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9" r:id="rId4"/>
    <p:sldId id="268" r:id="rId5"/>
    <p:sldId id="271" r:id="rId6"/>
    <p:sldId id="270" r:id="rId7"/>
    <p:sldId id="266" r:id="rId8"/>
    <p:sldId id="261" r:id="rId9"/>
    <p:sldId id="272" r:id="rId10"/>
    <p:sldId id="273" r:id="rId11"/>
    <p:sldId id="274" r:id="rId12"/>
    <p:sldId id="275" r:id="rId13"/>
    <p:sldId id="276" r:id="rId14"/>
    <p:sldId id="263" r:id="rId15"/>
    <p:sldId id="258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87" d="100"/>
          <a:sy n="87" d="100"/>
        </p:scale>
        <p:origin x="-87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9D2063-02CD-4F04-96DE-2165BDF86D5C}" type="datetimeFigureOut">
              <a:rPr lang="ru-RU"/>
              <a:pPr>
                <a:defRPr/>
              </a:pPr>
              <a:t>23.08.2015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45B15A-96D3-42BF-8C1D-E094CD2D95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179512" y="188640"/>
            <a:ext cx="8784976" cy="6480720"/>
          </a:xfrm>
          <a:prstGeom prst="rect">
            <a:avLst/>
          </a:prstGeom>
          <a:solidFill>
            <a:schemeClr val="bg1">
              <a:alpha val="63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EDAC75-B945-44B5-B5C5-8D01694C086B}" type="datetimeFigureOut">
              <a:rPr lang="ru-RU"/>
              <a:pPr>
                <a:defRPr/>
              </a:pPr>
              <a:t>23.08.2015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7935E5-9C5A-4B32-BB68-C4F3CB2476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23F21-FDBD-4A01-A78B-90207A5E0825}" type="datetimeFigureOut">
              <a:rPr lang="ru-RU"/>
              <a:pPr>
                <a:defRPr/>
              </a:pPr>
              <a:t>23.08.2015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55B55C-23F6-48DC-B9FE-5DAE2978C7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8BF07-5308-4BA4-80BC-8E040F1F26EC}" type="datetimeFigureOut">
              <a:rPr lang="ru-RU"/>
              <a:pPr>
                <a:defRPr/>
              </a:pPr>
              <a:t>23.08.2015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1B648F-D3AB-46DD-A68B-41CE451FCB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3B779-B67A-4280-BE34-812B019DE8C2}" type="datetimeFigureOut">
              <a:rPr lang="ru-RU"/>
              <a:pPr>
                <a:defRPr/>
              </a:pPr>
              <a:t>23.08.2015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1F1220-15C0-4AA5-9AAE-AE8E5B8253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648365-D768-4B08-AC8C-B24147AD09E7}" type="datetimeFigureOut">
              <a:rPr lang="ru-RU"/>
              <a:pPr>
                <a:defRPr/>
              </a:pPr>
              <a:t>23.08.2015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0C86C6-B248-43D3-AE0E-7FDADD8EBA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03CFC-C917-4758-BEB2-DE285CFA8E2B}" type="datetimeFigureOut">
              <a:rPr lang="ru-RU"/>
              <a:pPr>
                <a:defRPr/>
              </a:pPr>
              <a:t>23.08.2015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8F8B52-9439-4690-92BE-62E2A54E3A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F7477-662B-4BF8-9725-E865A7732F91}" type="datetimeFigureOut">
              <a:rPr lang="ru-RU"/>
              <a:pPr>
                <a:defRPr/>
              </a:pPr>
              <a:t>23.08.2015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2A07FB-7630-4580-BD07-B92A85057D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5E3088-9504-45B5-871D-B320482F2473}" type="datetimeFigureOut">
              <a:rPr lang="ru-RU"/>
              <a:pPr>
                <a:defRPr/>
              </a:pPr>
              <a:t>23.08.2015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24B143-87E1-4307-B6A2-7DA8DAF5F8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C3AD02-9A68-4F76-AB26-29273583A6BF}" type="datetimeFigureOut">
              <a:rPr lang="ru-RU"/>
              <a:pPr>
                <a:defRPr/>
              </a:pPr>
              <a:t>23.08.2015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594B7F-3C24-4A96-85E8-CDCE963319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01ED09-6CDB-494C-842A-457A3F299F74}" type="datetimeFigureOut">
              <a:rPr lang="ru-RU"/>
              <a:pPr>
                <a:defRPr/>
              </a:pPr>
              <a:t>23.08.2015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F3249E-9BB4-494C-B4AC-00EB5B1D75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F3EF1E3-6211-411D-A4E5-8646A98E56B3}" type="datetimeFigureOut">
              <a:rPr lang="ru-RU"/>
              <a:pPr>
                <a:defRPr/>
              </a:pPr>
              <a:t>23.08.2015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B176979-8B84-490D-968E-ED0ED0166E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179512" y="188640"/>
            <a:ext cx="8784976" cy="648072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313" name="Rectangle 1"/>
          <p:cNvSpPr>
            <a:spLocks noChangeArrowheads="1"/>
          </p:cNvSpPr>
          <p:nvPr userDrawn="1"/>
        </p:nvSpPr>
        <p:spPr bwMode="auto">
          <a:xfrm>
            <a:off x="0" y="6642100"/>
            <a:ext cx="12461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sz="8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FokinaLida.75@mail.ru</a:t>
            </a:r>
            <a:endParaRPr lang="en-US" sz="8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russkie-tsari.ru/index.php/razdel-i/vladimir-krasnoe-solnyshko" TargetMode="External"/><Relationship Id="rId2" Type="http://schemas.openxmlformats.org/officeDocument/2006/relationships/hyperlink" Target="http://linda6035.ucoz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prometey-spb.su/svetochi/1/vladimir_svyatoy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43607" y="413663"/>
            <a:ext cx="7021461" cy="17543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«Память и похвала князю русскому </a:t>
            </a:r>
            <a:r>
              <a:rPr lang="ru-RU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Владимиру»</a:t>
            </a:r>
            <a:endParaRPr lang="ru-RU" sz="5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09921" y="5661248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Автор :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Петренко Лариса Евгеньевна, 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учитель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истории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МБОУ УСОШ № 4 г. Удомля Тверская область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35" t="3405" r="2839"/>
          <a:stretch/>
        </p:blipFill>
        <p:spPr bwMode="auto">
          <a:xfrm>
            <a:off x="2843808" y="2167989"/>
            <a:ext cx="3168352" cy="3394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43607" y="260648"/>
            <a:ext cx="7021461" cy="17543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«Память и похвала князю русскому </a:t>
            </a:r>
            <a:r>
              <a:rPr lang="ru-RU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Владимиру»</a:t>
            </a:r>
            <a:endParaRPr lang="ru-RU" sz="5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09921" y="5661248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Автор :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Петренко Лариса Евгеньевна, 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учитель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истории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МБОУ УСОШ № 4 г. Удомля Тверская область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844" t="7892" r="4364"/>
          <a:stretch/>
        </p:blipFill>
        <p:spPr bwMode="auto">
          <a:xfrm>
            <a:off x="813600" y="2000310"/>
            <a:ext cx="3398359" cy="445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637457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3968" y="544547"/>
            <a:ext cx="43924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Год рождения Владимира неизвестен. Его отец Святослав родился в 942, а старший сын Владимира </a:t>
            </a:r>
            <a:r>
              <a:rPr lang="ru-RU" sz="2200" b="1" dirty="0" err="1">
                <a:solidFill>
                  <a:srgbClr val="7030A0"/>
                </a:solidFill>
                <a:latin typeface="Monotype Corsiva" panose="03010101010201010101" pitchFamily="66" charset="0"/>
              </a:rPr>
              <a:t>Вышеслав</a:t>
            </a:r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 </a:t>
            </a:r>
            <a:r>
              <a:rPr lang="ru-RU" sz="2200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-около </a:t>
            </a:r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977, </a:t>
            </a:r>
            <a:r>
              <a:rPr lang="ru-RU" sz="2200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потому историки </a:t>
            </a:r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выводят год рождения Владимира </a:t>
            </a:r>
            <a:r>
              <a:rPr lang="ru-RU" sz="2200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-960-й </a:t>
            </a:r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с точностью до нескольких лет. </a:t>
            </a:r>
          </a:p>
        </p:txBody>
      </p:sp>
      <p:pic>
        <p:nvPicPr>
          <p:cNvPr id="3074" name="Picture 2" descr="E:\кв 2\Сергей%20Ефошкин_%20Мать%20с%20сыном_%20Малуша%20прощается%20с%20Владимиром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3" y="544547"/>
            <a:ext cx="3111735" cy="2812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140969"/>
            <a:ext cx="3105131" cy="3045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27582" y="3997742"/>
            <a:ext cx="4104458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Как сообщают поздние источники XVI века </a:t>
            </a:r>
            <a:r>
              <a:rPr lang="ru-RU" sz="2200" b="1" dirty="0" err="1">
                <a:solidFill>
                  <a:srgbClr val="7030A0"/>
                </a:solidFill>
                <a:latin typeface="Monotype Corsiva" panose="03010101010201010101" pitchFamily="66" charset="0"/>
              </a:rPr>
              <a:t>Никоновская</a:t>
            </a:r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 и Устюжская летописи, Владимир </a:t>
            </a:r>
            <a:r>
              <a:rPr lang="ru-RU" sz="2200" b="1" dirty="0" err="1">
                <a:solidFill>
                  <a:srgbClr val="7030A0"/>
                </a:solidFill>
                <a:latin typeface="Monotype Corsiva" panose="03010101010201010101" pitchFamily="66" charset="0"/>
              </a:rPr>
              <a:t>Святославич</a:t>
            </a:r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 родился в селе </a:t>
            </a:r>
            <a:r>
              <a:rPr lang="ru-RU" sz="2200" b="1" dirty="0" err="1">
                <a:solidFill>
                  <a:srgbClr val="7030A0"/>
                </a:solidFill>
                <a:latin typeface="Monotype Corsiva" panose="03010101010201010101" pitchFamily="66" charset="0"/>
              </a:rPr>
              <a:t>Будутине</a:t>
            </a:r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 под </a:t>
            </a:r>
            <a:r>
              <a:rPr lang="ru-RU" sz="2200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городом Псковом</a:t>
            </a:r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84821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340572"/>
            <a:ext cx="504056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О дальнейшей судьбе его матери </a:t>
            </a:r>
            <a:r>
              <a:rPr lang="ru-RU" sz="2200" b="1" dirty="0" err="1">
                <a:solidFill>
                  <a:srgbClr val="7030A0"/>
                </a:solidFill>
                <a:latin typeface="Monotype Corsiva" panose="03010101010201010101" pitchFamily="66" charset="0"/>
              </a:rPr>
              <a:t>Малуши</a:t>
            </a:r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 летописи не сообщают, а малолетний Владимир вернулся в Киев, где находился под присмотром княгини Ольги. Позднее воспитанием его занимался дядя по матери воевода Добрыня, так как по обычаям Руси воспитанием наследников  занимались члены старшей дружины.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584"/>
          <a:stretch/>
        </p:blipFill>
        <p:spPr bwMode="auto">
          <a:xfrm>
            <a:off x="5652120" y="332656"/>
            <a:ext cx="3082214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5" y="3356992"/>
            <a:ext cx="2880320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491880" y="3221975"/>
            <a:ext cx="54006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В 977 году разгорелась междоусобная война между Ярополком и его младшими </a:t>
            </a:r>
            <a:r>
              <a:rPr lang="ru-RU" sz="2200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братьями. Добрыня</a:t>
            </a:r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, чтобы спасти своего юного племянника, четырнадцатилетнего княжича Владимира, бежал с ним за море к королю Норвегии </a:t>
            </a:r>
            <a:r>
              <a:rPr lang="ru-RU" sz="2200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Всей </a:t>
            </a:r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Русью стал править Ярополк </a:t>
            </a:r>
            <a:r>
              <a:rPr lang="ru-RU" sz="2200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Тем </a:t>
            </a:r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временем  Владимир в Скандинавии набрал со своим наставником Добрыней варяжское войско. </a:t>
            </a:r>
          </a:p>
        </p:txBody>
      </p:sp>
    </p:spTree>
    <p:extLst>
      <p:ext uri="{BB962C8B-B14F-4D97-AF65-F5344CB8AC3E}">
        <p14:creationId xmlns:p14="http://schemas.microsoft.com/office/powerpoint/2010/main" xmlns="" val="2901630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3212976"/>
            <a:ext cx="756084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Владимир захватил перешедший на сторону Киева Полоцк, перебив семью </a:t>
            </a:r>
            <a:r>
              <a:rPr lang="ru-RU" sz="2200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правителя </a:t>
            </a:r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города </a:t>
            </a:r>
            <a:r>
              <a:rPr lang="ru-RU" sz="2200" b="1" dirty="0" err="1">
                <a:solidFill>
                  <a:srgbClr val="7030A0"/>
                </a:solidFill>
                <a:latin typeface="Monotype Corsiva" panose="03010101010201010101" pitchFamily="66" charset="0"/>
              </a:rPr>
              <a:t>Рогволода</a:t>
            </a:r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. Его дочь </a:t>
            </a:r>
            <a:r>
              <a:rPr lang="ru-RU" sz="2200" b="1" dirty="0" err="1">
                <a:solidFill>
                  <a:srgbClr val="7030A0"/>
                </a:solidFill>
                <a:latin typeface="Monotype Corsiva" panose="03010101010201010101" pitchFamily="66" charset="0"/>
              </a:rPr>
              <a:t>Рогнеду</a:t>
            </a:r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, просватанную прежде за Ярополка, он насильно взял в жёны. Затем с большим варяжским войском осадил Киев, где заперся Ярополк. По версии летописи воевода Ярополка Блуд, подкупленный Владимиром, заставил Ярополка бежать в маленький городок Родня, запугав </a:t>
            </a:r>
            <a:r>
              <a:rPr lang="ru-RU" sz="2200" b="1" dirty="0" err="1">
                <a:solidFill>
                  <a:srgbClr val="7030A0"/>
                </a:solidFill>
                <a:latin typeface="Monotype Corsiva" panose="03010101010201010101" pitchFamily="66" charset="0"/>
              </a:rPr>
              <a:t>мятёжом</a:t>
            </a:r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 киевлян. В Родне Владимир заманил Ярополка на переговоры, где два варяга «подняли его мечами под пазухи». По летописи Владимир воцарился на киевском престоле в 980 году.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324159"/>
            <a:ext cx="2738189" cy="2547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680012" y="349166"/>
            <a:ext cx="428447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Приехал Илья Муромец во Киев град </a:t>
            </a:r>
          </a:p>
          <a:p>
            <a:pPr lvl="0"/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И вскричал он громким голосом: </a:t>
            </a:r>
          </a:p>
          <a:p>
            <a:pPr lvl="0"/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«Уж ты, батюшка, Владимир князь! </a:t>
            </a:r>
          </a:p>
          <a:p>
            <a:pPr lvl="0"/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Тебе надо ль нас, принимаешь ли </a:t>
            </a:r>
          </a:p>
          <a:p>
            <a:pPr lvl="0"/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Сильных, могучих богатырей...»</a:t>
            </a:r>
          </a:p>
          <a:p>
            <a:pPr lvl="0"/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      </a:t>
            </a:r>
            <a:r>
              <a:rPr lang="ru-RU" sz="2200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            </a:t>
            </a:r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Сказания о Русской Земле</a:t>
            </a:r>
          </a:p>
        </p:txBody>
      </p:sp>
    </p:spTree>
    <p:extLst>
      <p:ext uri="{BB962C8B-B14F-4D97-AF65-F5344CB8AC3E}">
        <p14:creationId xmlns:p14="http://schemas.microsoft.com/office/powerpoint/2010/main" xmlns="" val="932983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99992" y="404664"/>
            <a:ext cx="4032448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Владимир в  980 году вернулся в Новгород с дружиной, прогнал из города посадников Ярополка, объявив, что будет вести борьбу за великое княжение. Князь обладал сильным характером, большим умом, неукротимой отцовской волей</a:t>
            </a:r>
            <a:r>
              <a:rPr lang="ru-RU" sz="2200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.</a:t>
            </a:r>
          </a:p>
          <a:p>
            <a:endParaRPr lang="ru-RU" sz="2200" b="1" dirty="0">
              <a:solidFill>
                <a:srgbClr val="7030A0"/>
              </a:solidFill>
              <a:latin typeface="Monotype Corsiva" panose="03010101010201010101" pitchFamily="66" charset="0"/>
            </a:endParaRPr>
          </a:p>
          <a:p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Под его знамя снова, как и при Ольге, встали новгородские </a:t>
            </a:r>
            <a:r>
              <a:rPr lang="ru-RU" sz="2200" b="1" dirty="0" err="1">
                <a:solidFill>
                  <a:srgbClr val="7030A0"/>
                </a:solidFill>
                <a:latin typeface="Monotype Corsiva" panose="03010101010201010101" pitchFamily="66" charset="0"/>
              </a:rPr>
              <a:t>словене</a:t>
            </a:r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, кривичи, чудь. Ядром рати Владимира стали бывалые воины </a:t>
            </a:r>
            <a:r>
              <a:rPr lang="ru-RU" sz="2200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- </a:t>
            </a:r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варяги. Снова Новгород взял на себя инициативу объединения русских земель.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508816"/>
            <a:ext cx="3456384" cy="5224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832500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5576" y="404664"/>
            <a:ext cx="4176464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Первые шесть лет своего княжества он провел в походах, предводительствуя дружиной лично и объединяя Русь. При нем все славянские племена от Карпат и Немана и города </a:t>
            </a:r>
            <a:r>
              <a:rPr lang="ru-RU" sz="2200" b="1" dirty="0" err="1">
                <a:solidFill>
                  <a:srgbClr val="7030A0"/>
                </a:solidFill>
                <a:latin typeface="Monotype Corsiva" panose="03010101010201010101" pitchFamily="66" charset="0"/>
              </a:rPr>
              <a:t>Городен</a:t>
            </a:r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 (Гродно) до </a:t>
            </a:r>
            <a:r>
              <a:rPr lang="ru-RU" sz="2200" b="1" dirty="0" err="1">
                <a:solidFill>
                  <a:srgbClr val="7030A0"/>
                </a:solidFill>
                <a:latin typeface="Monotype Corsiva" panose="03010101010201010101" pitchFamily="66" charset="0"/>
              </a:rPr>
              <a:t>Белоозера</a:t>
            </a:r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, Оки и Волги стали составлять одно целое - Русскую Землю и называться русскими</a:t>
            </a:r>
            <a:r>
              <a:rPr lang="ru-RU" sz="2200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.</a:t>
            </a:r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 Владимир организовал поход на юго-запад и подчинил эти земли Руси, смирил вятичей и радимичей, победил камских </a:t>
            </a:r>
            <a:r>
              <a:rPr lang="ru-RU" sz="2200" b="1" dirty="0" err="1">
                <a:solidFill>
                  <a:srgbClr val="7030A0"/>
                </a:solidFill>
                <a:latin typeface="Monotype Corsiva" panose="03010101010201010101" pitchFamily="66" charset="0"/>
              </a:rPr>
              <a:t>болгаров</a:t>
            </a:r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, успешно воевал с печенегами, </a:t>
            </a:r>
            <a:r>
              <a:rPr lang="ru-RU" sz="2200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таким </a:t>
            </a:r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образом распространил пределы своей державы от Балтийского моря на севере до реки Буг на юге. </a:t>
            </a:r>
            <a:r>
              <a:rPr lang="ru-RU" sz="2400" dirty="0"/>
              <a:t/>
            </a:r>
            <a:br>
              <a:rPr lang="ru-RU" sz="2400" dirty="0"/>
            </a:br>
            <a:endParaRPr lang="ru-RU" sz="2200" b="1" dirty="0">
              <a:solidFill>
                <a:srgbClr val="7030A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4048" y="548680"/>
            <a:ext cx="3672408" cy="554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75477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427984" y="411092"/>
            <a:ext cx="432048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Обосновавшись </a:t>
            </a:r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в Киеве, Владимир приступил к строительству оборонительных </a:t>
            </a:r>
            <a:r>
              <a:rPr lang="ru-RU" sz="2200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сооружений </a:t>
            </a:r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на востоке от него, подтверждая этим, что он собирается пребывать в столице постоянно и </a:t>
            </a:r>
            <a:r>
              <a:rPr lang="ru-RU" sz="2200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защищать </a:t>
            </a:r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ее от кочевников. </a:t>
            </a:r>
            <a:r>
              <a:rPr lang="ru-RU" sz="2200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Воздвиг </a:t>
            </a:r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в Киеве </a:t>
            </a:r>
            <a:r>
              <a:rPr lang="ru-RU" sz="2200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пантеон </a:t>
            </a:r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с идолами шести главных богов славянского язычества (Перуна, </a:t>
            </a:r>
            <a:r>
              <a:rPr lang="ru-RU" sz="2200" b="1" dirty="0" err="1">
                <a:solidFill>
                  <a:srgbClr val="7030A0"/>
                </a:solidFill>
                <a:latin typeface="Monotype Corsiva" panose="03010101010201010101" pitchFamily="66" charset="0"/>
              </a:rPr>
              <a:t>Хорса</a:t>
            </a:r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, </a:t>
            </a:r>
            <a:r>
              <a:rPr lang="ru-RU" sz="2200" b="1" dirty="0" err="1">
                <a:solidFill>
                  <a:srgbClr val="7030A0"/>
                </a:solidFill>
                <a:latin typeface="Monotype Corsiva" panose="03010101010201010101" pitchFamily="66" charset="0"/>
              </a:rPr>
              <a:t>Даждьбога</a:t>
            </a:r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, </a:t>
            </a:r>
            <a:r>
              <a:rPr lang="ru-RU" sz="2200" b="1" dirty="0" err="1">
                <a:solidFill>
                  <a:srgbClr val="7030A0"/>
                </a:solidFill>
                <a:latin typeface="Monotype Corsiva" panose="03010101010201010101" pitchFamily="66" charset="0"/>
              </a:rPr>
              <a:t>Стрибога</a:t>
            </a:r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, </a:t>
            </a:r>
            <a:r>
              <a:rPr lang="ru-RU" sz="2200" b="1" dirty="0" err="1">
                <a:solidFill>
                  <a:srgbClr val="7030A0"/>
                </a:solidFill>
                <a:latin typeface="Monotype Corsiva" panose="03010101010201010101" pitchFamily="66" charset="0"/>
              </a:rPr>
              <a:t>Семаргла</a:t>
            </a:r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 и </a:t>
            </a:r>
            <a:r>
              <a:rPr lang="ru-RU" sz="2200" b="1" dirty="0" err="1">
                <a:solidFill>
                  <a:srgbClr val="7030A0"/>
                </a:solidFill>
                <a:latin typeface="Monotype Corsiva" panose="03010101010201010101" pitchFamily="66" charset="0"/>
              </a:rPr>
              <a:t>Мокоши</a:t>
            </a:r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, </a:t>
            </a:r>
            <a:r>
              <a:rPr lang="ru-RU" sz="2200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Велеса, символизировавших для славян -небо</a:t>
            </a:r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, землю, солнце и т.п. Возглавлял эту группу великокняжеский бог </a:t>
            </a:r>
            <a:r>
              <a:rPr lang="ru-RU" sz="2200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Перун, он имел </a:t>
            </a:r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общеславянский, объединяющий характер.</a:t>
            </a:r>
          </a:p>
        </p:txBody>
      </p:sp>
      <p:pic>
        <p:nvPicPr>
          <p:cNvPr id="6150" name="Picture 6" descr="http://ic.pics.livejournal.com/live_teacher/12723483/88289/origin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3212976"/>
            <a:ext cx="3419276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411092"/>
            <a:ext cx="3419276" cy="2585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090319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55976" y="411092"/>
            <a:ext cx="439248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Эти </a:t>
            </a:r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меры князя Владимира укрепили древнерусское государство. Но вскоре выяснилось, что дорога, по которой он столь успешно двинулся вперед, на самом деле вела в тупик. </a:t>
            </a:r>
            <a:r>
              <a:rPr lang="ru-RU" sz="2200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Языческая </a:t>
            </a:r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религия и после нововведений Владимира предполагала </a:t>
            </a:r>
            <a:r>
              <a:rPr lang="ru-RU" sz="2200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старый </a:t>
            </a:r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образ жизни. Она </a:t>
            </a:r>
            <a:r>
              <a:rPr lang="ru-RU" sz="2200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серьезно </a:t>
            </a:r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тормозила формирование новых </a:t>
            </a:r>
            <a:r>
              <a:rPr lang="ru-RU" sz="2200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отношений. Нужны </a:t>
            </a:r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были </a:t>
            </a:r>
            <a:r>
              <a:rPr lang="ru-RU" sz="2200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новые </a:t>
            </a:r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обычаи, </a:t>
            </a:r>
            <a:r>
              <a:rPr lang="ru-RU" sz="2200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новые </a:t>
            </a:r>
            <a:r>
              <a:rPr lang="ru-RU" sz="2200" b="1" dirty="0">
                <a:solidFill>
                  <a:srgbClr val="7030A0"/>
                </a:solidFill>
                <a:latin typeface="Monotype Corsiva" panose="03010101010201010101" pitchFamily="66" charset="0"/>
              </a:rPr>
              <a:t>оценки событий. Старое язычество этого дать не могло. Киевская Русь не могла стать в один ряд с передовыми странами Европы и </a:t>
            </a:r>
            <a:r>
              <a:rPr lang="ru-RU" sz="2200" b="1" dirty="0" smtClean="0">
                <a:solidFill>
                  <a:srgbClr val="7030A0"/>
                </a:solidFill>
                <a:latin typeface="Monotype Corsiva" panose="03010101010201010101" pitchFamily="66" charset="0"/>
              </a:rPr>
              <a:t>Востока.</a:t>
            </a:r>
            <a:endParaRPr lang="ru-RU" sz="2200" b="1" dirty="0">
              <a:solidFill>
                <a:srgbClr val="7030A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16386" name="Picture 2" descr="E:\кв 2\выбор%20веры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5" y="517742"/>
            <a:ext cx="3744416" cy="529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11982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2910" y="3214686"/>
            <a:ext cx="814393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Владимир 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внимательно изучал все 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вероисповедания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, для чего посылал эмиссаров в 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различные 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края. В результате Владимир выбрал греческую 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веру. Византийский 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вариант христианства отвечал нуждам рождающегося феодального общества и 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вполне 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соответствовал замыслам Владимира. По мысли князя, Русь превращалась бы в дружественное Византии, но вполне 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независимое государство.</a:t>
            </a:r>
            <a:r>
              <a:rPr lang="ru-RU" sz="2200" b="1" i="1" dirty="0" smtClean="0">
                <a:solidFill>
                  <a:srgbClr val="7030A0"/>
                </a:solidFill>
                <a:latin typeface="Monotype Corsiva" pitchFamily="66" charset="0"/>
              </a:rPr>
              <a:t> Владимир решил крестить Русь по византийскому обряду, поскольку торговые, политические и религиозные связи Руси с Византией были наиболее прочными и давними, а сама Византийская империя была тогда одной из самых развитых и культурных стран </a:t>
            </a:r>
            <a:r>
              <a:rPr lang="ru-RU" sz="2200" b="1" i="1" dirty="0" smtClean="0">
                <a:solidFill>
                  <a:srgbClr val="7030A0"/>
                </a:solidFill>
                <a:latin typeface="Monotype Corsiva" pitchFamily="66" charset="0"/>
              </a:rPr>
              <a:t>мира.</a:t>
            </a:r>
            <a:endParaRPr lang="ru-RU" sz="2200" b="1" dirty="0">
              <a:solidFill>
                <a:srgbClr val="7030A0"/>
              </a:solidFill>
              <a:latin typeface="Monotype Corsiva" pitchFamily="66" charset="0"/>
            </a:endParaRPr>
          </a:p>
        </p:txBody>
      </p:sp>
      <p:pic>
        <p:nvPicPr>
          <p:cNvPr id="1026" name="Picture 2" descr="F:\кв 2\през и шабл\1338988239_d (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428604"/>
            <a:ext cx="7358114" cy="27146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303438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86050" y="214290"/>
            <a:ext cx="3786214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Для обращения Руси в христианство Владимир выбрал самое подходящее время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. Византия 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в 987 г. потерпела ряд 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военных поражений, 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внутри империи начались мятежи. 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Империя искала 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спасения, и Владимир пообещал прислать на помощь 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русское 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войско. Но за это Византия должна была крестить Русь так, чтобы это не ущемило ее престиж и независимость. 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Владимир потребовал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, чтобы византийский император отдал 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в 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жены свою сестру, принцессу Анну, что еще более возвысило бы авторитет русского правителя и всего государства.</a:t>
            </a:r>
            <a:endParaRPr lang="ru-RU" sz="2200" b="1" dirty="0">
              <a:solidFill>
                <a:srgbClr val="7030A0"/>
              </a:solidFill>
              <a:latin typeface="Monotype Corsiva" pitchFamily="66" charset="0"/>
            </a:endParaRPr>
          </a:p>
        </p:txBody>
      </p:sp>
      <p:pic>
        <p:nvPicPr>
          <p:cNvPr id="2050" name="Picture 2" descr="Византийская царевна Анна"/>
          <p:cNvPicPr>
            <a:picLocks noChangeAspect="1" noChangeArrowheads="1"/>
          </p:cNvPicPr>
          <p:nvPr/>
        </p:nvPicPr>
        <p:blipFill>
          <a:blip r:embed="rId2"/>
          <a:srcRect b="3389"/>
          <a:stretch>
            <a:fillRect/>
          </a:stretch>
        </p:blipFill>
        <p:spPr bwMode="auto">
          <a:xfrm>
            <a:off x="6643702" y="500042"/>
            <a:ext cx="2178839" cy="5214974"/>
          </a:xfrm>
          <a:prstGeom prst="rect">
            <a:avLst/>
          </a:prstGeom>
          <a:noFill/>
        </p:spPr>
      </p:pic>
      <p:pic>
        <p:nvPicPr>
          <p:cNvPr id="2051" name="Picture 3" descr="F:\кв 2\през и шабл\kn-vladimi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571480"/>
            <a:ext cx="2500330" cy="5143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303438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E:\кв 2\krescheni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14678" y="357166"/>
            <a:ext cx="2786082" cy="2071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E:\кв 2\Krym_Svoy_07_s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20" y="357166"/>
            <a:ext cx="2786082" cy="2071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57158" y="2500306"/>
            <a:ext cx="8429684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Владимир 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женился на принцессе Анне 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в Херсонесе и 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принял крещение. 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Вместе 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с князем крестилась и его дружина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. 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В 988 г. по приказу Владимира на холме в Киеве были опрокинуты языческие идолы во главе с Перуном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.</a:t>
            </a:r>
            <a:r>
              <a:rPr lang="ru-RU" sz="2400" dirty="0" smtClean="0"/>
              <a:t> 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Язычники плакали, видя низвержение своего 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кумир. 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А на следующее утро Владимир приказал всем киевлянам явиться к реке и принять крещение. Там над зашедшими в воду людьми 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священники 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совершили обряд крещения.</a:t>
            </a:r>
            <a:endParaRPr lang="ru-RU" sz="2200" b="1" dirty="0">
              <a:solidFill>
                <a:srgbClr val="7030A0"/>
              </a:solidFill>
              <a:latin typeface="Monotype Corsiva" pitchFamily="66" charset="0"/>
            </a:endParaRPr>
          </a:p>
        </p:txBody>
      </p:sp>
      <p:pic>
        <p:nvPicPr>
          <p:cNvPr id="28674" name="Picture 2" descr="http://www.grekokatolicy-baniemazurskie.pl/index/img_upload/164-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98" y="4643446"/>
            <a:ext cx="2712874" cy="1928826"/>
          </a:xfrm>
          <a:prstGeom prst="rect">
            <a:avLst/>
          </a:prstGeom>
          <a:noFill/>
        </p:spPr>
      </p:pic>
      <p:pic>
        <p:nvPicPr>
          <p:cNvPr id="28676" name="Picture 4" descr="http://alp.crimea.ua/images/photos/11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20" y="4572008"/>
            <a:ext cx="2786082" cy="2038329"/>
          </a:xfrm>
          <a:prstGeom prst="rect">
            <a:avLst/>
          </a:prstGeom>
          <a:noFill/>
        </p:spPr>
      </p:pic>
      <p:pic>
        <p:nvPicPr>
          <p:cNvPr id="28680" name="Picture 8" descr="http://portal-kultura.ru/upload/iblock/1d7/Anons_Kult_04_06.jpg"/>
          <p:cNvPicPr>
            <a:picLocks noChangeAspect="1" noChangeArrowheads="1"/>
          </p:cNvPicPr>
          <p:nvPr/>
        </p:nvPicPr>
        <p:blipFill>
          <a:blip r:embed="rId6" cstate="print"/>
          <a:srcRect b="6382"/>
          <a:stretch>
            <a:fillRect/>
          </a:stretch>
        </p:blipFill>
        <p:spPr bwMode="auto">
          <a:xfrm>
            <a:off x="3214678" y="4643446"/>
            <a:ext cx="2714644" cy="2000264"/>
          </a:xfrm>
          <a:prstGeom prst="rect">
            <a:avLst/>
          </a:prstGeom>
          <a:noFill/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43636" y="357166"/>
            <a:ext cx="2643206" cy="2071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090319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786314" y="571480"/>
            <a:ext cx="3429024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Владимир объявил 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горожанам: «Кто не крестится, 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противен 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мне да будет», после чего начал истреблять 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идолов 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и строить на месте капищ храмы. Прежде всего он крестил своих детей (место, где это произошло, с тех пор именуется </a:t>
            </a:r>
            <a:r>
              <a:rPr lang="ru-RU" sz="2200" b="1" dirty="0" err="1" smtClean="0">
                <a:solidFill>
                  <a:srgbClr val="7030A0"/>
                </a:solidFill>
                <a:latin typeface="Monotype Corsiva" pitchFamily="66" charset="0"/>
              </a:rPr>
              <a:t>Крещатиком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), а затем и остальных 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жителей 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города. </a:t>
            </a:r>
            <a:endParaRPr lang="ru-RU" sz="2200" b="1" dirty="0" smtClean="0">
              <a:solidFill>
                <a:srgbClr val="7030A0"/>
              </a:solidFill>
              <a:latin typeface="Monotype Corsiva" pitchFamily="66" charset="0"/>
            </a:endParaRPr>
          </a:p>
          <a:p>
            <a:endParaRPr lang="ru-RU" sz="2200" b="1" dirty="0" smtClean="0">
              <a:solidFill>
                <a:srgbClr val="7030A0"/>
              </a:solidFill>
              <a:latin typeface="Monotype Corsiva" pitchFamily="66" charset="0"/>
            </a:endParaRPr>
          </a:p>
          <a:p>
            <a:r>
              <a:rPr lang="ru-RU" sz="2200" b="1" dirty="0" smtClean="0">
                <a:solidFill>
                  <a:srgbClr val="FF0000"/>
                </a:solidFill>
                <a:latin typeface="Monotype Corsiva" pitchFamily="66" charset="0"/>
              </a:rPr>
              <a:t>Это </a:t>
            </a:r>
            <a:r>
              <a:rPr lang="ru-RU" sz="2200" b="1" dirty="0" smtClean="0">
                <a:solidFill>
                  <a:srgbClr val="FF0000"/>
                </a:solidFill>
                <a:latin typeface="Monotype Corsiva" pitchFamily="66" charset="0"/>
              </a:rPr>
              <a:t>событие, относящееся к 988 году, </a:t>
            </a:r>
            <a:r>
              <a:rPr lang="ru-RU" sz="2200" b="1" dirty="0" smtClean="0">
                <a:solidFill>
                  <a:srgbClr val="FF0000"/>
                </a:solidFill>
                <a:latin typeface="Monotype Corsiva" pitchFamily="66" charset="0"/>
              </a:rPr>
              <a:t>потомки </a:t>
            </a:r>
            <a:r>
              <a:rPr lang="ru-RU" sz="2200" b="1" dirty="0" smtClean="0">
                <a:solidFill>
                  <a:srgbClr val="FF0000"/>
                </a:solidFill>
                <a:latin typeface="Monotype Corsiva" pitchFamily="66" charset="0"/>
              </a:rPr>
              <a:t>стали называть Крещением Руси.</a:t>
            </a:r>
            <a:endParaRPr lang="ru-RU" sz="22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27649" name="Picture 1" descr="F:\кв 2\14.jpg"/>
          <p:cNvPicPr>
            <a:picLocks noChangeAspect="1" noChangeArrowheads="1"/>
          </p:cNvPicPr>
          <p:nvPr/>
        </p:nvPicPr>
        <p:blipFill>
          <a:blip r:embed="rId2"/>
          <a:srcRect b="8845"/>
          <a:stretch>
            <a:fillRect/>
          </a:stretch>
        </p:blipFill>
        <p:spPr bwMode="auto">
          <a:xfrm>
            <a:off x="642910" y="571480"/>
            <a:ext cx="3786214" cy="56436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090319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85720" y="214290"/>
            <a:ext cx="5143536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После крещения в государстве получило 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распространение 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образование, начали создаваться учебные 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заведения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, строиться и украшаться живописью, изделиями из серебра и золота храмы. Сам князь Владимир 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превратился 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в 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благочестивого и 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смиренного человека.  Добрая память о Владимире сохранилась в русском 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народе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, который дал князю ласковое прозвище — 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Владимир </a:t>
            </a:r>
          </a:p>
          <a:p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Красное 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Солнышко. Этот полководец и 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государственный 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муж своими деяниями 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укрепил 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древнерусское государство, основал новые города, дал русскому народу христианскую веру и 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христианскую культуру . В 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XIII веке Русская православная церковь 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причислила 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Владимира клику святых как равноапостольного 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.При Екатерине 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II в честь «крестителя Руси» был учрежден орден 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Св.Владимира</a:t>
            </a:r>
            <a:r>
              <a:rPr lang="ru-RU" sz="2200" b="1" dirty="0" smtClean="0">
                <a:solidFill>
                  <a:srgbClr val="7030A0"/>
                </a:solidFill>
                <a:latin typeface="Monotype Corsiva" pitchFamily="66" charset="0"/>
              </a:rPr>
              <a:t>.</a:t>
            </a:r>
          </a:p>
          <a:p>
            <a:endParaRPr lang="ru-RU" sz="2200" b="1" dirty="0">
              <a:solidFill>
                <a:srgbClr val="7030A0"/>
              </a:solidFill>
              <a:latin typeface="Monotype Corsiva" pitchFamily="66" charset="0"/>
            </a:endParaRPr>
          </a:p>
        </p:txBody>
      </p:sp>
      <p:pic>
        <p:nvPicPr>
          <p:cNvPr id="9" name="Picture 2" descr="http://img1.liveinternet.ru/images/foto/c/0/959/4842959/f_21017028.jpg"/>
          <p:cNvPicPr>
            <a:picLocks noChangeAspect="1" noChangeArrowheads="1"/>
          </p:cNvPicPr>
          <p:nvPr/>
        </p:nvPicPr>
        <p:blipFill>
          <a:blip r:embed="rId2"/>
          <a:srcRect b="2563"/>
          <a:stretch>
            <a:fillRect/>
          </a:stretch>
        </p:blipFill>
        <p:spPr bwMode="auto">
          <a:xfrm>
            <a:off x="5429256" y="357166"/>
            <a:ext cx="3429024" cy="607223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090319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643174" y="285728"/>
            <a:ext cx="3816424" cy="661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Интернет-ресурсы:</a:t>
            </a:r>
          </a:p>
        </p:txBody>
      </p:sp>
      <p:sp>
        <p:nvSpPr>
          <p:cNvPr id="7" name="Прямоугольник 3"/>
          <p:cNvSpPr>
            <a:spLocks noChangeArrowheads="1"/>
          </p:cNvSpPr>
          <p:nvPr/>
        </p:nvSpPr>
        <p:spPr bwMode="auto">
          <a:xfrm>
            <a:off x="2699839" y="5197819"/>
            <a:ext cx="362858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2400" b="1" dirty="0">
              <a:latin typeface="Monotype Corsiva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71538" y="1000108"/>
            <a:ext cx="7715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         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Фокина Лидия Петровна            </a:t>
            </a:r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00364" y="1000108"/>
            <a:ext cx="4143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Monotype Corsiva" pitchFamily="66" charset="0"/>
              </a:rPr>
              <a:t>                         </a:t>
            </a:r>
            <a:r>
              <a:rPr lang="ru-RU" b="1" dirty="0" smtClean="0">
                <a:latin typeface="Monotype Corsiva" pitchFamily="66" charset="0"/>
              </a:rPr>
              <a:t>Сайт </a:t>
            </a:r>
            <a:r>
              <a:rPr lang="en-US" b="1" dirty="0" smtClean="0">
                <a:latin typeface="Monotype Corsiva" pitchFamily="66" charset="0"/>
                <a:hlinkClick r:id="rId2"/>
              </a:rPr>
              <a:t>http://linda6035.ucoz.ru/</a:t>
            </a:r>
            <a:r>
              <a:rPr lang="ru-RU" b="1" dirty="0" smtClean="0">
                <a:latin typeface="Monotype Corsiva" pitchFamily="66" charset="0"/>
              </a:rPr>
              <a:t>    </a:t>
            </a:r>
            <a:r>
              <a:rPr lang="ru-RU" b="1" i="1" dirty="0" smtClean="0">
                <a:latin typeface="Monotype Corsiva" pitchFamily="66" charset="0"/>
              </a:rPr>
              <a:t>   </a:t>
            </a:r>
            <a:endParaRPr lang="ru-RU" b="1" dirty="0">
              <a:latin typeface="Monotype Corsiva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71604" y="1500174"/>
            <a:ext cx="58579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Monotype Corsiva" pitchFamily="66" charset="0"/>
                <a:hlinkClick r:id="rId3"/>
              </a:rPr>
              <a:t>http://russkie-tsari.ru/index.php/razdel-i/vladimir-krasnoe-solnyshko</a:t>
            </a:r>
            <a:endParaRPr lang="ru-RU" i="1" dirty="0" smtClean="0">
              <a:latin typeface="Monotype Corsiva" pitchFamily="66" charset="0"/>
            </a:endParaRPr>
          </a:p>
          <a:p>
            <a:endParaRPr lang="ru-RU" i="1" dirty="0" smtClean="0">
              <a:latin typeface="Monotype Corsiva" pitchFamily="66" charset="0"/>
            </a:endParaRPr>
          </a:p>
          <a:p>
            <a:endParaRPr lang="ru-RU" i="1" dirty="0">
              <a:latin typeface="Monotype Corsiva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71604" y="2071678"/>
            <a:ext cx="5786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u="sng" dirty="0" smtClean="0">
                <a:latin typeface="Monotype Corsiva" pitchFamily="66" charset="0"/>
                <a:hlinkClick r:id="rId4"/>
              </a:rPr>
              <a:t>http://prometey-spb.su/svetochi/1/vladimir_svyatoy.html</a:t>
            </a:r>
            <a:endParaRPr lang="ru-RU" dirty="0">
              <a:latin typeface="Monotype Corsiva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43042" y="2714620"/>
            <a:ext cx="4929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Monotype Corsiva" pitchFamily="66" charset="0"/>
              </a:rPr>
              <a:t>http://hiztory.ru/rus/knyaz-vladimir.html</a:t>
            </a:r>
            <a:endParaRPr lang="ru-RU" dirty="0">
              <a:latin typeface="Monotype Corsiva" pitchFamily="66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71604" y="3286124"/>
            <a:ext cx="5643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Monotype Corsiva" pitchFamily="66" charset="0"/>
              </a:rPr>
              <a:t>http://www.bestpeopleofrussia.ru/persona/1256/bio</a:t>
            </a:r>
            <a:endParaRPr lang="ru-RU" dirty="0">
              <a:latin typeface="Monotype Corsiva" pitchFamily="66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 rot="21257798">
            <a:off x="171635" y="4075952"/>
            <a:ext cx="87574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rgbClr val="7030A0"/>
                </a:solidFill>
                <a:latin typeface="Monotype Corsiva" pitchFamily="66" charset="0"/>
              </a:rPr>
              <a:t>СПАСИБО ЗА ВНИМАНИЕ</a:t>
            </a:r>
            <a:endParaRPr lang="ru-RU" sz="6000" b="1" dirty="0">
              <a:solidFill>
                <a:srgbClr val="7030A0"/>
              </a:solidFill>
              <a:latin typeface="Monotype Corsiva" pitchFamily="66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714744" y="6072206"/>
            <a:ext cx="135732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dirty="0" smtClean="0">
                <a:latin typeface="Monotype Corsiva" pitchFamily="66" charset="0"/>
              </a:rPr>
              <a:t>2015 год</a:t>
            </a:r>
            <a:endParaRPr lang="ru-RU" sz="2200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795</TotalTime>
  <Words>922</Words>
  <Application>Microsoft Office PowerPoint</Application>
  <PresentationFormat>Экран (4:3)</PresentationFormat>
  <Paragraphs>42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Компас</dc:creator>
  <cp:lastModifiedBy>Admin</cp:lastModifiedBy>
  <cp:revision>40</cp:revision>
  <dcterms:created xsi:type="dcterms:W3CDTF">2013-07-10T15:00:56Z</dcterms:created>
  <dcterms:modified xsi:type="dcterms:W3CDTF">2015-08-23T18:52:48Z</dcterms:modified>
</cp:coreProperties>
</file>