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57" r:id="rId4"/>
    <p:sldId id="258" r:id="rId5"/>
    <p:sldId id="260" r:id="rId6"/>
    <p:sldId id="261" r:id="rId7"/>
    <p:sldId id="269" r:id="rId8"/>
    <p:sldId id="264" r:id="rId9"/>
    <p:sldId id="268" r:id="rId10"/>
    <p:sldId id="265" r:id="rId11"/>
    <p:sldId id="271" r:id="rId12"/>
    <p:sldId id="272" r:id="rId13"/>
    <p:sldId id="274" r:id="rId14"/>
    <p:sldId id="270" r:id="rId15"/>
    <p:sldId id="273" r:id="rId16"/>
    <p:sldId id="277" r:id="rId17"/>
    <p:sldId id="266" r:id="rId18"/>
    <p:sldId id="275" r:id="rId19"/>
    <p:sldId id="276" r:id="rId20"/>
    <p:sldId id="278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EA712-6FB5-4583-AB1C-F12890D3D08C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90373-767C-4D10-8BE9-800152EE4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620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90373-767C-4D10-8BE9-800152EE407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86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35696" y="1700808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707904" y="5287169"/>
            <a:ext cx="4968552" cy="116646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Белкова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И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рина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Николаевна:чёваш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ч.лхипе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литератури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в.рентекен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?</a:t>
            </a:r>
            <a:endParaRPr lang="ru-RU" sz="1800" b="1" dirty="0" smtClean="0">
              <a:solidFill>
                <a:schemeClr val="accent3">
                  <a:lumMod val="50000"/>
                </a:schemeClr>
              </a:solidFill>
              <a:latin typeface="Times New Roman Chuv" pitchFamily="18" charset="-52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ЧР: Канаш район.: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Хучел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т.п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шкул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 Chuv" pitchFamily="18" charset="-52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 Chuv" pitchFamily="18" charset="-52"/>
              <a:cs typeface="Times New Roman" pitchFamily="18" charset="0"/>
            </a:endParaRPr>
          </a:p>
        </p:txBody>
      </p:sp>
      <p:pic>
        <p:nvPicPr>
          <p:cNvPr id="6" name="Picture 29" descr="УЗОР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1" t="4878" r="29317" b="2438"/>
          <a:stretch>
            <a:fillRect/>
          </a:stretch>
        </p:blipFill>
        <p:spPr bwMode="auto">
          <a:xfrm rot="10800000">
            <a:off x="0" y="22222"/>
            <a:ext cx="322262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9" descr="УЗОР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1" t="4878" r="29317" b="2438"/>
          <a:stretch>
            <a:fillRect/>
          </a:stretch>
        </p:blipFill>
        <p:spPr bwMode="auto">
          <a:xfrm>
            <a:off x="8821738" y="22222"/>
            <a:ext cx="322262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9" descr="УЗОР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1" t="4878" r="29317" b="2438"/>
          <a:stretch>
            <a:fillRect/>
          </a:stretch>
        </p:blipFill>
        <p:spPr bwMode="auto">
          <a:xfrm>
            <a:off x="8821738" y="3716338"/>
            <a:ext cx="322262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9" descr="УЗОР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1" t="4878" r="29317" b="2438"/>
          <a:stretch>
            <a:fillRect/>
          </a:stretch>
        </p:blipFill>
        <p:spPr bwMode="auto">
          <a:xfrm rot="10800000">
            <a:off x="-8731" y="3716338"/>
            <a:ext cx="322262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2413789"/>
            <a:ext cx="75608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990000"/>
                </a:solidFill>
                <a:latin typeface="Monotype Corsiva" pitchFamily="66" charset="0"/>
              </a:rPr>
              <a:t>Марфа Дмитриевна Трубина  </a:t>
            </a:r>
            <a:r>
              <a:rPr lang="ru-RU" sz="4400" b="1" dirty="0" err="1">
                <a:solidFill>
                  <a:srgbClr val="990000"/>
                </a:solidFill>
                <a:latin typeface="Monotype Corsiva" pitchFamily="66" charset="0"/>
              </a:rPr>
              <a:t>пурн</a:t>
            </a:r>
            <a:r>
              <a:rPr lang="en-US" sz="4400" b="1" dirty="0" err="1">
                <a:solidFill>
                  <a:srgbClr val="990000"/>
                </a:solidFill>
                <a:latin typeface="Monotype Corsiva" pitchFamily="66" charset="0"/>
              </a:rPr>
              <a:t>ă</a:t>
            </a:r>
            <a:r>
              <a:rPr lang="en-US" sz="4400" b="1" dirty="0" err="1">
                <a:solidFill>
                  <a:srgbClr val="990000"/>
                </a:solidFill>
                <a:latin typeface="Monotype Corsiva" pitchFamily="66" charset="0"/>
                <a:cs typeface="Arial" pitchFamily="34" charset="0"/>
              </a:rPr>
              <a:t>çě</a:t>
            </a:r>
            <a:r>
              <a:rPr lang="ru-RU" sz="4400" b="1" dirty="0" err="1">
                <a:solidFill>
                  <a:srgbClr val="990000"/>
                </a:solidFill>
                <a:latin typeface="Monotype Corsiva" pitchFamily="66" charset="0"/>
                <a:cs typeface="Arial" pitchFamily="34" charset="0"/>
              </a:rPr>
              <a:t>пе</a:t>
            </a:r>
            <a:r>
              <a:rPr lang="ru-RU" sz="4400" b="1" dirty="0">
                <a:solidFill>
                  <a:srgbClr val="990000"/>
                </a:solidFill>
                <a:latin typeface="Monotype Corsiva" pitchFamily="66" charset="0"/>
                <a:cs typeface="Arial" pitchFamily="34" charset="0"/>
              </a:rPr>
              <a:t> </a:t>
            </a:r>
            <a:r>
              <a:rPr lang="ru-RU" sz="4400" b="1" dirty="0" err="1">
                <a:solidFill>
                  <a:srgbClr val="990000"/>
                </a:solidFill>
                <a:latin typeface="Monotype Corsiva" pitchFamily="66" charset="0"/>
                <a:cs typeface="Arial" pitchFamily="34" charset="0"/>
              </a:rPr>
              <a:t>пултарул</a:t>
            </a:r>
            <a:r>
              <a:rPr lang="en-US" sz="4400" b="1" dirty="0">
                <a:solidFill>
                  <a:srgbClr val="990000"/>
                </a:solidFill>
                <a:latin typeface="Monotype Corsiva" pitchFamily="66" charset="0"/>
              </a:rPr>
              <a:t>ă</a:t>
            </a:r>
            <a:r>
              <a:rPr lang="ru-RU" sz="4400" b="1" dirty="0">
                <a:solidFill>
                  <a:srgbClr val="990000"/>
                </a:solidFill>
                <a:latin typeface="Monotype Corsiva" pitchFamily="66" charset="0"/>
              </a:rPr>
              <a:t>х</a:t>
            </a:r>
            <a:r>
              <a:rPr lang="en-US" sz="4400" b="1" dirty="0">
                <a:solidFill>
                  <a:srgbClr val="990000"/>
                </a:solidFill>
                <a:latin typeface="Monotype Corsiva" pitchFamily="66" charset="0"/>
                <a:cs typeface="Arial" pitchFamily="34" charset="0"/>
              </a:rPr>
              <a:t>ě</a:t>
            </a:r>
            <a:endParaRPr lang="ru-RU" sz="44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29896" y="5445224"/>
            <a:ext cx="8136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687026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5" y="34894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800" y="3678912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0606" y="5399057"/>
            <a:ext cx="7291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 Chuv" pitchFamily="18" charset="-52"/>
              </a:rPr>
              <a:t>Марфа Дмитриевна Трубина (Трубина </a:t>
            </a:r>
            <a:r>
              <a:rPr lang="ru-RU" sz="2000" b="1" dirty="0" err="1" smtClean="0">
                <a:latin typeface="Times New Roman Chuv" pitchFamily="18" charset="-52"/>
              </a:rPr>
              <a:t>Мархви</a:t>
            </a:r>
            <a:r>
              <a:rPr lang="ru-RU" sz="2000" b="1" dirty="0" smtClean="0">
                <a:latin typeface="Times New Roman Chuv" pitchFamily="18" charset="-52"/>
              </a:rPr>
              <a:t>) – </a:t>
            </a:r>
            <a:r>
              <a:rPr lang="ru-RU" sz="2000" b="1" dirty="0" err="1" smtClean="0">
                <a:latin typeface="Times New Roman Chuv" pitchFamily="18" charset="-52"/>
              </a:rPr>
              <a:t>чёваш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ача</a:t>
            </a:r>
            <a:r>
              <a:rPr lang="ru-RU" sz="2000" b="1" dirty="0" smtClean="0">
                <a:latin typeface="Times New Roman Chuv" pitchFamily="18" charset="-52"/>
              </a:rPr>
              <a:t> - </a:t>
            </a:r>
            <a:r>
              <a:rPr lang="ru-RU" sz="2000" b="1" dirty="0" err="1" smtClean="0">
                <a:latin typeface="Times New Roman Chuv" pitchFamily="18" charset="-52"/>
              </a:rPr>
              <a:t>пёча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литературине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пу</a:t>
            </a:r>
            <a:r>
              <a:rPr lang="ru-RU" sz="2000" b="1" dirty="0" smtClean="0">
                <a:latin typeface="Times New Roman Chuv" pitchFamily="18" charset="-52"/>
              </a:rPr>
              <a:t>=</a:t>
            </a:r>
            <a:r>
              <a:rPr lang="ru-RU" sz="2000" b="1" dirty="0" err="1" smtClean="0">
                <a:latin typeface="Times New Roman Chuv" pitchFamily="18" charset="-52"/>
              </a:rPr>
              <a:t>арса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яракансенчен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п.ри</a:t>
            </a:r>
            <a:r>
              <a:rPr lang="ru-RU" sz="2000" b="1" dirty="0" smtClean="0">
                <a:latin typeface="Times New Roman Chuv" pitchFamily="18" charset="-52"/>
              </a:rPr>
              <a:t>? </a:t>
            </a:r>
            <a:r>
              <a:rPr lang="ru-RU" sz="2000" b="1" dirty="0" err="1" smtClean="0">
                <a:latin typeface="Times New Roman Chuv" pitchFamily="18" charset="-52"/>
              </a:rPr>
              <a:t>Кё</a:t>
            </a:r>
            <a:r>
              <a:rPr lang="ru-RU" sz="2000" b="1" dirty="0" smtClean="0">
                <a:latin typeface="Times New Roman Chuv" pitchFamily="18" charset="-52"/>
              </a:rPr>
              <a:t>=ал вёл =</a:t>
            </a:r>
            <a:r>
              <a:rPr lang="ru-RU" sz="2000" b="1" dirty="0" err="1" smtClean="0">
                <a:latin typeface="Times New Roman Chuv" pitchFamily="18" charset="-52"/>
              </a:rPr>
              <a:t>уралнёранпа</a:t>
            </a:r>
            <a:r>
              <a:rPr lang="ru-RU" sz="2000" b="1" dirty="0" smtClean="0">
                <a:latin typeface="Times New Roman Chuv" pitchFamily="18" charset="-52"/>
              </a:rPr>
              <a:t> 130 =</a:t>
            </a:r>
            <a:r>
              <a:rPr lang="ru-RU" sz="2000" b="1" dirty="0" err="1" smtClean="0">
                <a:latin typeface="Times New Roman Chuv" pitchFamily="18" charset="-52"/>
              </a:rPr>
              <a:t>ул</a:t>
            </a:r>
            <a:r>
              <a:rPr lang="ru-RU" sz="2000" b="1" dirty="0" smtClean="0">
                <a:latin typeface="Times New Roman Chuv" pitchFamily="18" charset="-52"/>
              </a:rPr>
              <a:t> =</a:t>
            </a:r>
            <a:r>
              <a:rPr lang="ru-RU" sz="2000" b="1" dirty="0" err="1" smtClean="0">
                <a:latin typeface="Times New Roman Chuv" pitchFamily="18" charset="-52"/>
              </a:rPr>
              <a:t>итр</a:t>
            </a:r>
            <a:r>
              <a:rPr lang="ru-RU" sz="2000" b="1" dirty="0" smtClean="0">
                <a:latin typeface="Times New Roman Chuv" pitchFamily="18" charset="-52"/>
              </a:rPr>
              <a:t>.?</a:t>
            </a:r>
            <a:endParaRPr lang="ru-RU" sz="2000" b="1" dirty="0">
              <a:latin typeface="Times New Roman Chuv" pitchFamily="18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6352" y="4536519"/>
            <a:ext cx="1321196" cy="36933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1888 -1956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6" t="5177" r="18956" b="31830"/>
          <a:stretch/>
        </p:blipFill>
        <p:spPr bwMode="auto">
          <a:xfrm>
            <a:off x="3102774" y="892932"/>
            <a:ext cx="3168352" cy="4412885"/>
          </a:xfrm>
          <a:prstGeom prst="roundRect">
            <a:avLst>
              <a:gd name="adj" fmla="val 16667"/>
            </a:avLst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39952" y="4879617"/>
            <a:ext cx="13773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1888 - 1956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58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687026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5" y="34894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800" y="3678912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2737" y="5157192"/>
            <a:ext cx="67870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 Chuv" pitchFamily="18" charset="-52"/>
              </a:rPr>
              <a:t>Трубина </a:t>
            </a:r>
            <a:r>
              <a:rPr lang="ru-RU" sz="2000" b="1" dirty="0" err="1" smtClean="0">
                <a:latin typeface="Times New Roman Chuv" pitchFamily="18" charset="-52"/>
              </a:rPr>
              <a:t>Мархви</a:t>
            </a:r>
            <a:r>
              <a:rPr lang="ru-RU" sz="2000" b="1" dirty="0" smtClean="0">
                <a:latin typeface="Times New Roman Chuv" pitchFamily="18" charset="-52"/>
              </a:rPr>
              <a:t> 1888 =</a:t>
            </a:r>
            <a:r>
              <a:rPr lang="ru-RU" sz="2000" b="1" dirty="0" err="1" smtClean="0">
                <a:latin typeface="Times New Roman Chuv" pitchFamily="18" charset="-52"/>
              </a:rPr>
              <a:t>улхи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сентябр.н</a:t>
            </a:r>
            <a:endParaRPr lang="ru-RU" sz="2000" b="1" dirty="0" smtClean="0">
              <a:latin typeface="Times New Roman Chuv" pitchFamily="18" charset="-52"/>
            </a:endParaRPr>
          </a:p>
          <a:p>
            <a:r>
              <a:rPr lang="ru-RU" sz="2000" b="1" dirty="0" smtClean="0">
                <a:latin typeface="Times New Roman Chuv" pitchFamily="18" charset="-52"/>
              </a:rPr>
              <a:t>2- </a:t>
            </a:r>
            <a:r>
              <a:rPr lang="ru-RU" sz="2000" b="1" dirty="0" err="1" smtClean="0">
                <a:latin typeface="Times New Roman Chuv" pitchFamily="18" charset="-52"/>
              </a:rPr>
              <a:t>м.ш.нче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Куславкка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район.нчи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</a:p>
          <a:p>
            <a:r>
              <a:rPr lang="ru-RU" sz="2000" b="1" dirty="0" err="1" smtClean="0">
                <a:latin typeface="Times New Roman Chuv" pitchFamily="18" charset="-52"/>
              </a:rPr>
              <a:t>Аслё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>
                <a:latin typeface="Times New Roman Chuv" pitchFamily="18" charset="-52"/>
              </a:rPr>
              <a:t>К</a:t>
            </a:r>
            <a:r>
              <a:rPr lang="ru-RU" sz="2000" b="1" dirty="0" err="1" smtClean="0">
                <a:latin typeface="Times New Roman Chuv" pitchFamily="18" charset="-52"/>
              </a:rPr>
              <a:t>уснар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ял.нче</a:t>
            </a:r>
            <a:r>
              <a:rPr lang="ru-RU" sz="2000" b="1" dirty="0" smtClean="0">
                <a:latin typeface="Times New Roman Chuv" pitchFamily="18" charset="-52"/>
              </a:rPr>
              <a:t> </a:t>
            </a:r>
            <a:r>
              <a:rPr lang="ru-RU" sz="2000" b="1" dirty="0" err="1" smtClean="0">
                <a:latin typeface="Times New Roman Chuv" pitchFamily="18" charset="-52"/>
              </a:rPr>
              <a:t>хресчен</a:t>
            </a:r>
            <a:r>
              <a:rPr lang="ru-RU" sz="2000" b="1" dirty="0" smtClean="0">
                <a:latin typeface="Times New Roman Chuv" pitchFamily="18" charset="-52"/>
              </a:rPr>
              <a:t> кил-</a:t>
            </a:r>
            <a:r>
              <a:rPr lang="ru-RU" sz="2000" b="1" dirty="0" err="1" smtClean="0">
                <a:latin typeface="Times New Roman Chuv" pitchFamily="18" charset="-52"/>
              </a:rPr>
              <a:t>йыш.нче</a:t>
            </a:r>
            <a:r>
              <a:rPr lang="ru-RU" sz="2000" b="1" dirty="0" smtClean="0">
                <a:latin typeface="Times New Roman Chuv" pitchFamily="18" charset="-52"/>
              </a:rPr>
              <a:t> =</a:t>
            </a:r>
            <a:r>
              <a:rPr lang="ru-RU" sz="2000" b="1" dirty="0" err="1" smtClean="0">
                <a:latin typeface="Times New Roman Chuv" pitchFamily="18" charset="-52"/>
              </a:rPr>
              <a:t>уралнё</a:t>
            </a:r>
            <a:endParaRPr lang="ru-RU" sz="2000" b="1" dirty="0">
              <a:latin typeface="Times New Roman Chuv" pitchFamily="18" charset="-5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95" y="764704"/>
            <a:ext cx="5568618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5805264"/>
            <a:ext cx="768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 </a:t>
            </a:r>
            <a:r>
              <a:rPr lang="ru-RU" sz="2400" b="1" dirty="0" err="1" smtClean="0">
                <a:latin typeface="Times New Roman Chuv" pitchFamily="18" charset="-52"/>
              </a:rPr>
              <a:t>Сентябр.н</a:t>
            </a:r>
            <a:r>
              <a:rPr lang="ru-RU" sz="2400" b="1" dirty="0" smtClean="0">
                <a:latin typeface="Times New Roman Chuv" pitchFamily="18" charset="-52"/>
              </a:rPr>
              <a:t> 9-м.ш.нче </a:t>
            </a:r>
            <a:r>
              <a:rPr lang="ru-RU" sz="2400" b="1" dirty="0" err="1" smtClean="0">
                <a:latin typeface="Times New Roman Chuv" pitchFamily="18" charset="-52"/>
              </a:rPr>
              <a:t>ялти</a:t>
            </a:r>
            <a:r>
              <a:rPr lang="ru-RU" sz="2400" b="1" dirty="0" smtClean="0">
                <a:latin typeface="Times New Roman Chuv" pitchFamily="18" charset="-52"/>
              </a:rPr>
              <a:t> чирк\ре </a:t>
            </a:r>
            <a:r>
              <a:rPr lang="ru-RU" sz="2400" b="1" dirty="0" err="1" smtClean="0">
                <a:latin typeface="Times New Roman Chuv" pitchFamily="18" charset="-52"/>
              </a:rPr>
              <a:t>ят</a:t>
            </a:r>
            <a:r>
              <a:rPr lang="ru-RU" sz="2400" b="1" dirty="0" smtClean="0">
                <a:latin typeface="Times New Roman Chuv" pitchFamily="18" charset="-52"/>
              </a:rPr>
              <a:t> </a:t>
            </a:r>
            <a:r>
              <a:rPr lang="ru-RU" sz="2400" b="1" dirty="0" err="1" smtClean="0">
                <a:latin typeface="Times New Roman Chuv" pitchFamily="18" charset="-52"/>
              </a:rPr>
              <a:t>хунё</a:t>
            </a:r>
            <a:endParaRPr lang="ru-RU" sz="2400" b="1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740352" y="692696"/>
            <a:ext cx="864096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0"/>
          <a:stretch/>
        </p:blipFill>
        <p:spPr bwMode="auto">
          <a:xfrm>
            <a:off x="1178713" y="1233040"/>
            <a:ext cx="6992989" cy="4063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22837" y="5169453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1098251"/>
            <a:ext cx="6570607" cy="4098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691680" y="5342114"/>
            <a:ext cx="66247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 Chuv" pitchFamily="18" charset="-52"/>
              </a:rPr>
              <a:t>1902 =</a:t>
            </a:r>
            <a:r>
              <a:rPr lang="ru-RU" sz="2400" b="1" dirty="0" err="1" smtClean="0">
                <a:latin typeface="Times New Roman Chuv" pitchFamily="18" charset="-52"/>
              </a:rPr>
              <a:t>улта</a:t>
            </a:r>
            <a:r>
              <a:rPr lang="ru-RU" sz="2400" b="1" dirty="0" smtClean="0">
                <a:latin typeface="Times New Roman Chuv" pitchFamily="18" charset="-52"/>
              </a:rPr>
              <a:t> </a:t>
            </a:r>
            <a:r>
              <a:rPr lang="ru-RU" sz="2400" b="1" dirty="0" err="1" smtClean="0">
                <a:latin typeface="Times New Roman Chuv" pitchFamily="18" charset="-52"/>
              </a:rPr>
              <a:t>ялти</a:t>
            </a:r>
            <a:r>
              <a:rPr lang="ru-RU" sz="2400" b="1" dirty="0" smtClean="0">
                <a:latin typeface="Times New Roman Chuv" pitchFamily="18" charset="-52"/>
              </a:rPr>
              <a:t> </a:t>
            </a:r>
            <a:r>
              <a:rPr lang="ru-RU" sz="2400" b="1" dirty="0" err="1" smtClean="0">
                <a:latin typeface="Times New Roman Chuv" pitchFamily="18" charset="-52"/>
              </a:rPr>
              <a:t>шкултан</a:t>
            </a:r>
            <a:r>
              <a:rPr lang="ru-RU" sz="2400" b="1" dirty="0" smtClean="0">
                <a:latin typeface="Times New Roman Chuv" pitchFamily="18" charset="-52"/>
              </a:rPr>
              <a:t> пит. </a:t>
            </a:r>
            <a:r>
              <a:rPr lang="ru-RU" sz="2400" b="1" dirty="0" err="1">
                <a:latin typeface="Times New Roman Chuv" pitchFamily="18" charset="-52"/>
              </a:rPr>
              <a:t>л</a:t>
            </a:r>
            <a:r>
              <a:rPr lang="ru-RU" sz="2400" b="1" dirty="0" err="1" smtClean="0">
                <a:latin typeface="Times New Roman Chuv" pitchFamily="18" charset="-52"/>
              </a:rPr>
              <a:t>айёх</a:t>
            </a:r>
            <a:r>
              <a:rPr lang="ru-RU" sz="2400" b="1" dirty="0" smtClean="0">
                <a:latin typeface="Times New Roman Chuv" pitchFamily="18" charset="-52"/>
              </a:rPr>
              <a:t> </a:t>
            </a:r>
            <a:r>
              <a:rPr lang="ru-RU" sz="2400" b="1" dirty="0" err="1" smtClean="0">
                <a:latin typeface="Times New Roman Chuv" pitchFamily="18" charset="-52"/>
              </a:rPr>
              <a:t>паллёсемпе</a:t>
            </a:r>
            <a:r>
              <a:rPr lang="ru-RU" sz="2400" b="1" dirty="0" smtClean="0">
                <a:latin typeface="Times New Roman Chuv" pitchFamily="18" charset="-52"/>
              </a:rPr>
              <a:t> </a:t>
            </a:r>
            <a:r>
              <a:rPr lang="ru-RU" sz="2400" b="1" dirty="0" err="1" smtClean="0">
                <a:latin typeface="Times New Roman Chuv" pitchFamily="18" charset="-52"/>
              </a:rPr>
              <a:t>в.ренсе</a:t>
            </a:r>
            <a:r>
              <a:rPr lang="ru-RU" sz="2400" b="1" dirty="0" smtClean="0">
                <a:latin typeface="Times New Roman Chuv" pitchFamily="18" charset="-52"/>
              </a:rPr>
              <a:t> </a:t>
            </a:r>
            <a:r>
              <a:rPr lang="ru-RU" sz="2400" b="1" dirty="0" err="1" smtClean="0">
                <a:latin typeface="Times New Roman Chuv" pitchFamily="18" charset="-52"/>
              </a:rPr>
              <a:t>тухнё</a:t>
            </a:r>
            <a:endParaRPr lang="ru-RU" dirty="0">
              <a:latin typeface="Times New Roman Chuv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157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5542993"/>
            <a:ext cx="7034128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1903-1909 =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улсенче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И?Я? Яковлев у=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нё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Ч.мп.рти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учительсем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хат.рлекен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чёваш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шкул.нче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в.ренн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4574" y="1486453"/>
            <a:ext cx="5414264" cy="3307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2011362" cy="2597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3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1919" y="1842403"/>
            <a:ext cx="4863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endParaRPr lang="ru-RU" sz="700" i="1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4825" y="4509120"/>
            <a:ext cx="4271128" cy="18946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Ч.мп.р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чёваш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шкул.нче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в.ренн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 чухне </a:t>
            </a: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Т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рубина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Мархви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этем.н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пурнё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т.ллев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пирки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шухёшлама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ланё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4398"/>
            <a:ext cx="3024336" cy="5927127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251" y="1196752"/>
            <a:ext cx="1988946" cy="2902785"/>
          </a:xfrm>
          <a:prstGeom prst="roundRect">
            <a:avLst>
              <a:gd name="adj" fmla="val 16667"/>
            </a:avLst>
          </a:prstGeom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4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823318" y="5256973"/>
            <a:ext cx="6926880" cy="17281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Ч.мп.рти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чёваш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шкул.нче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вёл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К?Иванов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Н?Шупу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==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ынни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сёвё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семпе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Ф? Павлов: С? Максимов: П?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Пазухин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музык=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ёсемпе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чёваш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культурин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ытти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паллё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ыннисемпе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т.л</a:t>
            </a:r>
            <a:r>
              <a:rPr lang="ru-RU" sz="20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пулнё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380" y="1414169"/>
            <a:ext cx="5613838" cy="2806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98" y="543517"/>
            <a:ext cx="1692055" cy="23574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3253" y="2448296"/>
            <a:ext cx="1263487" cy="3385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1600" b="1" dirty="0" err="1" smtClean="0"/>
              <a:t>Ф.Павлов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67810" y="4452502"/>
            <a:ext cx="5650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 Chuv" pitchFamily="18" charset="-52"/>
              </a:rPr>
              <a:t>( </a:t>
            </a:r>
            <a:r>
              <a:rPr lang="ru-RU" b="1" dirty="0" err="1" smtClean="0">
                <a:latin typeface="Times New Roman Chuv" pitchFamily="18" charset="-52"/>
              </a:rPr>
              <a:t>Тайёр</a:t>
            </a:r>
            <a:r>
              <a:rPr lang="ru-RU" b="1" dirty="0" smtClean="0">
                <a:latin typeface="Times New Roman Chuv" pitchFamily="18" charset="-52"/>
              </a:rPr>
              <a:t> Т?:</a:t>
            </a:r>
            <a:r>
              <a:rPr lang="ru-RU" b="1" dirty="0" err="1" smtClean="0">
                <a:latin typeface="Times New Roman Chuv" pitchFamily="18" charset="-52"/>
              </a:rPr>
              <a:t>Н?Шупу</a:t>
            </a:r>
            <a:r>
              <a:rPr lang="ru-RU" b="1" dirty="0" smtClean="0">
                <a:latin typeface="Times New Roman Chuv" pitchFamily="18" charset="-52"/>
              </a:rPr>
              <a:t>==</a:t>
            </a:r>
            <a:r>
              <a:rPr lang="ru-RU" b="1" dirty="0" err="1" smtClean="0">
                <a:latin typeface="Times New Roman Chuv" pitchFamily="18" charset="-52"/>
              </a:rPr>
              <a:t>ынни:П?Пазухин:К?Иванов</a:t>
            </a:r>
            <a:r>
              <a:rPr lang="ru-RU" b="1" dirty="0" smtClean="0">
                <a:latin typeface="Times New Roman Chuv" pitchFamily="18" charset="-52"/>
              </a:rPr>
              <a:t> </a:t>
            </a:r>
            <a:r>
              <a:rPr lang="ru-RU" dirty="0" smtClean="0">
                <a:latin typeface="Times New Roman Chuv" pitchFamily="18" charset="-52"/>
              </a:rPr>
              <a:t>)</a:t>
            </a:r>
            <a:endParaRPr lang="ru-RU" dirty="0">
              <a:latin typeface="Times New Roman Chuv" pitchFamily="18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54" y="2951641"/>
            <a:ext cx="1568944" cy="20741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5202" y="4918630"/>
            <a:ext cx="1764313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err="1" smtClean="0"/>
              <a:t>С.Максимов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59317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899552" y="4502839"/>
            <a:ext cx="3761267" cy="17099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И?Тургенев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Л?Толстой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А?Пушкин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Н?Гоголь</a:t>
            </a:r>
            <a:endParaRPr lang="ru-RU" sz="2400" b="1" dirty="0" smtClean="0">
              <a:latin typeface="Times New Roman Chuv" pitchFamily="18" charset="-52"/>
              <a:ea typeface="+mj-ea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произведений.семпе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	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паллашнё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428" y="818999"/>
            <a:ext cx="2179564" cy="29060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" r="6391"/>
          <a:stretch/>
        </p:blipFill>
        <p:spPr bwMode="auto">
          <a:xfrm>
            <a:off x="6660819" y="3073739"/>
            <a:ext cx="1771442" cy="22840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06243"/>
            <a:ext cx="2016224" cy="2551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499" y="909576"/>
            <a:ext cx="2166217" cy="29514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2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499992" y="1687562"/>
            <a:ext cx="3744416" cy="3600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Алексей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Кольцов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поэзий.пе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унатланса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Трубина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Мархви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хёй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те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сёвё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ырма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ланё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П.ррем.ш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сёввисем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%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Елик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 (1906)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«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Вил.м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 (1908)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Чухён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 (1908)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048" y="1670027"/>
            <a:ext cx="2639880" cy="35243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92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43608" y="1373559"/>
            <a:ext cx="6912768" cy="3960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	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Ч.мп.р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чёваш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шкул.нчен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в.ренсе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тухнё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хы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ён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М?Д?Трубина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+.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рп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\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район.нчи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+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ырмапу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=.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нчи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земство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шкул.нче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кайран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тёван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ял.нчи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п.л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\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урт.нче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.=лен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.?    	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В.ренекенсемпе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алёпа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ырса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Шкул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кун.сем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 журнал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кёларнё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 Унта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шкул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пурнё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=не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утатнё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сёвё-юрё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пичетлен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	Совет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вла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=.н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п.ррем.ш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уйёх.нчен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=ласа вёл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Аслё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Куснар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шкулне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ертсе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пырать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п.ррем.ш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к.некине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кёларма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хат.рленет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	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6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6" r="11100" b="6121"/>
          <a:stretch/>
        </p:blipFill>
        <p:spPr>
          <a:xfrm>
            <a:off x="1331640" y="1253517"/>
            <a:ext cx="2864541" cy="4020179"/>
          </a:xfrm>
          <a:prstGeom prst="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4932040" y="2132652"/>
            <a:ext cx="35283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  1919 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=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улта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Хусанта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Трубина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Мархви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пухса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й.ркелен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. «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Чёваш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юмах.сем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»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ятлё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к.неке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пичетленсе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тухать</a:t>
            </a:r>
            <a:endParaRPr lang="ru-RU" sz="2400" b="1" dirty="0">
              <a:solidFill>
                <a:prstClr val="black"/>
              </a:solidFill>
              <a:latin typeface="Times New Roman Chuv" pitchFamily="18" charset="-52"/>
              <a:cs typeface="Times New Roman" pitchFamily="18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  </a:t>
            </a:r>
            <a:endParaRPr lang="ru-RU" sz="2400" b="1" dirty="0">
              <a:solidFill>
                <a:prstClr val="black"/>
              </a:solidFill>
              <a:latin typeface="Times New Roman Chuv" pitchFamily="18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4869160"/>
            <a:ext cx="6085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+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акён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хы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==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ён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«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Шурёмпу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=»: «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Сунтал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»: «Канаш»: «+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амрёк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хресчен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»: «,=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х.рарём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.»: «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Трактёр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» ха=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ат-журналта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сёвви-калав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. 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тётёшах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кун =</a:t>
            </a:r>
            <a:r>
              <a:rPr lang="ru-RU" sz="2400" b="1" dirty="0" err="1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ути</a:t>
            </a:r>
            <a:r>
              <a:rPr lang="ru-RU" sz="2400" b="1" dirty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 Chuv" pitchFamily="18" charset="-52"/>
                <a:cs typeface="Times New Roman" pitchFamily="18" charset="0"/>
              </a:rPr>
              <a:t>курнё</a:t>
            </a:r>
            <a:endParaRPr lang="ru-RU" sz="2400" b="1" dirty="0">
              <a:solidFill>
                <a:prstClr val="black"/>
              </a:solidFill>
              <a:latin typeface="Times New Roman Chuv" pitchFamily="18" charset="-52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754125"/>
            <a:ext cx="2400447" cy="29334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7864" y="836712"/>
            <a:ext cx="2592883" cy="3057521"/>
          </a:xfr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33639" y="1592615"/>
            <a:ext cx="2219559" cy="30949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8377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901272" y="1161331"/>
            <a:ext cx="4703176" cy="48965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 Трубина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Мархвин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пултарулёх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п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розёра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вёйлёрах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палёрать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Унён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малтанхи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калав.сенче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(«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Вупёр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Эрех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=ул.»: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Улталанмёпёр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Пасар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кун.»: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Хёнаран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»)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кив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пурнё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=а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питлени:чёваш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ялне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.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м.ртен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пусса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тёнё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т.шм.шл.хе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хир.=лени:.=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ерни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ынна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ч.р.ллех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вил.м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шётёкне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туртнине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сёнлани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курёнать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549103"/>
            <a:ext cx="2810632" cy="36305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9372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81223" y="1124744"/>
            <a:ext cx="7704857" cy="44869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Ача-пёча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литературин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ник.сне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хывас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тата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аталантарас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т.л.шпе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М?Д? Трубина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нумай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вёй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хунё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 «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Пукане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Автан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авётать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Куян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юрри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Марук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чёххи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Кёсёя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сёввисем</a:t>
            </a:r>
            <a:r>
              <a:rPr lang="ru-RU" sz="2400" b="1" baseline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baseline="0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ачасене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туслё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пулма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.=е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юратма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в.рентн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  «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Х.рл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 галстук»: «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Ача-пёча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сёввисем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«Марине»: «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П.ч.к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бригадирсем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Асёнмалёх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: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савёнмалёх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к.некисенче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те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т.п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сёнарсем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–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ачасем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Марфа Дмитриевна 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ур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.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м.ре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яхён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шкулта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.=лесе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ачасен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пурнё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=не: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шухёш-кёмёлне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.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м.ч.сене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лайёх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п.лсе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итн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.?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08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81223" y="1124744"/>
            <a:ext cx="7704857" cy="448694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609" y="1583188"/>
            <a:ext cx="2362744" cy="338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45178"/>
            <a:ext cx="2376264" cy="3520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208" y="1379982"/>
            <a:ext cx="2555329" cy="36505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923928" y="1124744"/>
            <a:ext cx="4536504" cy="46805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 Трубина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Мархви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пултарулёх.нчи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пысёк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тема –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х.рарём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кун=ул.? Самана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пусмёрне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те: 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емьери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танмарлёха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та т\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ссе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ирттерме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тивн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ч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ёваш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х.рарём.н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 </a:t>
            </a:r>
            <a:endParaRPr lang="ru-RU" sz="2400" b="1" dirty="0">
              <a:latin typeface="Times New Roman Chuv" pitchFamily="18" charset="-52"/>
              <a:ea typeface="+mj-ea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    «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Малалла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пове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ри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На=тук: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«,=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тухмар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.»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калаври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Мару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=: «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Мучар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пове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ри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Аннушки тата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ытти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сёнар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акна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аван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кётартса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парать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"/>
          <a:stretch/>
        </p:blipFill>
        <p:spPr>
          <a:xfrm>
            <a:off x="789140" y="1412777"/>
            <a:ext cx="2741712" cy="38850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5451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275855" y="764704"/>
            <a:ext cx="5202471" cy="43072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  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Тёван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=.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ршыва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фашизмран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х\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т.лессиш.н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пынё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аслё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вёр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=ё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ул.сенче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М?Д? Трубина совет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ыннисене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патриотла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к.реш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\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ялав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айне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п.р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пулса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тёма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ч.некен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калавсем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(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Пусёра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Килйыш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Н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ина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»)</a:t>
            </a: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кёларса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тёнё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   Педагог-=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ырав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ён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драма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хайлав.сем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те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сахал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мар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 «+.р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ч.лхи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Килет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»: «</a:t>
            </a:r>
            <a:r>
              <a:rPr lang="ru-RU" sz="24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Т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елейс.р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х.р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»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пьесёсенче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вёл 1917 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ул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хы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==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ёнхи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чёваш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ял.нчи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класс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к.реш.вне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сёнланё</a:t>
            </a:r>
            <a:r>
              <a:rPr lang="ru-RU" sz="2400" b="1" noProof="0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 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«+.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нтерч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.» пьеса 1927 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улта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уйрём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к.некен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тухнё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85" y="1893635"/>
            <a:ext cx="2520280" cy="334454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4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55676" y="4465795"/>
            <a:ext cx="6984776" cy="185607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Трубина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Мархвин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пултарулёх.нчи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паллё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произведени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– «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Ача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чухнехи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 повесть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Ёна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вёл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пурнё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=.н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юлашки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ул.сенче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сывлёх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х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авшаса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пынё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вёхётра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хёй.н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пурнё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=.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нчи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пулёмсене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т.пе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хурса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ырн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ё?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6431" y="1000655"/>
            <a:ext cx="2472442" cy="32819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09040"/>
            <a:ext cx="2360866" cy="3465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043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27584" y="837294"/>
            <a:ext cx="7560840" cy="554461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Аслё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Куснарти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шкулта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в.рентсе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пурённё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тапхёрта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(1913-1956) Марфа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Дмитриевнён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в.рент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\=.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ёстал</a:t>
            </a:r>
            <a:r>
              <a:rPr lang="ru-RU" sz="22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ё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пысёк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вёй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илет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  1944 =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улхи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ноябрьте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ёна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Чёваш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АССР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шкул.сен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тава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тив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.=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учител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2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я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тне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: 1951 =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улхи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февральте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РСФСР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шкул.сен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тава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тив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.=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учител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2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я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тне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панё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Унён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шкулти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: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литературёри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тата общество .=.сене Ленин орден. тата «,=ре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палёрнёшён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»: «1941-1945 ==?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Тёван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=.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ршывён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аслё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вёр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=и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вёхёт.нче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хастар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.=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лен.ш.н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»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медальсемпе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паллё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тунё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М?Д?Трубина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1934 =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ултанпа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СССР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писател.сен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союз.н</a:t>
            </a:r>
            <a:r>
              <a:rPr lang="ru-RU" sz="22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член.?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  1956 =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улхи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ноябр.н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27-м.ш.нче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утмёл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тёххёра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пуснё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Марфа Дмитриевна Трубина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хёй.н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тёван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Аслё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Куснар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ял.нче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вилсе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кайнё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24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477336" y="945616"/>
            <a:ext cx="4248472" cy="554461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 Марфа Дмитриевна Трубина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сёмах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ёсти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ут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т.нчерен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уйрёлнёранпа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нумай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ул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иртр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.?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Апла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пулин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те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унён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хайлав.сем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хал. те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пурёна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==.: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вулакансен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=.н.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ёрёв.сене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савёнтара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==.: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ёс-хакёлне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пуянлата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==.?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Унён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=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утё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сёнар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 Chuv" pitchFamily="18" charset="-52"/>
                <a:ea typeface="+mj-ea"/>
                <a:cs typeface="Times New Roman" pitchFamily="18" charset="0"/>
              </a:rPr>
              <a:t>ч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ёваш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халёх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ас.нче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.м.р-.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м.р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пурёнасса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шанас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 Chuv" pitchFamily="18" charset="-52"/>
                <a:ea typeface="+mj-ea"/>
                <a:cs typeface="Times New Roman" pitchFamily="18" charset="0"/>
              </a:rPr>
              <a:t>килет</a:t>
            </a:r>
            <a:r>
              <a:rPr lang="ru-RU" sz="2400" b="1" dirty="0" smtClean="0">
                <a:latin typeface="Times New Roman Chuv" pitchFamily="18" charset="-52"/>
                <a:ea typeface="+mj-ea"/>
                <a:cs typeface="Times New Roman" pitchFamily="18" charset="0"/>
              </a:rPr>
              <a:t>?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 Chuv" pitchFamily="18" charset="-52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0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925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808" y="3609603"/>
            <a:ext cx="3238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45616"/>
            <a:ext cx="3635449" cy="51811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51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770</Words>
  <Application>Microsoft Office PowerPoint</Application>
  <PresentationFormat>Экран (4:3)</PresentationFormat>
  <Paragraphs>55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72</cp:revision>
  <dcterms:created xsi:type="dcterms:W3CDTF">2013-08-20T22:02:58Z</dcterms:created>
  <dcterms:modified xsi:type="dcterms:W3CDTF">2018-11-14T19:55:04Z</dcterms:modified>
</cp:coreProperties>
</file>