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80" r:id="rId4"/>
    <p:sldId id="281" r:id="rId5"/>
    <p:sldId id="282" r:id="rId6"/>
    <p:sldId id="283" r:id="rId7"/>
    <p:sldId id="274" r:id="rId8"/>
    <p:sldId id="258" r:id="rId9"/>
    <p:sldId id="263" r:id="rId10"/>
    <p:sldId id="268" r:id="rId11"/>
    <p:sldId id="270" r:id="rId12"/>
    <p:sldId id="271" r:id="rId13"/>
    <p:sldId id="273" r:id="rId14"/>
    <p:sldId id="276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CA931-B712-40A5-B1AA-878B72C8EC7D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34BF6-645F-493D-A4FD-18904AE0A2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" Target="slide7.xml"/><Relationship Id="rId7" Type="http://schemas.openxmlformats.org/officeDocument/2006/relationships/image" Target="../media/image3.wmf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10" Type="http://schemas.openxmlformats.org/officeDocument/2006/relationships/image" Target="../media/image6.wmf"/><Relationship Id="rId4" Type="http://schemas.openxmlformats.org/officeDocument/2006/relationships/slide" Target="slide4.xml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.laptopmag.com/wpress/wp-content/uploads/2012/02/metal_glasses_wom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5"/>
            <a:ext cx="9144000" cy="57332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-171400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i="1" u="sng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Виртуальная экскурсия</a:t>
            </a:r>
            <a:endParaRPr lang="ru-RU" sz="5400" b="1" i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3995936" cy="17526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Металлы 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1258888" y="5661025"/>
            <a:ext cx="5903912" cy="503238"/>
          </a:xfrm>
          <a:prstGeom prst="horizontalScroll">
            <a:avLst>
              <a:gd name="adj" fmla="val 12500"/>
            </a:avLst>
          </a:prstGeom>
          <a:solidFill>
            <a:srgbClr val="F7F9B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3200" b="1" i="1">
                <a:solidFill>
                  <a:schemeClr val="tx2"/>
                </a:solidFill>
              </a:rPr>
              <a:t>Выполните задание - 4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95936" y="1484784"/>
            <a:ext cx="49685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Металлы — один из самых распространённых материалов, используемых </a:t>
            </a:r>
            <a:r>
              <a:rPr lang="ru-RU" sz="28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 цивилизацией</a:t>
            </a:r>
            <a:r>
              <a:rPr lang="ru-RU" sz="2800" b="1" i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 на протяжении практически </a:t>
            </a:r>
            <a:r>
              <a:rPr lang="ru-RU" sz="28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</a:rPr>
              <a:t>всей ее истории.</a:t>
            </a:r>
            <a:endParaRPr lang="ru-RU" sz="2800" b="1" i="1" dirty="0">
              <a:ln w="10541" cmpd="sng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33" name="Picture 9" descr="http://www.rathgeber.at/images/mainpics/impress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604962" y="1604962"/>
            <a:ext cx="6858000" cy="3648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5"/>
          <p:cNvSpPr>
            <a:spLocks noChangeArrowheads="1"/>
          </p:cNvSpPr>
          <p:nvPr/>
        </p:nvSpPr>
        <p:spPr bwMode="auto">
          <a:xfrm>
            <a:off x="3059113" y="1268413"/>
            <a:ext cx="2232025" cy="1368425"/>
          </a:xfrm>
          <a:prstGeom prst="sun">
            <a:avLst>
              <a:gd name="adj" fmla="val 25000"/>
            </a:avLst>
          </a:prstGeom>
          <a:solidFill>
            <a:srgbClr val="F7F9B7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02267"/>
                </a:solidFill>
                <a:hlinkClick r:id="rId2" action="ppaction://hlinksldjump"/>
              </a:rPr>
              <a:t>3.Блеск</a:t>
            </a:r>
            <a:endParaRPr lang="ru-RU" sz="2400" b="1">
              <a:solidFill>
                <a:srgbClr val="F02267"/>
              </a:solidFill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940425" y="549275"/>
            <a:ext cx="2592388" cy="2246313"/>
            <a:chOff x="1632" y="1248"/>
            <a:chExt cx="2682" cy="2286"/>
          </a:xfrm>
        </p:grpSpPr>
        <p:sp>
          <p:nvSpPr>
            <p:cNvPr id="9228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33 w 21600"/>
                <a:gd name="T1" fmla="*/ 0 h 21600"/>
                <a:gd name="T2" fmla="*/ 66 w 21600"/>
                <a:gd name="T3" fmla="*/ 25 h 21600"/>
                <a:gd name="T4" fmla="*/ 33 w 21600"/>
                <a:gd name="T5" fmla="*/ 51 h 21600"/>
                <a:gd name="T6" fmla="*/ 0 w 21600"/>
                <a:gd name="T7" fmla="*/ 2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74 w 21600"/>
                <a:gd name="T13" fmla="*/ 3957 h 21600"/>
                <a:gd name="T14" fmla="*/ 17840 w 21600"/>
                <a:gd name="T15" fmla="*/ 176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96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9229" name="AutoShape 9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47 w 21600"/>
                <a:gd name="T1" fmla="*/ 0 h 21600"/>
                <a:gd name="T2" fmla="*/ 95 w 21600"/>
                <a:gd name="T3" fmla="*/ 36 h 21600"/>
                <a:gd name="T4" fmla="*/ 47 w 21600"/>
                <a:gd name="T5" fmla="*/ 73 h 21600"/>
                <a:gd name="T6" fmla="*/ 0 w 21600"/>
                <a:gd name="T7" fmla="*/ 3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68 w 21600"/>
                <a:gd name="T13" fmla="*/ 3965 h 21600"/>
                <a:gd name="T14" fmla="*/ 17836 w 21600"/>
                <a:gd name="T15" fmla="*/ 176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96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9230" name="AutoShape 10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58 w 21600"/>
                <a:gd name="T1" fmla="*/ 0 h 21600"/>
                <a:gd name="T2" fmla="*/ 117 w 21600"/>
                <a:gd name="T3" fmla="*/ 45 h 21600"/>
                <a:gd name="T4" fmla="*/ 58 w 21600"/>
                <a:gd name="T5" fmla="*/ 90 h 21600"/>
                <a:gd name="T6" fmla="*/ 0 w 21600"/>
                <a:gd name="T7" fmla="*/ 4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80 w 21600"/>
                <a:gd name="T13" fmla="*/ 3957 h 21600"/>
                <a:gd name="T14" fmla="*/ 17846 w 21600"/>
                <a:gd name="T15" fmla="*/ 1762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round/>
              <a:headEnd/>
              <a:tailEnd/>
            </a:ln>
            <a:effectLst/>
            <a:scene3d>
              <a:camera prst="legacyPerspectiveFront">
                <a:rot lat="20099996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</p:grpSp>
      <p:sp>
        <p:nvSpPr>
          <p:cNvPr id="9220" name="Rectangle 11"/>
          <p:cNvSpPr>
            <a:spLocks noChangeArrowheads="1"/>
          </p:cNvSpPr>
          <p:nvPr/>
        </p:nvSpPr>
        <p:spPr bwMode="auto">
          <a:xfrm>
            <a:off x="2051050" y="668338"/>
            <a:ext cx="621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02267"/>
                </a:solidFill>
              </a:rPr>
              <a:t>1.</a:t>
            </a:r>
            <a:r>
              <a:rPr lang="ru-RU" sz="2400" b="1">
                <a:solidFill>
                  <a:srgbClr val="F02267"/>
                </a:solidFill>
                <a:hlinkClick r:id="rId3" action="ppaction://hlinksldjump"/>
              </a:rPr>
              <a:t>Пластичность</a:t>
            </a:r>
            <a:r>
              <a:rPr lang="ru-RU" sz="2400" b="1">
                <a:solidFill>
                  <a:srgbClr val="F02267"/>
                </a:solidFill>
              </a:rPr>
              <a:t>                          </a:t>
            </a:r>
            <a:r>
              <a:rPr lang="ru-RU" sz="2400" b="1">
                <a:solidFill>
                  <a:srgbClr val="F02267"/>
                </a:solidFill>
                <a:hlinkClick r:id="rId4" action="ppaction://hlinksldjump"/>
              </a:rPr>
              <a:t>2.Твёрдость</a:t>
            </a:r>
            <a:endParaRPr lang="ru-RU" sz="2400" b="1">
              <a:solidFill>
                <a:srgbClr val="F02267"/>
              </a:solidFill>
            </a:endParaRPr>
          </a:p>
        </p:txBody>
      </p:sp>
      <p:sp>
        <p:nvSpPr>
          <p:cNvPr id="9221" name="Litebulb"/>
          <p:cNvSpPr>
            <a:spLocks noEditPoints="1" noChangeArrowheads="1"/>
          </p:cNvSpPr>
          <p:nvPr/>
        </p:nvSpPr>
        <p:spPr bwMode="auto">
          <a:xfrm rot="10800000">
            <a:off x="611188" y="2781300"/>
            <a:ext cx="1584325" cy="2016125"/>
          </a:xfrm>
          <a:custGeom>
            <a:avLst/>
            <a:gdLst>
              <a:gd name="T0" fmla="*/ 58103872 w 21600"/>
              <a:gd name="T1" fmla="*/ 0 h 21600"/>
              <a:gd name="T2" fmla="*/ 116207672 w 21600"/>
              <a:gd name="T3" fmla="*/ 67798270 h 21600"/>
              <a:gd name="T4" fmla="*/ 0 w 21600"/>
              <a:gd name="T5" fmla="*/ 67798270 h 21600"/>
              <a:gd name="T6" fmla="*/ 58103872 w 21600"/>
              <a:gd name="T7" fmla="*/ 188183334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ru-RU"/>
          </a:p>
        </p:txBody>
      </p:sp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468313" y="5229225"/>
            <a:ext cx="81359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02267"/>
                </a:solidFill>
              </a:rPr>
              <a:t>6.Тепло- и электро        5.</a:t>
            </a:r>
            <a:r>
              <a:rPr lang="ru-RU" sz="2400" b="1">
                <a:solidFill>
                  <a:srgbClr val="F02267"/>
                </a:solidFill>
                <a:hlinkClick r:id="rId5" action="ppaction://hlinksldjump"/>
              </a:rPr>
              <a:t>Плотность</a:t>
            </a:r>
            <a:r>
              <a:rPr lang="ru-RU" sz="2400" b="1">
                <a:solidFill>
                  <a:srgbClr val="F02267"/>
                </a:solidFill>
              </a:rPr>
              <a:t>           4.</a:t>
            </a:r>
            <a:r>
              <a:rPr lang="ru-RU" sz="2400" b="1">
                <a:solidFill>
                  <a:srgbClr val="F02267"/>
                </a:solidFill>
                <a:hlinkClick r:id="rId6" action="ppaction://hlinksldjump"/>
              </a:rPr>
              <a:t>Т</a:t>
            </a:r>
            <a:r>
              <a:rPr lang="ru-RU" sz="2400" b="1" baseline="30000">
                <a:solidFill>
                  <a:srgbClr val="F02267"/>
                </a:solidFill>
                <a:hlinkClick r:id="rId6" action="ppaction://hlinksldjump"/>
              </a:rPr>
              <a:t>0 </a:t>
            </a:r>
            <a:r>
              <a:rPr lang="ru-RU" sz="2400" b="1">
                <a:solidFill>
                  <a:srgbClr val="F02267"/>
                </a:solidFill>
                <a:hlinkClick r:id="rId6" action="ppaction://hlinksldjump"/>
              </a:rPr>
              <a:t>С </a:t>
            </a:r>
            <a:r>
              <a:rPr lang="ru-RU" b="1">
                <a:solidFill>
                  <a:srgbClr val="F02267"/>
                </a:solidFill>
                <a:hlinkClick r:id="rId6" action="ppaction://hlinksldjump"/>
              </a:rPr>
              <a:t>плавления</a:t>
            </a:r>
            <a:r>
              <a:rPr lang="ru-RU">
                <a:hlinkClick r:id="rId6" action="ppaction://hlinksldjump"/>
              </a:rPr>
              <a:t> </a:t>
            </a:r>
            <a:r>
              <a:rPr lang="ru-RU" sz="2400" b="1">
                <a:solidFill>
                  <a:srgbClr val="F02267"/>
                </a:solidFill>
              </a:rPr>
              <a:t>проводность                                                            и кипения</a:t>
            </a:r>
          </a:p>
        </p:txBody>
      </p:sp>
      <p:pic>
        <p:nvPicPr>
          <p:cNvPr id="9223" name="Picture 14" descr="j024069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4025" y="3789363"/>
            <a:ext cx="182562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5" descr="j028606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51500" y="260350"/>
            <a:ext cx="6254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7" descr="j0285926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7088" y="620713"/>
            <a:ext cx="12969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8"/>
          <p:cNvSpPr>
            <a:spLocks noChangeArrowheads="1"/>
          </p:cNvSpPr>
          <p:nvPr/>
        </p:nvSpPr>
        <p:spPr bwMode="auto">
          <a:xfrm>
            <a:off x="2771775" y="2565400"/>
            <a:ext cx="30067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4E2FB1"/>
                </a:solidFill>
              </a:rPr>
              <a:t>Физические</a:t>
            </a:r>
          </a:p>
          <a:p>
            <a:pPr algn="ctr"/>
            <a:r>
              <a:rPr lang="ru-RU" sz="3200" b="1">
                <a:solidFill>
                  <a:srgbClr val="F02267"/>
                </a:solidFill>
              </a:rPr>
              <a:t> </a:t>
            </a:r>
            <a:r>
              <a:rPr lang="ru-RU" sz="3200" b="1">
                <a:solidFill>
                  <a:srgbClr val="4E2FB1"/>
                </a:solidFill>
              </a:rPr>
              <a:t>свойства</a:t>
            </a:r>
          </a:p>
          <a:p>
            <a:pPr algn="ctr"/>
            <a:r>
              <a:rPr lang="ru-RU" sz="3200" b="1">
                <a:solidFill>
                  <a:srgbClr val="4E2FB1"/>
                </a:solidFill>
              </a:rPr>
              <a:t>металлов</a:t>
            </a:r>
          </a:p>
        </p:txBody>
      </p:sp>
      <p:pic>
        <p:nvPicPr>
          <p:cNvPr id="9227" name="Picture 20" descr="j023307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59113" y="4292600"/>
            <a:ext cx="296227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277813"/>
            <a:ext cx="8362950" cy="5815012"/>
          </a:xfrm>
        </p:spPr>
        <p:txBody>
          <a:bodyPr/>
          <a:lstStyle/>
          <a:p>
            <a:pPr algn="ctr"/>
            <a:r>
              <a:rPr lang="ru-RU" sz="4000" b="1">
                <a:solidFill>
                  <a:srgbClr val="F02267"/>
                </a:solidFill>
              </a:rPr>
              <a:t/>
            </a:r>
            <a:br>
              <a:rPr lang="ru-RU" sz="4000" b="1">
                <a:solidFill>
                  <a:srgbClr val="F02267"/>
                </a:solidFill>
              </a:rPr>
            </a:br>
            <a:r>
              <a:rPr lang="ru-RU" b="1">
                <a:solidFill>
                  <a:srgbClr val="993300"/>
                </a:solidFill>
                <a:latin typeface="Times New Roman" pitchFamily="18" charset="0"/>
                <a:hlinkClick r:id="rId2" action="ppaction://hlinksldjump"/>
              </a:rPr>
              <a:t>Пластичность, ковкость -</a:t>
            </a:r>
            <a:endParaRPr lang="ru-RU" b="1">
              <a:solidFill>
                <a:srgbClr val="993300"/>
              </a:solidFill>
              <a:latin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0034" y="357166"/>
            <a:ext cx="8186766" cy="6167459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/>
              <a:t>    </a:t>
            </a:r>
            <a:r>
              <a:rPr lang="ru-RU" b="1" dirty="0">
                <a:latin typeface="Times New Roman" pitchFamily="18" charset="0"/>
              </a:rPr>
              <a:t>это способность металлов изменять форму при ударе, прокатываться в тонкие листы и вытягиваться в проволоку.</a:t>
            </a:r>
            <a:br>
              <a:rPr lang="ru-RU" b="1" dirty="0">
                <a:latin typeface="Times New Roman" pitchFamily="18" charset="0"/>
              </a:rPr>
            </a:br>
            <a:endParaRPr lang="ru-RU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</a:rPr>
              <a:t>            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Au 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Ag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 Cu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 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02267"/>
                </a:solidFill>
                <a:latin typeface="Times New Roman" pitchFamily="18" charset="0"/>
              </a:rPr>
              <a:t>Sn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 </a:t>
            </a:r>
            <a:r>
              <a:rPr lang="en-US" b="1" dirty="0" err="1">
                <a:solidFill>
                  <a:srgbClr val="F02267"/>
                </a:solidFill>
                <a:latin typeface="Times New Roman" pitchFamily="18" charset="0"/>
              </a:rPr>
              <a:t>Pb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 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Zn </a:t>
            </a:r>
            <a:r>
              <a:rPr lang="ru-RU" b="1" dirty="0">
                <a:solidFill>
                  <a:srgbClr val="F02267"/>
                </a:solidFill>
                <a:latin typeface="Times New Roman" pitchFamily="18" charset="0"/>
              </a:rPr>
              <a:t>  </a:t>
            </a:r>
            <a:r>
              <a:rPr lang="en-US" b="1" dirty="0">
                <a:solidFill>
                  <a:srgbClr val="F02267"/>
                </a:solidFill>
                <a:latin typeface="Times New Roman" pitchFamily="18" charset="0"/>
              </a:rPr>
              <a:t>Fe</a:t>
            </a:r>
            <a:endParaRPr lang="ru-RU" b="1" dirty="0">
              <a:solidFill>
                <a:srgbClr val="F02267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="1" dirty="0">
              <a:solidFill>
                <a:srgbClr val="F02267"/>
              </a:solidFill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</a:rPr>
              <a:t>    </a:t>
            </a:r>
            <a:r>
              <a:rPr lang="ru-RU" sz="2400" b="1" i="1" dirty="0">
                <a:latin typeface="Times New Roman" pitchFamily="18" charset="0"/>
              </a:rPr>
              <a:t>Уменьшение пластичности</a:t>
            </a:r>
            <a:r>
              <a:rPr lang="en-US" sz="2400" b="1" dirty="0">
                <a:latin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400" b="1" i="1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b="1" dirty="0">
              <a:latin typeface="Times New Roman" pitchFamily="18" charset="0"/>
            </a:endParaRP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7308850" y="46529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45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885113" y="5805488"/>
            <a:ext cx="574675" cy="215900"/>
          </a:xfrm>
          <a:prstGeom prst="curvedUpArrow">
            <a:avLst>
              <a:gd name="adj1" fmla="val 53235"/>
              <a:gd name="adj2" fmla="val 10647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1835150" y="4508500"/>
            <a:ext cx="5545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rgbClr val="F02267"/>
                </a:solidFill>
                <a:latin typeface="Times New Roman" pitchFamily="18" charset="0"/>
                <a:hlinkClick r:id="rId2" action="ppaction://hlinksldjump"/>
              </a:rPr>
              <a:t>Температуры плавления</a:t>
            </a:r>
            <a:r>
              <a:rPr lang="ru-RU" sz="3200" b="1" u="sng" smtClean="0">
                <a:latin typeface="Times New Roman" pitchFamily="18" charset="0"/>
                <a:hlinkClick r:id="rId2" action="ppaction://hlinksldjump"/>
              </a:rPr>
              <a:t> </a:t>
            </a:r>
            <a:r>
              <a:rPr lang="ru-RU" sz="3200" b="1" smtClean="0">
                <a:latin typeface="Times New Roman" pitchFamily="18" charset="0"/>
              </a:rPr>
              <a:t/>
            </a:r>
            <a:br>
              <a:rPr lang="ru-RU" sz="3200" b="1" smtClean="0">
                <a:latin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</a:rPr>
              <a:t>легкоплавкие </a:t>
            </a:r>
            <a:r>
              <a:rPr lang="en-US" sz="2400" b="1" smtClean="0">
                <a:latin typeface="Times New Roman" pitchFamily="18" charset="0"/>
              </a:rPr>
              <a:t>&lt;</a:t>
            </a:r>
            <a:r>
              <a:rPr lang="ru-RU" sz="2400" b="1" smtClean="0">
                <a:latin typeface="Times New Roman" pitchFamily="18" charset="0"/>
              </a:rPr>
              <a:t> 1000 </a:t>
            </a:r>
            <a:r>
              <a:rPr lang="en-US" sz="2400" b="1" smtClean="0">
                <a:latin typeface="Times New Roman" pitchFamily="18" charset="0"/>
              </a:rPr>
              <a:t>&lt;</a:t>
            </a:r>
            <a:r>
              <a:rPr lang="ru-RU" sz="2400" b="1" smtClean="0">
                <a:latin typeface="Times New Roman" pitchFamily="18" charset="0"/>
              </a:rPr>
              <a:t> тугоплавкие</a:t>
            </a:r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contrast="36000"/>
          </a:blip>
          <a:srcRect l="95" r="-945" b="40613"/>
          <a:stretch>
            <a:fillRect/>
          </a:stretch>
        </p:blipFill>
        <p:spPr>
          <a:xfrm>
            <a:off x="755650" y="836613"/>
            <a:ext cx="7561263" cy="5065712"/>
          </a:xfrm>
          <a:noFill/>
        </p:spPr>
      </p:pic>
      <p:sp>
        <p:nvSpPr>
          <p:cNvPr id="13316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027988" y="6237288"/>
            <a:ext cx="647700" cy="215900"/>
          </a:xfrm>
          <a:prstGeom prst="curvedUp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ru-RU" b="1">
                <a:latin typeface="Times New Roman" pitchFamily="18" charset="0"/>
                <a:hlinkClick r:id="rId2" action="ppaction://hlinksldjump"/>
              </a:rPr>
              <a:t>Твёрдость</a:t>
            </a:r>
            <a:endParaRPr lang="ru-RU" b="1"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 </a:t>
            </a:r>
            <a:endParaRPr lang="ru-RU" b="1"/>
          </a:p>
          <a:p>
            <a:pPr algn="ctr">
              <a:buFont typeface="Wingdings" pitchFamily="2" charset="2"/>
              <a:buNone/>
            </a:pPr>
            <a:r>
              <a:rPr lang="ru-RU" b="1">
                <a:latin typeface="Times New Roman" pitchFamily="18" charset="0"/>
              </a:rPr>
              <a:t>Металлы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Times New Roman" pitchFamily="18" charset="0"/>
              </a:rPr>
              <a:t>     </a:t>
            </a:r>
          </a:p>
          <a:p>
            <a:pPr>
              <a:buFont typeface="Wingdings" pitchFamily="2" charset="2"/>
              <a:buNone/>
            </a:pPr>
            <a:r>
              <a:rPr lang="ru-RU" b="1">
                <a:latin typeface="Times New Roman" pitchFamily="18" charset="0"/>
              </a:rPr>
              <a:t>     Мягкие                                 Твёрдые</a:t>
            </a:r>
            <a:endParaRPr lang="ru-RU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>
                <a:latin typeface="Times New Roman" pitchFamily="18" charset="0"/>
              </a:rPr>
              <a:t>  щелочные металлы                   хром</a:t>
            </a:r>
          </a:p>
          <a:p>
            <a:pPr>
              <a:buFont typeface="Wingdings" pitchFamily="2" charset="2"/>
              <a:buNone/>
            </a:pPr>
            <a:r>
              <a:rPr lang="ru-RU">
                <a:latin typeface="Times New Roman" pitchFamily="18" charset="0"/>
              </a:rPr>
              <a:t>        свинец                            </a:t>
            </a:r>
            <a:r>
              <a:rPr lang="ru-RU" sz="2400" i="1">
                <a:latin typeface="Times New Roman" pitchFamily="18" charset="0"/>
              </a:rPr>
              <a:t>(царапает стекло)</a:t>
            </a:r>
          </a:p>
          <a:p>
            <a:pPr>
              <a:buFont typeface="Wingdings" pitchFamily="2" charset="2"/>
              <a:buNone/>
            </a:pPr>
            <a:r>
              <a:rPr lang="ru-RU" i="1">
                <a:latin typeface="Times New Roman" pitchFamily="18" charset="0"/>
              </a:rPr>
              <a:t>                                             титан, молибден</a:t>
            </a:r>
            <a:r>
              <a:rPr lang="ru-RU"/>
              <a:t> </a:t>
            </a:r>
          </a:p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11268" name="AutoShape 5"/>
          <p:cNvSpPr>
            <a:spLocks noChangeArrowheads="1"/>
          </p:cNvSpPr>
          <p:nvPr/>
        </p:nvSpPr>
        <p:spPr bwMode="auto">
          <a:xfrm rot="10800000">
            <a:off x="1979613" y="2133600"/>
            <a:ext cx="1439862" cy="358775"/>
          </a:xfrm>
          <a:custGeom>
            <a:avLst/>
            <a:gdLst>
              <a:gd name="T0" fmla="*/ 68560162 w 21600"/>
              <a:gd name="T1" fmla="*/ 0 h 21600"/>
              <a:gd name="T2" fmla="*/ 41134324 w 21600"/>
              <a:gd name="T3" fmla="*/ 1986418 h 21600"/>
              <a:gd name="T4" fmla="*/ 0 w 21600"/>
              <a:gd name="T5" fmla="*/ 4966310 h 21600"/>
              <a:gd name="T6" fmla="*/ 41134324 w 21600"/>
              <a:gd name="T7" fmla="*/ 5959236 h 21600"/>
              <a:gd name="T8" fmla="*/ 82268648 w 21600"/>
              <a:gd name="T9" fmla="*/ 4138353 h 21600"/>
              <a:gd name="T10" fmla="*/ 95981601 w 21600"/>
              <a:gd name="T11" fmla="*/ 1986418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AutoShape 6"/>
          <p:cNvSpPr>
            <a:spLocks noChangeArrowheads="1"/>
          </p:cNvSpPr>
          <p:nvPr/>
        </p:nvSpPr>
        <p:spPr bwMode="auto">
          <a:xfrm flipV="1">
            <a:off x="5795963" y="2133600"/>
            <a:ext cx="1368425" cy="433388"/>
          </a:xfrm>
          <a:custGeom>
            <a:avLst/>
            <a:gdLst>
              <a:gd name="T0" fmla="*/ 61508486 w 21600"/>
              <a:gd name="T1" fmla="*/ 0 h 21600"/>
              <a:gd name="T2" fmla="*/ 36323131 w 21600"/>
              <a:gd name="T3" fmla="*/ 2898543 h 21600"/>
              <a:gd name="T4" fmla="*/ 0 w 21600"/>
              <a:gd name="T5" fmla="*/ 7197632 h 21600"/>
              <a:gd name="T6" fmla="*/ 37153942 w 21600"/>
              <a:gd name="T7" fmla="*/ 8695609 h 21600"/>
              <a:gd name="T8" fmla="*/ 74307885 w 21600"/>
              <a:gd name="T9" fmla="*/ 6038620 h 21600"/>
              <a:gd name="T10" fmla="*/ 86693842 w 21600"/>
              <a:gd name="T11" fmla="*/ 289854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159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325" y="0"/>
                </a:moveTo>
                <a:lnTo>
                  <a:pt x="9050" y="7200"/>
                </a:lnTo>
                <a:lnTo>
                  <a:pt x="12136" y="7200"/>
                </a:lnTo>
                <a:lnTo>
                  <a:pt x="12136" y="14159"/>
                </a:lnTo>
                <a:lnTo>
                  <a:pt x="0" y="14159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325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 txBox="1">
            <a:spLocks/>
          </p:cNvSpPr>
          <p:nvPr/>
        </p:nvSpPr>
        <p:spPr>
          <a:xfrm>
            <a:off x="2900207" y="188640"/>
            <a:ext cx="6003568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Самый  прочный  металл</a:t>
            </a:r>
            <a:endParaRPr kumimoji="0" lang="ru-RU" sz="4000" b="1" i="1" u="none" strike="noStrike" kern="1200" cap="none" spc="0" normalizeH="0" baseline="0" noProof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29250"/>
            <a:ext cx="1428750" cy="1428750"/>
          </a:xfrm>
          <a:prstGeom prst="rect">
            <a:avLst/>
          </a:prstGeom>
          <a:noFill/>
        </p:spPr>
      </p:pic>
      <p:pic>
        <p:nvPicPr>
          <p:cNvPr id="7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77072"/>
            <a:ext cx="1428750" cy="1428750"/>
          </a:xfrm>
          <a:prstGeom prst="rect">
            <a:avLst/>
          </a:prstGeom>
          <a:noFill/>
        </p:spPr>
      </p:pic>
      <p:pic>
        <p:nvPicPr>
          <p:cNvPr id="8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1428750" cy="1428750"/>
          </a:xfrm>
          <a:prstGeom prst="rect">
            <a:avLst/>
          </a:prstGeom>
          <a:noFill/>
        </p:spPr>
      </p:pic>
      <p:pic>
        <p:nvPicPr>
          <p:cNvPr id="9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1428750" cy="1428750"/>
          </a:xfrm>
          <a:prstGeom prst="rect">
            <a:avLst/>
          </a:prstGeom>
          <a:noFill/>
        </p:spPr>
      </p:pic>
      <p:pic>
        <p:nvPicPr>
          <p:cNvPr id="10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42875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19872" y="1041400"/>
            <a:ext cx="59766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Само понятие "металл" ассоциируется у большинства людей с твердостью, прочностью и долговечностью, однако какой же металл из множества представленных в природе и полученных человеком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sz="2000" b="1" i="1" dirty="0" smtClean="0">
                <a:solidFill>
                  <a:srgbClr val="C00000"/>
                </a:solidFill>
              </a:rPr>
              <a:t>является самым прочным?</a:t>
            </a:r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sz="2000" b="1" i="1" dirty="0" smtClean="0"/>
          </a:p>
          <a:p>
            <a:pPr algn="ctr"/>
            <a:endParaRPr lang="ru-RU" b="1" i="1" dirty="0" smtClean="0"/>
          </a:p>
          <a:p>
            <a:pPr algn="ctr"/>
            <a:endParaRPr lang="ru-RU" b="1" i="1" dirty="0" smtClean="0"/>
          </a:p>
          <a:p>
            <a:pPr algn="ctr"/>
            <a:endParaRPr lang="ru-RU" b="1" i="1" dirty="0" smtClean="0"/>
          </a:p>
          <a:p>
            <a:pPr algn="ctr"/>
            <a:endParaRPr lang="ru-RU" b="1" i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5229200"/>
            <a:ext cx="5868144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Ответом на этот вопрос является полученный впервые в 1875 году русским ученым Кирилловым Д.К.: легкий серебристо-белый металл под названием </a:t>
            </a:r>
            <a:r>
              <a:rPr lang="ru-RU" b="1" i="1" dirty="0" smtClean="0">
                <a:solidFill>
                  <a:srgbClr val="C00000"/>
                </a:solidFill>
              </a:rPr>
              <a:t>титан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im0-tub-ru.yandex.net/i?id=225865243-0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24944"/>
            <a:ext cx="2808312" cy="207510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300192" y="2924944"/>
            <a:ext cx="2376264" cy="2060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rabicPlain" startAt="22"/>
            </a:pPr>
            <a:r>
              <a:rPr lang="ru-RU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       </a:t>
            </a:r>
            <a:r>
              <a:rPr lang="en-US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</a:t>
            </a:r>
            <a:r>
              <a:rPr lang="ru-RU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Титан</a:t>
            </a:r>
          </a:p>
          <a:p>
            <a:pPr marL="342900" indent="-342900" algn="just"/>
            <a:r>
              <a:rPr lang="ru-RU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          </a:t>
            </a:r>
            <a:r>
              <a:rPr lang="en-US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</a:t>
            </a:r>
            <a:r>
              <a:rPr lang="ru-RU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   47, 867</a:t>
            </a:r>
            <a:endParaRPr lang="en-US" sz="1600" dirty="0" smtClean="0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  <a:p>
            <a:pPr algn="just"/>
            <a:r>
              <a:rPr lang="en-US" sz="14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                    </a:t>
            </a:r>
            <a:r>
              <a:rPr lang="ru-RU" sz="60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Т</a:t>
            </a:r>
            <a:r>
              <a:rPr lang="en-US" sz="6000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</a:rPr>
              <a:t>i</a:t>
            </a:r>
            <a:endParaRPr lang="ru-RU" sz="6000" dirty="0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44872" y="70338"/>
            <a:ext cx="5564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активный металл</a:t>
            </a:r>
            <a:endParaRPr lang="ru-RU" sz="36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8" name="Picture 8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57850"/>
            <a:ext cx="1758462" cy="1221252"/>
          </a:xfrm>
          <a:prstGeom prst="rect">
            <a:avLst/>
          </a:prstGeom>
          <a:noFill/>
        </p:spPr>
      </p:pic>
      <p:pic>
        <p:nvPicPr>
          <p:cNvPr id="15370" name="Picture 10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2" y="4509120"/>
            <a:ext cx="1758463" cy="1200150"/>
          </a:xfrm>
          <a:prstGeom prst="rect">
            <a:avLst/>
          </a:prstGeom>
          <a:noFill/>
        </p:spPr>
      </p:pic>
      <p:pic>
        <p:nvPicPr>
          <p:cNvPr id="15372" name="Picture 12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41398"/>
            <a:ext cx="1758462" cy="1200150"/>
          </a:xfrm>
          <a:prstGeom prst="rect">
            <a:avLst/>
          </a:prstGeom>
          <a:noFill/>
        </p:spPr>
      </p:pic>
      <p:pic>
        <p:nvPicPr>
          <p:cNvPr id="15374" name="Picture 14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2276872"/>
            <a:ext cx="1758462" cy="1200150"/>
          </a:xfrm>
          <a:prstGeom prst="rect">
            <a:avLst/>
          </a:prstGeom>
          <a:noFill/>
        </p:spPr>
      </p:pic>
      <p:pic>
        <p:nvPicPr>
          <p:cNvPr id="15376" name="Picture 16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30" y="1249397"/>
            <a:ext cx="1759392" cy="1200150"/>
          </a:xfrm>
          <a:prstGeom prst="rect">
            <a:avLst/>
          </a:prstGeom>
          <a:noFill/>
        </p:spPr>
      </p:pic>
      <p:pic>
        <p:nvPicPr>
          <p:cNvPr id="15378" name="Picture 18" descr="http://us.cdn3.123rf.com/168nwm/michaeldb/michaeldb0802/michaeldb080200015/2549085-rows-of-spheres-set-in-holes-in-a-metal-plate-form-an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8366" y="-1"/>
            <a:ext cx="1782053" cy="1267861"/>
          </a:xfrm>
          <a:prstGeom prst="rect">
            <a:avLst/>
          </a:prstGeom>
          <a:noFill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763688" y="805935"/>
            <a:ext cx="7200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Times New Roman" pitchFamily="18" charset="0"/>
              </a:rPr>
              <a:t>О некоторых элементах периодической системы Менделеева даже не специалисты могут кое-что рассказать, а есть такие, о которых и химики знают очень мало. К числу вторых относится элемент № 87 –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Times New Roman" pitchFamily="18" charset="0"/>
              </a:rPr>
              <a:t>франций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i="1" dirty="0" smtClean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  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Times New Roman" pitchFamily="18" charset="0"/>
            </a:endParaRPr>
          </a:p>
        </p:txBody>
      </p:sp>
      <p:pic>
        <p:nvPicPr>
          <p:cNvPr id="13320" name="Picture 8" descr="http://im0-tub-ru.yandex.net/i?id=304740465-30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2337" y="2564904"/>
            <a:ext cx="1661663" cy="2864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07705" y="2276872"/>
            <a:ext cx="590465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Ещё в 1870 году Д.И. Менделеев предполагал возможность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существования элемента № 87 и называл его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экацезием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Все его попытки обнаружить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экацезий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в природе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закончились неудачами.</a:t>
            </a:r>
            <a:endParaRPr lang="en-US" sz="1600" b="1" i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 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Долгое время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франций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оставался неуловимым для учёных.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И лишь в 1939 году французской исследовательницей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Маргаритой Пере был официально открыт этот элемент.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В честь своей родины М. Пере назвала открытый элемент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                               </a:t>
            </a:r>
            <a:r>
              <a:rPr lang="ru-RU" sz="1600" b="1" i="1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францием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i="1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err="1" smtClean="0">
                <a:solidFill>
                  <a:srgbClr val="C00000"/>
                </a:solidFill>
                <a:cs typeface="Times New Roman" pitchFamily="18" charset="0"/>
              </a:rPr>
              <a:t>Франций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</a:t>
            </a:r>
            <a:r>
              <a:rPr lang="ru-RU" sz="1600" b="1" i="1" dirty="0" smtClean="0">
                <a:solidFill>
                  <a:srgbClr val="C00000"/>
                </a:solidFill>
                <a:cs typeface="Times New Roman" pitchFamily="18" charset="0"/>
              </a:rPr>
              <a:t>самый активный металл.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srgbClr val="000000"/>
                </a:solidFill>
                <a:cs typeface="Times New Roman" pitchFamily="18" charset="0"/>
              </a:rPr>
              <a:t>  </a:t>
            </a:r>
          </a:p>
          <a:p>
            <a:endParaRPr lang="ru-RU" dirty="0"/>
          </a:p>
        </p:txBody>
      </p:sp>
      <p:pic>
        <p:nvPicPr>
          <p:cNvPr id="14338" name="Picture 2" descr="http://im3-tub-ru.yandex.net/i?id=216172505-57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6712"/>
            <a:ext cx="1935839" cy="1644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836712"/>
            <a:ext cx="59766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Самым дорогим металлом в мире является Калифорний (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Cf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). В этом Вам поможет убедиться Книга рекордов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Гиннесса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. Калифорний искусственно получили 1950 году в Калифорнийском Университете в Беркли – отсюда и название.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  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Калифорний извлекают из продуктов длительного облучения плутония нейтронами в ядерном реакторе. 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Стоить ли говорить что этот металл поистине редкий: мировое производство калифорния-252 составляет всего несколько десятков миллиграммов в год.</a:t>
            </a:r>
          </a:p>
          <a:p>
            <a:pPr algn="r"/>
            <a:r>
              <a:rPr lang="ru-RU" b="1" i="1" dirty="0" smtClean="0">
                <a:solidFill>
                  <a:srgbClr val="C00000"/>
                </a:solidFill>
              </a:rPr>
              <a:t> Стоимость: 6 500 000 $ за 1 грамм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5" name="Picture 9" descr="http://www.rathgeber.at/images/mainpics/impress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65104" y="2079104"/>
            <a:ext cx="6858000" cy="26997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7041" y="33895"/>
            <a:ext cx="562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дорогой металл</a:t>
            </a:r>
            <a:endParaRPr lang="ru-RU" sz="36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0" name="AutoShape 2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6" name="Picture 8" descr="КАЛИФОРНИЙ (химический элемент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76672"/>
            <a:ext cx="2227748" cy="1584176"/>
          </a:xfrm>
          <a:prstGeom prst="rect">
            <a:avLst/>
          </a:prstGeom>
          <a:noFill/>
        </p:spPr>
      </p:pic>
      <p:sp>
        <p:nvSpPr>
          <p:cNvPr id="12298" name="AutoShape 10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 descr="самый дорогой металл в мир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276872"/>
            <a:ext cx="381000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9448" y="908720"/>
            <a:ext cx="707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</a:t>
            </a:r>
            <a:r>
              <a:rPr lang="ru-RU" b="1" i="1" u="sng" dirty="0" smtClean="0">
                <a:solidFill>
                  <a:schemeClr val="accent1">
                    <a:lumMod val="75000"/>
                  </a:schemeClr>
                </a:solidFill>
              </a:rPr>
              <a:t>Пластичность</a:t>
            </a:r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способность изменять форму при ударе, вытягиваться в проволоку, прокатываться в тонкие листы. 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66" name="Picture 2" descr="http://im0-tub-ru.yandex.net/i?id=117183696-2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475149" y="2475151"/>
            <a:ext cx="6858002" cy="1907703"/>
          </a:xfrm>
          <a:prstGeom prst="rect">
            <a:avLst/>
          </a:prstGeom>
          <a:noFill/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2195736" y="0"/>
            <a:ext cx="66656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пластичный металл</a:t>
            </a:r>
            <a:endParaRPr lang="ru-RU" sz="40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2" y="5661248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b="1" dirty="0" smtClean="0">
                <a:solidFill>
                  <a:srgbClr val="C00000"/>
                </a:solidFill>
              </a:rPr>
              <a:t>Золото самый пластичный металл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из 1 г можно вытянуть до 2 км проволоки, а из образца металла размером со спичечную головку – прокатать лист площадью 50 м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74" name="Picture 10" descr="http://im0-tub-ru.yandex.net/i?id=502457220-3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844824"/>
            <a:ext cx="4104456" cy="349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http://im6-tub-ru.yandex.net/i?id=16099227-21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971200" cy="1833414"/>
          </a:xfrm>
          <a:prstGeom prst="rect">
            <a:avLst/>
          </a:prstGeom>
          <a:noFill/>
        </p:spPr>
      </p:pic>
      <p:sp>
        <p:nvSpPr>
          <p:cNvPr id="9" name="Овал 8"/>
          <p:cNvSpPr/>
          <p:nvPr/>
        </p:nvSpPr>
        <p:spPr>
          <a:xfrm>
            <a:off x="1187624" y="908720"/>
            <a:ext cx="792088" cy="9361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2564904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Твёрдость металлов - это сопротивление металлов вдавливанию.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b="1" dirty="0" smtClean="0">
                <a:solidFill>
                  <a:srgbClr val="C00000"/>
                </a:solidFill>
              </a:rPr>
              <a:t>Самый твердый металл – хром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(режет стекло).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Заголовок 5"/>
          <p:cNvSpPr txBox="1">
            <a:spLocks noGrp="1"/>
          </p:cNvSpPr>
          <p:nvPr>
            <p:ph type="title"/>
          </p:nvPr>
        </p:nvSpPr>
        <p:spPr>
          <a:xfrm>
            <a:off x="2582862" y="0"/>
            <a:ext cx="5891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твердый металл</a:t>
            </a:r>
            <a:endParaRPr lang="ru-RU" sz="40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42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3491880" cy="1224136"/>
          </a:xfrm>
          <a:prstGeom prst="rect">
            <a:avLst/>
          </a:prstGeom>
          <a:noFill/>
        </p:spPr>
      </p:pic>
      <p:pic>
        <p:nvPicPr>
          <p:cNvPr id="7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836712"/>
            <a:ext cx="3491880" cy="1224136"/>
          </a:xfrm>
          <a:prstGeom prst="rect">
            <a:avLst/>
          </a:prstGeom>
          <a:noFill/>
        </p:spPr>
      </p:pic>
      <p:pic>
        <p:nvPicPr>
          <p:cNvPr id="8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836712"/>
            <a:ext cx="3275856" cy="1224136"/>
          </a:xfrm>
          <a:prstGeom prst="rect">
            <a:avLst/>
          </a:prstGeom>
          <a:noFill/>
        </p:spPr>
      </p:pic>
      <p:pic>
        <p:nvPicPr>
          <p:cNvPr id="10244" name="Picture 4" descr="Chromium crystals and 1cm3 cu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573016"/>
            <a:ext cx="5040560" cy="2999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6" name="Picture 6" descr="Хром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836712"/>
            <a:ext cx="190500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 txBox="1">
            <a:spLocks noGrp="1"/>
          </p:cNvSpPr>
          <p:nvPr>
            <p:ph type="title"/>
          </p:nvPr>
        </p:nvSpPr>
        <p:spPr>
          <a:xfrm>
            <a:off x="3074132" y="188640"/>
            <a:ext cx="5655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 мягкий  металл</a:t>
            </a:r>
            <a:endParaRPr lang="ru-RU" sz="40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256490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/>
              <a:t>   </a:t>
            </a:r>
            <a:r>
              <a:rPr lang="ru-RU" sz="2000" b="1" dirty="0" smtClean="0">
                <a:solidFill>
                  <a:srgbClr val="C00000"/>
                </a:solidFill>
              </a:rPr>
              <a:t>Самые мягкие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– щелочные металлы – калий, натрий, рубидий и цезий – режутся ножом.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9698" name="Picture 2" descr="http://i.allday.ru/27/b2/85/1308507500_background_05.jpg"/>
          <p:cNvPicPr>
            <a:picLocks noChangeAspect="1" noChangeArrowheads="1"/>
          </p:cNvPicPr>
          <p:nvPr/>
        </p:nvPicPr>
        <p:blipFill>
          <a:blip r:embed="rId2" cstate="print"/>
          <a:srcRect b="6811"/>
          <a:stretch>
            <a:fillRect/>
          </a:stretch>
        </p:blipFill>
        <p:spPr bwMode="auto">
          <a:xfrm rot="5400000">
            <a:off x="4278536" y="1598736"/>
            <a:ext cx="586928" cy="9144000"/>
          </a:xfrm>
          <a:prstGeom prst="rect">
            <a:avLst/>
          </a:prstGeom>
          <a:noFill/>
        </p:spPr>
      </p:pic>
      <p:pic>
        <p:nvPicPr>
          <p:cNvPr id="29700" name="Picture 4" descr="http://im0-tub-ru.yandex.net/i?id=331208652-69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628800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5"/>
          <p:cNvSpPr txBox="1">
            <a:spLocks/>
          </p:cNvSpPr>
          <p:nvPr/>
        </p:nvSpPr>
        <p:spPr>
          <a:xfrm>
            <a:off x="3007608" y="188640"/>
            <a:ext cx="5788764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Самый  жидкий  металл</a:t>
            </a:r>
            <a:endParaRPr kumimoji="0" lang="ru-RU" sz="4000" b="1" i="1" u="none" strike="noStrike" kern="1200" cap="none" spc="0" normalizeH="0" baseline="0" noProof="0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29250"/>
            <a:ext cx="1428750" cy="1428750"/>
          </a:xfrm>
          <a:prstGeom prst="rect">
            <a:avLst/>
          </a:prstGeom>
          <a:noFill/>
        </p:spPr>
      </p:pic>
      <p:pic>
        <p:nvPicPr>
          <p:cNvPr id="7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77072"/>
            <a:ext cx="1428750" cy="1428750"/>
          </a:xfrm>
          <a:prstGeom prst="rect">
            <a:avLst/>
          </a:prstGeom>
          <a:noFill/>
        </p:spPr>
      </p:pic>
      <p:pic>
        <p:nvPicPr>
          <p:cNvPr id="8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1428750" cy="1428750"/>
          </a:xfrm>
          <a:prstGeom prst="rect">
            <a:avLst/>
          </a:prstGeom>
          <a:noFill/>
        </p:spPr>
      </p:pic>
      <p:pic>
        <p:nvPicPr>
          <p:cNvPr id="9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1428750" cy="1428750"/>
          </a:xfrm>
          <a:prstGeom prst="rect">
            <a:avLst/>
          </a:prstGeom>
          <a:noFill/>
        </p:spPr>
      </p:pic>
      <p:pic>
        <p:nvPicPr>
          <p:cNvPr id="10" name="Picture 2" descr="http://im0-tub-ru.yandex.net/i?id=468804181-0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42875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75856" y="980728"/>
            <a:ext cx="5004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Единственным металлом, который может сохранять жидкое состояние при комнатной температуре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</a:rPr>
              <a:t>является ртуть.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24" name="Picture 4" descr="http://im0-tub-ru.yandex.net/i?id=21728475-23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132855"/>
            <a:ext cx="4564827" cy="344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491880" y="56612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Ртуть также является и самым легкоплавким металлом (</a:t>
            </a:r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t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пл. = -39</a:t>
            </a:r>
            <a:r>
              <a:rPr lang="ru-RU" sz="2000" b="1" i="1" baseline="300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0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C). 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http://chemistry-chemists.com/N1_2012/S1/image/rhen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212976"/>
            <a:ext cx="2339752" cy="209168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2060848"/>
            <a:ext cx="65527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Многие металлы, имеющие названия «редкоземельных элементов», «редких металлов» не такие уж и редкие. Содержание таких металлов в земной коре примерно такое же, что и большинства широко известных металлов, а порой даже и превосходит их. Для сравнения, такие редкие элементы как церий, литий, скандий, иттрий, галлий содержатся в недрах земной коры в тех же количествах что и хром, никель, свинец, цинк и медь. А рубидий, цирконий, стронций даже превосходят их по содержанию.</a:t>
            </a:r>
          </a:p>
          <a:p>
            <a:pPr algn="just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ru-RU" sz="1600" b="1" i="1" dirty="0" smtClean="0">
                <a:solidFill>
                  <a:srgbClr val="C00000"/>
                </a:solidFill>
              </a:rPr>
              <a:t>По-настоящему, одним из самых редких металлов в мире можно назвать Рений (</a:t>
            </a:r>
            <a:r>
              <a:rPr lang="ru-RU" sz="1600" b="1" i="1" dirty="0" err="1" smtClean="0">
                <a:solidFill>
                  <a:srgbClr val="C00000"/>
                </a:solidFill>
              </a:rPr>
              <a:t>Rhenium</a:t>
            </a:r>
            <a:r>
              <a:rPr lang="ru-RU" sz="1600" b="1" i="1" dirty="0" smtClean="0">
                <a:solidFill>
                  <a:srgbClr val="C00000"/>
                </a:solidFill>
              </a:rPr>
              <a:t>). 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Человеком, открывшим рений можно уверенно считать Д. И. Менделеева. В 1870 году он предсказал, что будет обнаружено соединение, атомный вес которого 180.</a:t>
            </a:r>
          </a:p>
          <a:p>
            <a:pPr algn="just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   В течении многих последующих лет различные учённые мужи объявляли что у них получилось привести в жизнь предсказания Менделеева. Но эти победные возгласы оказывались блефом. И только немецким ученным Вальтеру и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Иде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Ноддак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 в 1925 году удалось открыть тот самый редкий устойчивый металл в мире. Его назвали рением в честь самой большой в Германии реки Рейн.</a:t>
            </a:r>
          </a:p>
          <a:p>
            <a:pPr algn="ctr"/>
            <a:endParaRPr lang="ru-RU" sz="1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Заголовок 5"/>
          <p:cNvSpPr txBox="1">
            <a:spLocks noGrp="1"/>
          </p:cNvSpPr>
          <p:nvPr>
            <p:ph type="title"/>
          </p:nvPr>
        </p:nvSpPr>
        <p:spPr>
          <a:xfrm>
            <a:off x="2836138" y="0"/>
            <a:ext cx="5384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редкий металл</a:t>
            </a:r>
            <a:endParaRPr lang="ru-RU" sz="40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42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3491880" cy="1224136"/>
          </a:xfrm>
          <a:prstGeom prst="rect">
            <a:avLst/>
          </a:prstGeom>
          <a:noFill/>
        </p:spPr>
      </p:pic>
      <p:pic>
        <p:nvPicPr>
          <p:cNvPr id="7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836712"/>
            <a:ext cx="3491880" cy="1224136"/>
          </a:xfrm>
          <a:prstGeom prst="rect">
            <a:avLst/>
          </a:prstGeom>
          <a:noFill/>
        </p:spPr>
      </p:pic>
      <p:pic>
        <p:nvPicPr>
          <p:cNvPr id="8" name="Picture 2" descr="http://im0-tub-ru.yandex.net/i?id=203222514-5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836712"/>
            <a:ext cx="3275856" cy="1224136"/>
          </a:xfrm>
          <a:prstGeom prst="rect">
            <a:avLst/>
          </a:prstGeom>
          <a:noFill/>
        </p:spPr>
      </p:pic>
      <p:pic>
        <p:nvPicPr>
          <p:cNvPr id="30722" name="Picture 2" descr="http://im7-tub-ru.yandex.net/i?id=185472937-66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8136" y="822506"/>
            <a:ext cx="1907704" cy="1255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836712"/>
            <a:ext cx="59766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9" descr="http://www.rathgeber.at/images/mainpics/impress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65104" y="2079104"/>
            <a:ext cx="6858000" cy="26997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07041" y="33895"/>
            <a:ext cx="562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Самый тяжелый металл</a:t>
            </a:r>
            <a:endParaRPr lang="ru-RU" sz="3600" b="1" i="1" dirty="0">
              <a:ln w="12700">
                <a:solidFill>
                  <a:schemeClr val="tx1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0" name="AutoShape 2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8" name="AutoShape 10" descr="http://www.megabook.ru/MObjects/data/prev2004/chem0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764704"/>
            <a:ext cx="59766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Споры о том, какой из двух элементов таблицы Менделеева является более тяжелым, до сих пор не стихают. За это право состязаются два </a:t>
            </a:r>
            <a:r>
              <a:rPr lang="ru-RU" b="1" dirty="0" smtClean="0">
                <a:solidFill>
                  <a:srgbClr val="C00000"/>
                </a:solidFill>
              </a:rPr>
              <a:t>самых тяжелых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элемента таблицы - Осмий (76) и Иридий (77). </a:t>
            </a: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Плотность обоих элементов приблизительно равна 22,6 г/см</a:t>
            </a:r>
            <a:r>
              <a:rPr lang="ru-RU" b="1" baseline="30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9698" name="Picture 2" descr="http://im2-tub-ru.yandex.net/i?id=536866607-39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160" y="2104720"/>
            <a:ext cx="1714500" cy="1428750"/>
          </a:xfrm>
          <a:prstGeom prst="rect">
            <a:avLst/>
          </a:prstGeom>
          <a:noFill/>
        </p:spPr>
      </p:pic>
      <p:pic>
        <p:nvPicPr>
          <p:cNvPr id="29700" name="Picture 4" descr="http://im8-tub-ru.yandex.net/i?id=6183843-46-72&amp;n=21"/>
          <p:cNvPicPr>
            <a:picLocks noChangeAspect="1" noChangeArrowheads="1"/>
          </p:cNvPicPr>
          <p:nvPr/>
        </p:nvPicPr>
        <p:blipFill>
          <a:blip r:embed="rId4" cstate="print"/>
          <a:srcRect r="31961"/>
          <a:stretch>
            <a:fillRect/>
          </a:stretch>
        </p:blipFill>
        <p:spPr bwMode="auto">
          <a:xfrm>
            <a:off x="3741048" y="2362948"/>
            <a:ext cx="1944216" cy="1009650"/>
          </a:xfrm>
          <a:prstGeom prst="rect">
            <a:avLst/>
          </a:prstGeom>
          <a:noFill/>
        </p:spPr>
      </p:pic>
      <p:pic>
        <p:nvPicPr>
          <p:cNvPr id="29702" name="Picture 6" descr="Iridium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5058" y="3717032"/>
            <a:ext cx="2448846" cy="1981201"/>
          </a:xfrm>
          <a:prstGeom prst="rect">
            <a:avLst/>
          </a:prstGeom>
          <a:noFill/>
        </p:spPr>
      </p:pic>
      <p:pic>
        <p:nvPicPr>
          <p:cNvPr id="29706" name="Picture 10" descr="http://im2-tub-ru.yandex.net/i?id=42624016-08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717032"/>
            <a:ext cx="2543175" cy="19663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452</Words>
  <Application>Microsoft Office PowerPoint</Application>
  <PresentationFormat>Экран (4:3)</PresentationFormat>
  <Paragraphs>114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Виртуальная экскурсия</vt:lpstr>
      <vt:lpstr>Слайд 2</vt:lpstr>
      <vt:lpstr>Слайд 3</vt:lpstr>
      <vt:lpstr> Пластичность, ковкость -</vt:lpstr>
      <vt:lpstr>Температуры плавления  легкоплавкие &lt; 1000 &lt; тугоплавкие</vt:lpstr>
      <vt:lpstr>Твёрдость</vt:lpstr>
      <vt:lpstr>Слайд 7</vt:lpstr>
      <vt:lpstr>Слайд 8</vt:lpstr>
      <vt:lpstr>Слайд 9</vt:lpstr>
      <vt:lpstr>Самый пластичный металл</vt:lpstr>
      <vt:lpstr>Самый твердый металл</vt:lpstr>
      <vt:lpstr>Самый  мягкий  металл</vt:lpstr>
      <vt:lpstr>Слайд 13</vt:lpstr>
      <vt:lpstr>Самый редкий металл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Виртуальная экскурсия</dc:title>
  <dc:creator>Besponaytie</dc:creator>
  <cp:lastModifiedBy>User</cp:lastModifiedBy>
  <cp:revision>58</cp:revision>
  <dcterms:created xsi:type="dcterms:W3CDTF">2012-11-26T14:18:47Z</dcterms:created>
  <dcterms:modified xsi:type="dcterms:W3CDTF">2018-11-18T16:20:22Z</dcterms:modified>
</cp:coreProperties>
</file>