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78" r:id="rId2"/>
    <p:sldId id="279" r:id="rId3"/>
    <p:sldId id="280" r:id="rId4"/>
    <p:sldId id="286" r:id="rId5"/>
    <p:sldId id="281" r:id="rId6"/>
    <p:sldId id="303" r:id="rId7"/>
    <p:sldId id="282" r:id="rId8"/>
    <p:sldId id="283" r:id="rId9"/>
    <p:sldId id="287" r:id="rId10"/>
    <p:sldId id="288" r:id="rId11"/>
    <p:sldId id="289" r:id="rId12"/>
    <p:sldId id="304" r:id="rId13"/>
    <p:sldId id="290" r:id="rId14"/>
    <p:sldId id="291" r:id="rId15"/>
    <p:sldId id="292" r:id="rId16"/>
    <p:sldId id="293" r:id="rId17"/>
    <p:sldId id="305" r:id="rId18"/>
    <p:sldId id="306" r:id="rId19"/>
    <p:sldId id="294" r:id="rId20"/>
    <p:sldId id="295" r:id="rId21"/>
    <p:sldId id="296" r:id="rId22"/>
    <p:sldId id="297" r:id="rId23"/>
    <p:sldId id="298" r:id="rId24"/>
    <p:sldId id="299" r:id="rId25"/>
    <p:sldId id="300" r:id="rId26"/>
    <p:sldId id="301" r:id="rId27"/>
    <p:sldId id="302" r:id="rId2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59" autoAdjust="0"/>
    <p:restoredTop sz="94660"/>
  </p:normalViewPr>
  <p:slideViewPr>
    <p:cSldViewPr>
      <p:cViewPr varScale="1">
        <p:scale>
          <a:sx n="62" d="100"/>
          <a:sy n="62" d="100"/>
        </p:scale>
        <p:origin x="-153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ADD35982-1494-491B-8301-7CAD2C388AA9}" type="datetimeFigureOut">
              <a:rPr lang="ru-RU"/>
              <a:pPr>
                <a:defRPr/>
              </a:pPr>
              <a:t>17.03.2017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0F47C4B4-ED4E-400F-A223-F743B050631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C10E07-E60C-4F31-9163-F8D220C1A98D}" type="datetimeFigureOut">
              <a:rPr lang="en-US"/>
              <a:pPr>
                <a:defRPr/>
              </a:pPr>
              <a:t>3/17/2017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4B9810-DDAA-43E1-96D8-DF41D84490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A0C046-5657-4F87-9138-1545DFCD0389}" type="datetimeFigureOut">
              <a:rPr lang="en-US"/>
              <a:pPr>
                <a:defRPr/>
              </a:pPr>
              <a:t>3/17/2017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95018B-264B-4178-A4D1-6EAFC4EE70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55CF33-95B6-4673-B0CA-22D8FEB5A842}" type="datetimeFigureOut">
              <a:rPr lang="en-US"/>
              <a:pPr>
                <a:defRPr/>
              </a:pPr>
              <a:t>3/17/2017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CC3433-F041-41F2-9D79-0340C10019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4EBC19-2FBE-4B7D-A770-42A548EB2601}" type="datetimeFigureOut">
              <a:rPr lang="en-US"/>
              <a:pPr>
                <a:defRPr/>
              </a:pPr>
              <a:t>3/17/2017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9A8F90-BBCA-4C4F-9DB1-004846440D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058D84-47F7-4C22-B268-28B35F212C77}" type="datetimeFigureOut">
              <a:rPr lang="en-US"/>
              <a:pPr>
                <a:defRPr/>
              </a:pPr>
              <a:t>3/17/2017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97A734-09EB-4FBE-826A-2393E621E8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3FD21B-D1B7-4928-9C38-C427CC956A5C}" type="datetimeFigureOut">
              <a:rPr lang="en-US"/>
              <a:pPr>
                <a:defRPr/>
              </a:pPr>
              <a:t>3/17/2017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0F5594-27C8-4F6A-8E60-55146F541A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F13C9E-790E-4CDB-AB47-CC1667D3AA53}" type="datetimeFigureOut">
              <a:rPr lang="en-US"/>
              <a:pPr>
                <a:defRPr/>
              </a:pPr>
              <a:t>3/17/2017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689A70-067C-4C26-81C3-F070D89684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ACBF1E-F884-4ECD-9286-DC9758DD53E4}" type="datetimeFigureOut">
              <a:rPr lang="en-US"/>
              <a:pPr>
                <a:defRPr/>
              </a:pPr>
              <a:t>3/17/2017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A7DFC5-5400-41E4-9975-8C3FA81D86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CA1E31-F1CB-4F78-9EFB-E7F6CF19042A}" type="datetimeFigureOut">
              <a:rPr lang="en-US"/>
              <a:pPr>
                <a:defRPr/>
              </a:pPr>
              <a:t>3/17/2017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759276-7DCB-4315-BA10-6AE38D45F8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C6674E-B3DF-49ED-AF50-03C3EE3B6015}" type="datetimeFigureOut">
              <a:rPr lang="en-US"/>
              <a:pPr>
                <a:defRPr/>
              </a:pPr>
              <a:t>3/17/2017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7F47F2-FDFD-42A6-A489-6586A1AA47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F9A57D-D165-46F6-94A3-3A8BCD9E8614}" type="datetimeFigureOut">
              <a:rPr lang="en-US"/>
              <a:pPr>
                <a:defRPr/>
              </a:pPr>
              <a:t>3/17/2017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59F235-4EC7-4C0F-A39B-04AD575213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4336034-9936-4426-A9FE-E3E2E1B27787}" type="datetimeFigureOut">
              <a:rPr lang="en-US"/>
              <a:pPr>
                <a:defRPr/>
              </a:pPr>
              <a:t>3/17/2017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76E2AC0-B20D-4411-9BE8-5E4857414B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png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pn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4" Type="http://schemas.openxmlformats.org/officeDocument/2006/relationships/image" Target="http://stud.ibi.spb.ru/159/dracnat/image/di006.jpg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4" Type="http://schemas.openxmlformats.org/officeDocument/2006/relationships/image" Target="http://www.glavnews.ru/upload/iblock/14b31de4ffc7d59f7b64db6569aa0097.jpg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images (5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57200" y="381001"/>
            <a:ext cx="8229600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Урок по технологии в 5 классе на тему:</a:t>
            </a:r>
            <a:b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200" dirty="0" smtClean="0"/>
              <a:t>«Классификация текстильных волокон». </a:t>
            </a:r>
            <a:endParaRPr lang="ru-RU" sz="3200" b="1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b="1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Учителя технологии</a:t>
            </a:r>
            <a:r>
              <a:rPr lang="en-US" sz="2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МБОУ «СОШ № 11НМР РТ Шимановской Л.М.</a:t>
            </a:r>
            <a:endParaRPr lang="ru-RU" sz="20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7" descr="хлопок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791200" y="3124200"/>
            <a:ext cx="2819400" cy="3276600"/>
          </a:xfrm>
          <a:prstGeom prst="rect">
            <a:avLst/>
          </a:prstGeom>
          <a:noFill/>
          <a:ln/>
        </p:spPr>
      </p:pic>
      <p:pic>
        <p:nvPicPr>
          <p:cNvPr id="6" name="Picture 7" descr="лен обыкновенный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461963" y="3048000"/>
            <a:ext cx="3500437" cy="3505200"/>
          </a:xfrm>
          <a:prstGeom prst="rect">
            <a:avLst/>
          </a:prstGeom>
          <a:noFill/>
          <a:ln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images (5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3553" name="Rectangle 1"/>
          <p:cNvSpPr>
            <a:spLocks noChangeArrowheads="1"/>
          </p:cNvSpPr>
          <p:nvPr/>
        </p:nvSpPr>
        <p:spPr bwMode="auto">
          <a:xfrm rot="10800000" flipV="1">
            <a:off x="1828800" y="405260"/>
            <a:ext cx="563880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Цель: Знакомство учащихся с классификацией текстильных волокон, с технологией получения ткани.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images (5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solidFill>
            <a:srgbClr val="002060"/>
          </a:solidFill>
        </p:spPr>
      </p:pic>
      <p:sp>
        <p:nvSpPr>
          <p:cNvPr id="5" name="Прямоугольник 4"/>
          <p:cNvSpPr/>
          <p:nvPr/>
        </p:nvSpPr>
        <p:spPr>
          <a:xfrm>
            <a:off x="1447800" y="228600"/>
            <a:ext cx="5867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latin typeface="Comic Sans MS" pitchFamily="66" charset="0"/>
              </a:rPr>
              <a:t>Классификация волокон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371600" y="1219200"/>
            <a:ext cx="6629400" cy="6096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rgbClr val="FF0000"/>
                </a:solidFill>
              </a:rPr>
              <a:t>волокна</a:t>
            </a:r>
            <a:endParaRPr lang="ru-RU" sz="4000" dirty="0">
              <a:solidFill>
                <a:srgbClr val="FF0000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09600" y="2133600"/>
            <a:ext cx="3733800" cy="762000"/>
          </a:xfrm>
          <a:prstGeom prst="round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chemeClr val="bg1"/>
                </a:solidFill>
              </a:rPr>
              <a:t>натуральные</a:t>
            </a:r>
            <a:endParaRPr lang="ru-RU" sz="3600" dirty="0">
              <a:solidFill>
                <a:schemeClr val="bg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876800" y="2133600"/>
            <a:ext cx="3886200" cy="6858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solidFill>
                  <a:schemeClr val="bg1"/>
                </a:solidFill>
              </a:rPr>
              <a:t>химические</a:t>
            </a:r>
            <a:endParaRPr lang="ru-RU" sz="4400" dirty="0">
              <a:solidFill>
                <a:schemeClr val="bg1"/>
              </a:solidFill>
            </a:endParaRPr>
          </a:p>
        </p:txBody>
      </p:sp>
      <p:cxnSp>
        <p:nvCxnSpPr>
          <p:cNvPr id="11" name="Прямая со стрелкой 10"/>
          <p:cNvCxnSpPr>
            <a:endCxn id="8" idx="0"/>
          </p:cNvCxnSpPr>
          <p:nvPr/>
        </p:nvCxnSpPr>
        <p:spPr>
          <a:xfrm flipH="1">
            <a:off x="2476500" y="1905000"/>
            <a:ext cx="38100" cy="228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6400800" y="1905000"/>
            <a:ext cx="152400" cy="152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Соединительная линия уступом 14"/>
          <p:cNvCxnSpPr>
            <a:stCxn id="8" idx="2"/>
          </p:cNvCxnSpPr>
          <p:nvPr/>
        </p:nvCxnSpPr>
        <p:spPr>
          <a:xfrm rot="16200000" flipH="1">
            <a:off x="2419350" y="2952750"/>
            <a:ext cx="685800" cy="571500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1600200" y="2971800"/>
            <a:ext cx="0" cy="1066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Скругленный прямоугольник 23"/>
          <p:cNvSpPr/>
          <p:nvPr/>
        </p:nvSpPr>
        <p:spPr>
          <a:xfrm>
            <a:off x="304800" y="3276600"/>
            <a:ext cx="3200400" cy="685800"/>
          </a:xfrm>
          <a:prstGeom prst="round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Растительного происхождения</a:t>
            </a:r>
            <a:endParaRPr lang="ru-RU" sz="2000" b="1" dirty="0"/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6172200" y="3276600"/>
            <a:ext cx="2514600" cy="6858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Животного происхождения</a:t>
            </a:r>
            <a:endParaRPr lang="ru-RU" sz="2000" b="1" dirty="0"/>
          </a:p>
        </p:txBody>
      </p:sp>
      <p:cxnSp>
        <p:nvCxnSpPr>
          <p:cNvPr id="37" name="Прямая со стрелкой 36"/>
          <p:cNvCxnSpPr>
            <a:stCxn id="8" idx="3"/>
          </p:cNvCxnSpPr>
          <p:nvPr/>
        </p:nvCxnSpPr>
        <p:spPr>
          <a:xfrm>
            <a:off x="4343400" y="2514600"/>
            <a:ext cx="1066800" cy="762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>
            <a:stCxn id="8" idx="0"/>
            <a:endCxn id="8" idx="0"/>
          </p:cNvCxnSpPr>
          <p:nvPr/>
        </p:nvCxnSpPr>
        <p:spPr>
          <a:xfrm>
            <a:off x="2476500" y="2133600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Скругленный прямоугольник 41"/>
          <p:cNvSpPr/>
          <p:nvPr/>
        </p:nvSpPr>
        <p:spPr>
          <a:xfrm>
            <a:off x="304800" y="4495800"/>
            <a:ext cx="1828800" cy="914400"/>
          </a:xfrm>
          <a:prstGeom prst="round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/>
              <a:t>Хлопчато-бумажные</a:t>
            </a:r>
            <a:endParaRPr lang="ru-RU" dirty="0"/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2438400" y="4495800"/>
            <a:ext cx="1828800" cy="914400"/>
          </a:xfrm>
          <a:prstGeom prst="round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Льняные</a:t>
            </a:r>
            <a:endParaRPr lang="ru-RU" dirty="0"/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4572000" y="4495800"/>
            <a:ext cx="1828800" cy="914400"/>
          </a:xfrm>
          <a:prstGeom prst="round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Бамбуковые</a:t>
            </a:r>
            <a:endParaRPr lang="ru-RU" dirty="0"/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6705600" y="4495800"/>
            <a:ext cx="1752600" cy="914400"/>
          </a:xfrm>
          <a:prstGeom prst="round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Крапивные</a:t>
            </a:r>
            <a:endParaRPr lang="ru-RU" dirty="0"/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3733800" y="3276600"/>
            <a:ext cx="2286000" cy="6858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Минерального происхождения</a:t>
            </a:r>
            <a:endParaRPr lang="ru-RU" sz="2000" b="1" dirty="0"/>
          </a:p>
        </p:txBody>
      </p:sp>
      <p:cxnSp>
        <p:nvCxnSpPr>
          <p:cNvPr id="48" name="Прямая со стрелкой 47"/>
          <p:cNvCxnSpPr>
            <a:stCxn id="8" idx="3"/>
            <a:endCxn id="35" idx="0"/>
          </p:cNvCxnSpPr>
          <p:nvPr/>
        </p:nvCxnSpPr>
        <p:spPr>
          <a:xfrm>
            <a:off x="4343400" y="2514600"/>
            <a:ext cx="3086100" cy="762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 стрелкой 50"/>
          <p:cNvCxnSpPr>
            <a:stCxn id="24" idx="2"/>
            <a:endCxn id="42" idx="0"/>
          </p:cNvCxnSpPr>
          <p:nvPr/>
        </p:nvCxnSpPr>
        <p:spPr>
          <a:xfrm flipH="1">
            <a:off x="1219200" y="3962400"/>
            <a:ext cx="685800" cy="533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 стрелкой 54"/>
          <p:cNvCxnSpPr>
            <a:stCxn id="24" idx="2"/>
            <a:endCxn id="43" idx="0"/>
          </p:cNvCxnSpPr>
          <p:nvPr/>
        </p:nvCxnSpPr>
        <p:spPr>
          <a:xfrm>
            <a:off x="1905000" y="3962400"/>
            <a:ext cx="1447800" cy="533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 стрелкой 57"/>
          <p:cNvCxnSpPr>
            <a:stCxn id="24" idx="2"/>
            <a:endCxn id="44" idx="0"/>
          </p:cNvCxnSpPr>
          <p:nvPr/>
        </p:nvCxnSpPr>
        <p:spPr>
          <a:xfrm>
            <a:off x="1905000" y="3962400"/>
            <a:ext cx="3581400" cy="533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 стрелкой 60"/>
          <p:cNvCxnSpPr>
            <a:stCxn id="24" idx="2"/>
            <a:endCxn id="45" idx="0"/>
          </p:cNvCxnSpPr>
          <p:nvPr/>
        </p:nvCxnSpPr>
        <p:spPr>
          <a:xfrm>
            <a:off x="1905000" y="3962400"/>
            <a:ext cx="5676900" cy="533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images (5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04800" y="457200"/>
            <a:ext cx="8610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6600CC"/>
                </a:solidFill>
                <a:latin typeface="a_AntiqueGr" pitchFamily="82" charset="-52"/>
              </a:rPr>
              <a:t>Сырьем для получения ткани служат волокна</a:t>
            </a:r>
            <a:endParaRPr lang="ru-RU" sz="4000" b="1" dirty="0"/>
          </a:p>
        </p:txBody>
      </p:sp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3" cstate="print"/>
          <a:srcRect l="9302" t="2492" r="18605" b="17773"/>
          <a:stretch>
            <a:fillRect/>
          </a:stretch>
        </p:blipFill>
        <p:spPr bwMode="auto">
          <a:xfrm>
            <a:off x="1219200" y="1371600"/>
            <a:ext cx="23622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29200" y="1371600"/>
            <a:ext cx="30480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43000" y="3962400"/>
            <a:ext cx="25908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81600" y="3962400"/>
            <a:ext cx="26670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cxnSp>
        <p:nvCxnSpPr>
          <p:cNvPr id="3" name="Соединительная линия уступом 2"/>
          <p:cNvCxnSpPr/>
          <p:nvPr/>
        </p:nvCxnSpPr>
        <p:spPr bwMode="auto">
          <a:xfrm>
            <a:off x="6019800" y="4953000"/>
            <a:ext cx="76200" cy="12700"/>
          </a:xfrm>
          <a:prstGeom prst="bentConnector3">
            <a:avLst>
              <a:gd name="adj1" fmla="val -3138574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" name="Соединительная линия уступом 3"/>
          <p:cNvCxnSpPr/>
          <p:nvPr/>
        </p:nvCxnSpPr>
        <p:spPr bwMode="auto">
          <a:xfrm>
            <a:off x="6172200" y="5105400"/>
            <a:ext cx="76200" cy="12700"/>
          </a:xfrm>
          <a:prstGeom prst="bentConnector3">
            <a:avLst>
              <a:gd name="adj1" fmla="val -3138574"/>
            </a:avLst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6" name="Рисунок 5" descr="images (5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762000" y="609600"/>
            <a:ext cx="80010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Волокно</a:t>
            </a:r>
            <a:r>
              <a:rPr lang="ru-RU" sz="3200" b="1" dirty="0" smtClean="0">
                <a:solidFill>
                  <a:srgbClr val="6600CC"/>
                </a:solidFill>
                <a:latin typeface="Times New Roman" pitchFamily="18" charset="0"/>
                <a:cs typeface="Times New Roman" pitchFamily="18" charset="0"/>
              </a:rPr>
              <a:t> - это гибкое, прочное тело, длина которого во много раз больше, чем поперечный размер.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8400" y="2667000"/>
            <a:ext cx="3886200" cy="38862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images (5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04800" y="381000"/>
            <a:ext cx="8382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i="1" dirty="0" smtClean="0">
                <a:solidFill>
                  <a:srgbClr val="6600CC"/>
                </a:solidFill>
                <a:latin typeface="a_AntiqueGr" pitchFamily="82" charset="-52"/>
              </a:rPr>
              <a:t>Текстильные волокна</a:t>
            </a:r>
            <a:r>
              <a:rPr lang="ru-RU" sz="3600" b="1" dirty="0" smtClean="0">
                <a:solidFill>
                  <a:srgbClr val="6600CC"/>
                </a:solidFill>
                <a:latin typeface="a_AntiqueGr" pitchFamily="82" charset="-52"/>
              </a:rPr>
              <a:t> - это волокна, которые используют для изготовления пряжи, ниток и тканей</a:t>
            </a:r>
            <a:endParaRPr lang="ru-RU" sz="3600" dirty="0"/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2209800"/>
            <a:ext cx="30353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0" y="3886200"/>
            <a:ext cx="26289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62600" y="2133600"/>
            <a:ext cx="3381375" cy="2795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images (5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066800" y="533400"/>
            <a:ext cx="7772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Натуральные растительные волокна.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6080" y="1828099"/>
            <a:ext cx="3663634" cy="314289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67037" y="3135910"/>
            <a:ext cx="3767650" cy="281317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 additive="repl"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images (5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572000" y="1371600"/>
            <a:ext cx="4572000" cy="38595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buFontTx/>
              <a:buNone/>
            </a:pPr>
            <a:r>
              <a:rPr lang="ru-RU" dirty="0" smtClean="0"/>
              <a:t> </a:t>
            </a:r>
            <a:r>
              <a:rPr lang="ru-RU" b="1" dirty="0" smtClean="0"/>
              <a:t>Хлопок — волокно растительного происхождения, получаемое из коробочек хлопчатника.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b="1" dirty="0" smtClean="0"/>
              <a:t>     При созревании плода, коробочка хлопчатника раскрывается. Волокно вместе с семенами — хлопок-сырец — собирается на </a:t>
            </a:r>
            <a:r>
              <a:rPr lang="ru-RU" b="1" dirty="0" err="1" smtClean="0"/>
              <a:t>хлопкоприёмных</a:t>
            </a:r>
            <a:r>
              <a:rPr lang="ru-RU" b="1" dirty="0" smtClean="0"/>
              <a:t> пунктах, откуда его отправляют на хлопкоочистительный завод, где происходит отделение волокон от семян. Затем следует разделение волокон по длине: наиболее длинные волокна от 20—25 мм и есть хлопок-волокно, а более короткие волоски — </a:t>
            </a:r>
            <a:r>
              <a:rPr lang="ru-RU" b="1" dirty="0" err="1" smtClean="0"/>
              <a:t>линт</a:t>
            </a:r>
            <a:r>
              <a:rPr lang="ru-RU" b="1" dirty="0" smtClean="0"/>
              <a:t> — идут на изготовление ваты, а также для производства взрывчатых веществ.</a:t>
            </a:r>
            <a:endParaRPr lang="ru-RU" dirty="0"/>
          </a:p>
        </p:txBody>
      </p:sp>
      <p:pic>
        <p:nvPicPr>
          <p:cNvPr id="5" name="Picture 7" descr="хлопок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914400" y="1371600"/>
            <a:ext cx="3200400" cy="3962400"/>
          </a:xfrm>
          <a:prstGeom prst="rect">
            <a:avLst/>
          </a:prstGeom>
          <a:noFill/>
          <a:ln/>
        </p:spPr>
      </p:pic>
      <p:sp>
        <p:nvSpPr>
          <p:cNvPr id="6" name="Прямоугольник 5"/>
          <p:cNvSpPr/>
          <p:nvPr/>
        </p:nvSpPr>
        <p:spPr>
          <a:xfrm>
            <a:off x="685800" y="304800"/>
            <a:ext cx="84582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 smtClean="0">
                <a:solidFill>
                  <a:srgbClr val="CC0099"/>
                </a:solidFill>
                <a:latin typeface="Comic Sans MS" pitchFamily="66" charset="0"/>
              </a:rPr>
              <a:t>Хлопчатобумажные волокна</a:t>
            </a:r>
            <a:endParaRPr lang="ru-RU" sz="4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images (5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28600" y="381001"/>
            <a:ext cx="8534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i="1" dirty="0" smtClean="0">
                <a:solidFill>
                  <a:srgbClr val="6600CC"/>
                </a:solidFill>
                <a:latin typeface="a_AntiqueGr" pitchFamily="82" charset="-52"/>
              </a:rPr>
              <a:t>Текстильные волокна</a:t>
            </a:r>
            <a:r>
              <a:rPr lang="ru-RU" sz="3600" b="1" dirty="0" smtClean="0">
                <a:solidFill>
                  <a:srgbClr val="6600CC"/>
                </a:solidFill>
                <a:latin typeface="a_AntiqueGr" pitchFamily="82" charset="-52"/>
              </a:rPr>
              <a:t> - это волокна, которые используют для изготовления пряжи, ниток и тканей</a:t>
            </a:r>
            <a:r>
              <a:rPr lang="ru-RU" sz="3600" b="1" dirty="0" smtClean="0">
                <a:solidFill>
                  <a:srgbClr val="6600CC"/>
                </a:solidFill>
                <a:latin typeface="Monotype Corsiva" pitchFamily="66" charset="0"/>
              </a:rPr>
              <a:t>.</a:t>
            </a:r>
            <a:endParaRPr lang="ru-RU" sz="3600" b="1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0" y="3886200"/>
            <a:ext cx="26289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62600" y="2133600"/>
            <a:ext cx="3381375" cy="2795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4800" y="2209800"/>
            <a:ext cx="30353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images (5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524000" y="0"/>
            <a:ext cx="7848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b="1" dirty="0" smtClean="0">
                <a:solidFill>
                  <a:srgbClr val="7030A0"/>
                </a:solidFill>
                <a:latin typeface="a_AntiqueGr" pitchFamily="82" charset="-52"/>
                <a:cs typeface="Aharoni" pitchFamily="2" charset="-79"/>
              </a:rPr>
              <a:t>Производство хлопчатника</a:t>
            </a:r>
            <a:endParaRPr lang="ru-RU" sz="5400" dirty="0">
              <a:cs typeface="Aharoni" pitchFamily="2" charset="-79"/>
            </a:endParaRPr>
          </a:p>
        </p:txBody>
      </p:sp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1371600"/>
            <a:ext cx="3484563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00600" y="1219200"/>
            <a:ext cx="3365500" cy="2805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14800" y="4114800"/>
            <a:ext cx="3505200" cy="233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images (5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524000" y="381000"/>
            <a:ext cx="7620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7030A0"/>
                </a:solidFill>
                <a:latin typeface="a_AntiqueGr" pitchFamily="82" charset="-52"/>
              </a:rPr>
              <a:t>и его переработка</a:t>
            </a:r>
            <a:endParaRPr lang="ru-RU" sz="40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371600"/>
            <a:ext cx="4119563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00600" y="3124200"/>
            <a:ext cx="3624263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images (5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57200" y="609600"/>
            <a:ext cx="8229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smtClean="0">
                <a:solidFill>
                  <a:srgbClr val="CC0099"/>
                </a:solidFill>
                <a:latin typeface="Comic Sans MS" pitchFamily="66" charset="0"/>
              </a:rPr>
              <a:t>   </a:t>
            </a:r>
            <a:r>
              <a:rPr lang="ru-RU" sz="3600" b="1" dirty="0" smtClean="0">
                <a:solidFill>
                  <a:srgbClr val="CC0099"/>
                </a:solidFill>
                <a:latin typeface="Comic Sans MS" pitchFamily="66" charset="0"/>
              </a:rPr>
              <a:t>Ткани из хлопкового волокна</a:t>
            </a:r>
            <a:endParaRPr lang="ru-RU" sz="36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724400" y="1524000"/>
            <a:ext cx="441960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</a:rPr>
              <a:t>Ассортимент хлопчатобумажных тканей очень разнообразен, он включает наибольшее число видов и артикулов. Ткани различны по структуре, виду отделки, свойствам, внешнему оформлению и имеют разностороннее применение. Хлопчатобумажные ткани характеризуются хорошей износоустойчивостью, гигиеничностью, красивым внешним видом, цветоустойчивостью, хорошо переносят водные и тепловые обработки. Недостатки этих тканей — повышенные </a:t>
            </a:r>
            <a:r>
              <a:rPr lang="ru-RU" b="1" dirty="0" err="1" smtClean="0">
                <a:latin typeface="Times New Roman" pitchFamily="18" charset="0"/>
              </a:rPr>
              <a:t>сминаемость</a:t>
            </a:r>
            <a:r>
              <a:rPr lang="ru-RU" b="1" dirty="0" smtClean="0">
                <a:latin typeface="Times New Roman" pitchFamily="18" charset="0"/>
              </a:rPr>
              <a:t> и </a:t>
            </a:r>
            <a:r>
              <a:rPr lang="ru-RU" b="1" dirty="0" err="1" smtClean="0">
                <a:latin typeface="Times New Roman" pitchFamily="18" charset="0"/>
              </a:rPr>
              <a:t>деформируемость</a:t>
            </a:r>
            <a:r>
              <a:rPr lang="ru-RU" b="1" dirty="0" smtClean="0">
                <a:latin typeface="Times New Roman" pitchFamily="18" charset="0"/>
              </a:rPr>
              <a:t> в носке. Для выработки хлопчатобумажных тканей применяют все виды ткацких переплетений. </a:t>
            </a:r>
            <a:endParaRPr lang="ru-RU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524000"/>
            <a:ext cx="21336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0" descr="13113809[1]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43200" y="1295400"/>
            <a:ext cx="19050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ткани из хлопка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>
          <a:xfrm>
            <a:off x="228600" y="3810000"/>
            <a:ext cx="2286000" cy="1995488"/>
          </a:xfrm>
          <a:prstGeom prst="rect">
            <a:avLst/>
          </a:prstGeom>
          <a:noFill/>
          <a:ln/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90800" y="4495800"/>
            <a:ext cx="1905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images (5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8" descr="photo_014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762000"/>
            <a:ext cx="3052763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6" descr="izdelia[1]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76400" y="4419600"/>
            <a:ext cx="25146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67400" y="4343400"/>
            <a:ext cx="27432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7" descr="ro019[1]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81600" y="1066800"/>
            <a:ext cx="165735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images (5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13" descr="syri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0" y="2438400"/>
            <a:ext cx="3048000" cy="341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2590800" y="533400"/>
            <a:ext cx="6324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 err="1" smtClean="0">
                <a:solidFill>
                  <a:srgbClr val="7030A0"/>
                </a:solidFill>
              </a:rPr>
              <a:t>Лён</a:t>
            </a:r>
            <a:r>
              <a:rPr lang="en-GB" sz="4000" b="1" dirty="0" smtClean="0">
                <a:solidFill>
                  <a:srgbClr val="7030A0"/>
                </a:solidFill>
              </a:rPr>
              <a:t> - </a:t>
            </a:r>
            <a:r>
              <a:rPr lang="en-GB" sz="4000" b="1" dirty="0" err="1" smtClean="0">
                <a:solidFill>
                  <a:srgbClr val="7030A0"/>
                </a:solidFill>
              </a:rPr>
              <a:t>долгунец</a:t>
            </a:r>
            <a:endParaRPr lang="ru-RU" sz="4000" dirty="0"/>
          </a:p>
        </p:txBody>
      </p:sp>
      <p:pic>
        <p:nvPicPr>
          <p:cNvPr id="7" name="Picture 7" descr="лен обыкновенный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461963" y="1447800"/>
            <a:ext cx="3822700" cy="5105400"/>
          </a:xfrm>
          <a:prstGeom prst="rect">
            <a:avLst/>
          </a:prstGeom>
          <a:noFill/>
          <a:ln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images (5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8" descr="мнет лен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4953000" y="2286000"/>
            <a:ext cx="3810000" cy="3716338"/>
          </a:xfrm>
          <a:prstGeom prst="rect">
            <a:avLst/>
          </a:prstGeom>
          <a:noFill/>
          <a:ln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2743200"/>
            <a:ext cx="3657600" cy="341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066800" y="381000"/>
            <a:ext cx="57912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6600CC"/>
                </a:solidFill>
                <a:latin typeface="+mj-lt"/>
                <a:cs typeface="Times New Roman" pitchFamily="18" charset="0"/>
              </a:rPr>
              <a:t>Лен и прочен и белен, </a:t>
            </a:r>
            <a:br>
              <a:rPr lang="ru-RU" sz="3600" b="1" dirty="0" smtClean="0">
                <a:solidFill>
                  <a:srgbClr val="6600CC"/>
                </a:solidFill>
                <a:latin typeface="+mj-lt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6600CC"/>
                </a:solidFill>
                <a:latin typeface="+mj-lt"/>
                <a:cs typeface="Times New Roman" pitchFamily="18" charset="0"/>
              </a:rPr>
              <a:t>Для здоровья не дурен.</a:t>
            </a:r>
            <a:br>
              <a:rPr lang="ru-RU" sz="3600" b="1" dirty="0" smtClean="0">
                <a:solidFill>
                  <a:srgbClr val="6600CC"/>
                </a:solidFill>
                <a:latin typeface="+mj-lt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6600CC"/>
                </a:solidFill>
                <a:latin typeface="+mj-lt"/>
                <a:cs typeface="Times New Roman" pitchFamily="18" charset="0"/>
              </a:rPr>
              <a:t>Лишь одна беда –  забыли, </a:t>
            </a:r>
            <a:br>
              <a:rPr lang="ru-RU" sz="3600" b="1" dirty="0" smtClean="0">
                <a:solidFill>
                  <a:srgbClr val="6600CC"/>
                </a:solidFill>
                <a:latin typeface="+mj-lt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6600CC"/>
                </a:solidFill>
                <a:latin typeface="+mj-lt"/>
                <a:cs typeface="Times New Roman" pitchFamily="18" charset="0"/>
              </a:rPr>
              <a:t>Как его любили.</a:t>
            </a:r>
            <a:endParaRPr lang="ru-RU" sz="3600" dirty="0">
              <a:latin typeface="+mj-lt"/>
              <a:cs typeface="Times New Roman" pitchFamily="18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" y="2895600"/>
            <a:ext cx="3657600" cy="341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images (5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990600" y="304800"/>
            <a:ext cx="81534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Лен в нашем доме</a:t>
            </a:r>
          </a:p>
          <a:p>
            <a:r>
              <a:rPr lang="ru-RU" sz="2400" b="1" dirty="0" smtClean="0">
                <a:solidFill>
                  <a:srgbClr val="CC0099"/>
                </a:solidFill>
              </a:rPr>
              <a:t>бельевые (постельное и столовое белье) </a:t>
            </a:r>
            <a:br>
              <a:rPr lang="ru-RU" sz="2400" b="1" dirty="0" smtClean="0">
                <a:solidFill>
                  <a:srgbClr val="CC0099"/>
                </a:solidFill>
              </a:rPr>
            </a:br>
            <a:r>
              <a:rPr lang="ru-RU" sz="2400" b="1" dirty="0" smtClean="0">
                <a:solidFill>
                  <a:srgbClr val="CC0099"/>
                </a:solidFill>
              </a:rPr>
              <a:t>мебельно-декоративные льняные ткани</a:t>
            </a:r>
            <a:br>
              <a:rPr lang="ru-RU" sz="2400" b="1" dirty="0" smtClean="0">
                <a:solidFill>
                  <a:srgbClr val="CC0099"/>
                </a:solidFill>
              </a:rPr>
            </a:br>
            <a:r>
              <a:rPr lang="ru-RU" sz="2400" b="1" dirty="0" smtClean="0">
                <a:solidFill>
                  <a:srgbClr val="CC0099"/>
                </a:solidFill>
              </a:rPr>
              <a:t>одежда</a:t>
            </a:r>
            <a:endParaRPr lang="ru-RU" sz="2400" dirty="0"/>
          </a:p>
        </p:txBody>
      </p:sp>
      <p:pic>
        <p:nvPicPr>
          <p:cNvPr id="5" name="Picture 11" descr="бельевой лен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990600" y="2362200"/>
            <a:ext cx="2819400" cy="1924050"/>
          </a:xfrm>
          <a:prstGeom prst="rect">
            <a:avLst/>
          </a:prstGeom>
          <a:noFill/>
          <a:ln/>
        </p:spPr>
      </p:pic>
      <p:pic>
        <p:nvPicPr>
          <p:cNvPr id="6" name="Picture 15" descr="мебельно-декоративные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1752600" y="4267200"/>
            <a:ext cx="3124200" cy="2343150"/>
          </a:xfrm>
          <a:prstGeom prst="rect">
            <a:avLst/>
          </a:prstGeom>
          <a:noFill/>
          <a:ln/>
        </p:spPr>
      </p:pic>
      <p:pic>
        <p:nvPicPr>
          <p:cNvPr id="7" name="Picture 12" descr="льняной костюм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>
          <a:xfrm>
            <a:off x="5156201" y="2057400"/>
            <a:ext cx="2921000" cy="4572000"/>
          </a:xfrm>
          <a:prstGeom prst="rect">
            <a:avLst/>
          </a:prstGeom>
          <a:noFill/>
          <a:ln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hello_html_50e100e4.gif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Рисунок 4" descr="images (5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209801" y="685800"/>
            <a:ext cx="5257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dirty="0" smtClean="0">
                <a:solidFill>
                  <a:schemeClr val="accent4">
                    <a:lumMod val="50000"/>
                  </a:schemeClr>
                </a:solidFill>
                <a:latin typeface="+mn-lt"/>
              </a:rPr>
              <a:t>Свойства льна</a:t>
            </a:r>
            <a:r>
              <a:rPr lang="ru-RU" sz="3200" b="1" i="1" dirty="0" smtClean="0">
                <a:latin typeface="+mn-lt"/>
              </a:rPr>
              <a:t>.</a:t>
            </a:r>
            <a:endParaRPr lang="ru-RU" sz="3200" b="1" i="1" dirty="0">
              <a:latin typeface="+mn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810000" y="1600200"/>
            <a:ext cx="533400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. </a:t>
            </a:r>
            <a:r>
              <a:rPr lang="ru-RU" sz="2000" dirty="0" smtClean="0"/>
              <a:t>На ощупь волокна льна жёсткие, поэтому и ткани из них более плотные и тяжёлые. Цвет льняных волокон от светло - серого, до тёмно- серого. Лён обладает блеском, т.к. его волокно имеют гладкую поверхность. На ощупь волокна льна всегда прохладные, очень высокая гигроскопичность, т. е. способность поглощать и отдавать влагу. Действие нагретой поверхностью лён переносит лучше, чем хлопок, т.к. имеет большую теплопроводность, горит лён также как и хлопок.</a:t>
            </a:r>
            <a:endParaRPr lang="ru-RU" sz="2000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1752600"/>
            <a:ext cx="3276600" cy="455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images (5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09600" y="457200"/>
            <a:ext cx="7239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i="1" dirty="0" smtClean="0">
                <a:solidFill>
                  <a:schemeClr val="accent4">
                    <a:lumMod val="50000"/>
                  </a:schemeClr>
                </a:solidFill>
              </a:rPr>
              <a:t>Запомни новые термины.</a:t>
            </a:r>
            <a:endParaRPr lang="ru-RU" sz="4000" b="1" i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41987" name="Rectangle 3"/>
          <p:cNvSpPr>
            <a:spLocks noChangeArrowheads="1"/>
          </p:cNvSpPr>
          <p:nvPr/>
        </p:nvSpPr>
        <p:spPr bwMode="auto">
          <a:xfrm>
            <a:off x="533400" y="1524000"/>
            <a:ext cx="8229600" cy="477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kumimoji="0" lang="ru-RU" sz="1200" b="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lang="ru-RU" sz="2800" b="1" i="1" dirty="0" smtClean="0">
                <a:solidFill>
                  <a:srgbClr val="FF0000"/>
                </a:solidFill>
                <a:cs typeface="Aharoni" pitchFamily="2" charset="-79"/>
              </a:rPr>
              <a:t>Материаловедение</a:t>
            </a:r>
            <a:r>
              <a:rPr lang="ru-RU" sz="2800" i="1" dirty="0" smtClean="0">
                <a:cs typeface="Aharoni" pitchFamily="2" charset="-79"/>
              </a:rPr>
              <a:t>-</a:t>
            </a:r>
            <a:r>
              <a:rPr lang="ru-RU" sz="2800" i="1" dirty="0" smtClean="0">
                <a:solidFill>
                  <a:srgbClr val="FF0000"/>
                </a:solidFill>
                <a:cs typeface="Aharoni" pitchFamily="2" charset="-79"/>
              </a:rPr>
              <a:t> </a:t>
            </a:r>
            <a:r>
              <a:rPr lang="ru-RU" sz="2800" i="1" dirty="0" smtClean="0">
                <a:cs typeface="Aharoni" pitchFamily="2" charset="-79"/>
              </a:rPr>
              <a:t>это</a:t>
            </a:r>
            <a:r>
              <a:rPr lang="ru-RU" sz="2800" i="1" dirty="0" smtClean="0">
                <a:solidFill>
                  <a:srgbClr val="FF0000"/>
                </a:solidFill>
                <a:cs typeface="Aharoni" pitchFamily="2" charset="-79"/>
              </a:rPr>
              <a:t> </a:t>
            </a:r>
            <a:r>
              <a:rPr lang="ru-RU" sz="2800" i="1" dirty="0" smtClean="0">
                <a:cs typeface="Aharoni" pitchFamily="2" charset="-79"/>
              </a:rPr>
              <a:t>наука, изучающая строение и свойства материалов</a:t>
            </a:r>
            <a:endParaRPr lang="en-US" sz="2800" i="1" dirty="0" smtClean="0">
              <a:latin typeface="Aharoni" pitchFamily="2" charset="-79"/>
              <a:cs typeface="Aharoni" pitchFamily="2" charset="-79"/>
            </a:endParaRPr>
          </a:p>
          <a:p>
            <a:pPr lvl="0"/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Aharoni" pitchFamily="2" charset="-79"/>
              </a:rPr>
              <a:t>К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Aharoni" pitchFamily="2" charset="-79"/>
              </a:rPr>
              <a:t>лассификация </a:t>
            </a:r>
            <a:r>
              <a:rPr kumimoji="0" lang="ru-RU" sz="3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Aharoni" pitchFamily="2" charset="-79"/>
              </a:rPr>
              <a:t>означает деление на классы по определённым признакам.</a:t>
            </a:r>
            <a:endParaRPr kumimoji="0" lang="ru-RU" sz="32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haroni" pitchFamily="2" charset="-79"/>
            </a:endParaRPr>
          </a:p>
          <a:p>
            <a:pPr lvl="0" eaLnBrk="0" hangingPunct="0"/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/>
                <a:ea typeface="Calibri" pitchFamily="34" charset="0"/>
                <a:cs typeface="Aharoni" pitchFamily="2" charset="-79"/>
              </a:rPr>
              <a:t>«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Aharoni" pitchFamily="2" charset="-79"/>
              </a:rPr>
              <a:t>Текстильное волокно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/>
                <a:ea typeface="Calibri" pitchFamily="34" charset="0"/>
                <a:cs typeface="Aharoni" pitchFamily="2" charset="-79"/>
              </a:rPr>
              <a:t>»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Aharoni" pitchFamily="2" charset="-79"/>
              </a:rPr>
              <a:t> </a:t>
            </a:r>
            <a:r>
              <a:rPr kumimoji="0" lang="ru-RU" sz="3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Aharoni" pitchFamily="2" charset="-79"/>
              </a:rPr>
              <a:t>- это материал, из чего делают пряжу, другими словами это гибкое, прочное тело, используемое для изготовления пряжи, ниток, тканей.</a:t>
            </a:r>
            <a:r>
              <a:rPr lang="ru-RU" sz="3200" i="1" dirty="0" smtClean="0">
                <a:cs typeface="Aharoni" pitchFamily="2" charset="-79"/>
              </a:rPr>
              <a:t> </a:t>
            </a:r>
            <a:r>
              <a:rPr lang="en-US" sz="3200" i="1" dirty="0" smtClean="0">
                <a:latin typeface="Aharoni" pitchFamily="2" charset="-79"/>
                <a:cs typeface="Aharoni" pitchFamily="2" charset="-79"/>
              </a:rPr>
              <a:t> </a:t>
            </a:r>
          </a:p>
          <a:p>
            <a:pPr lvl="0" eaLnBrk="0" hangingPunct="0"/>
            <a:r>
              <a:rPr lang="ru-RU" sz="2800" b="1" i="1" dirty="0" smtClean="0">
                <a:solidFill>
                  <a:srgbClr val="FF0000"/>
                </a:solidFill>
                <a:cs typeface="Aharoni" pitchFamily="2" charset="-79"/>
              </a:rPr>
              <a:t>Гигроскопичность</a:t>
            </a:r>
            <a:r>
              <a:rPr lang="en-US" sz="2800" i="1" dirty="0" smtClean="0">
                <a:cs typeface="Aharoni" pitchFamily="2" charset="-79"/>
              </a:rPr>
              <a:t>- </a:t>
            </a:r>
            <a:r>
              <a:rPr lang="ru-RU" sz="2800" i="1" dirty="0" smtClean="0">
                <a:cs typeface="Aharoni" pitchFamily="2" charset="-79"/>
              </a:rPr>
              <a:t>это  способность волокон поглощать и отдавать влагу. </a:t>
            </a:r>
            <a:endParaRPr kumimoji="0" lang="ru-RU" sz="28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haroni" pitchFamily="2" charset="-79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images (5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28600" y="381000"/>
            <a:ext cx="8915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000" b="1" dirty="0" smtClean="0">
                <a:solidFill>
                  <a:srgbClr val="7030A0"/>
                </a:solidFill>
                <a:latin typeface="a_AntiqueGr" pitchFamily="82" charset="-52"/>
              </a:rPr>
              <a:t>  Производственные этапы изготовления ткани</a:t>
            </a:r>
            <a:endParaRPr lang="ru-RU" sz="4000" b="1" dirty="0">
              <a:solidFill>
                <a:srgbClr val="7030A0"/>
              </a:solidFill>
              <a:latin typeface="a_AntiqueGr" pitchFamily="82" charset="-52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8600" y="1447800"/>
            <a:ext cx="2362200" cy="9144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волокно</a:t>
            </a:r>
            <a:endParaRPr lang="ru-RU" sz="24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276600" y="1447800"/>
            <a:ext cx="2133600" cy="9144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Нити (пряжа)</a:t>
            </a:r>
            <a:endParaRPr lang="ru-RU" sz="24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019800" y="1447800"/>
            <a:ext cx="2057400" cy="9144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ткачество</a:t>
            </a:r>
            <a:endParaRPr lang="ru-RU" sz="24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2971800"/>
            <a:ext cx="2362200" cy="9906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Суровая ткань</a:t>
            </a:r>
            <a:endParaRPr lang="ru-RU" sz="24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657600" y="2971800"/>
            <a:ext cx="1905000" cy="9906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отделка</a:t>
            </a:r>
            <a:endParaRPr lang="ru-RU" sz="24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172200" y="2971800"/>
            <a:ext cx="2438400" cy="9906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i="1" dirty="0" smtClean="0">
                <a:solidFill>
                  <a:srgbClr val="C00000"/>
                </a:solidFill>
              </a:rPr>
              <a:t>Готовая ткань</a:t>
            </a:r>
            <a:endParaRPr lang="ru-RU" sz="2400" i="1" dirty="0">
              <a:solidFill>
                <a:srgbClr val="C00000"/>
              </a:solidFill>
            </a:endParaRPr>
          </a:p>
        </p:txBody>
      </p:sp>
      <p:sp>
        <p:nvSpPr>
          <p:cNvPr id="11" name="Стрелка вправо 10"/>
          <p:cNvSpPr/>
          <p:nvPr/>
        </p:nvSpPr>
        <p:spPr>
          <a:xfrm>
            <a:off x="2590800" y="1828800"/>
            <a:ext cx="6858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>
            <a:off x="5410200" y="1752600"/>
            <a:ext cx="6096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>
            <a:off x="8077200" y="1752600"/>
            <a:ext cx="902208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>
            <a:off x="0" y="3276600"/>
            <a:ext cx="7620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>
            <a:off x="3048000" y="3276600"/>
            <a:ext cx="597408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право 15"/>
          <p:cNvSpPr/>
          <p:nvPr/>
        </p:nvSpPr>
        <p:spPr>
          <a:xfrm>
            <a:off x="5638800" y="3276600"/>
            <a:ext cx="533400" cy="304800"/>
          </a:xfrm>
          <a:prstGeom prst="rightArrow">
            <a:avLst>
              <a:gd name="adj1" fmla="val 58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1066800" y="4343400"/>
            <a:ext cx="74676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 dirty="0" smtClean="0">
                <a:solidFill>
                  <a:srgbClr val="A50021"/>
                </a:solidFill>
                <a:latin typeface="a_AntiqueGr" pitchFamily="82" charset="-52"/>
              </a:rPr>
              <a:t>Процесс, в результате которого из волокон получают пряжу, называют </a:t>
            </a:r>
            <a:r>
              <a:rPr lang="ru-RU" sz="2800" b="1" i="1" dirty="0" smtClean="0">
                <a:solidFill>
                  <a:srgbClr val="0070C0"/>
                </a:solidFill>
                <a:latin typeface="a_AntiqueGr" pitchFamily="82" charset="-52"/>
              </a:rPr>
              <a:t>прядением.</a:t>
            </a:r>
          </a:p>
          <a:p>
            <a:pPr>
              <a:spcBef>
                <a:spcPct val="50000"/>
              </a:spcBef>
            </a:pPr>
            <a:r>
              <a:rPr lang="ru-RU" sz="2800" b="1" i="1" dirty="0" smtClean="0">
                <a:solidFill>
                  <a:srgbClr val="0070C0"/>
                </a:solidFill>
                <a:latin typeface="a_AntiqueGr" pitchFamily="82" charset="-52"/>
              </a:rPr>
              <a:t>Ткань-</a:t>
            </a:r>
            <a:r>
              <a:rPr lang="ru-RU" sz="2800" b="1" i="1" dirty="0" smtClean="0">
                <a:solidFill>
                  <a:srgbClr val="A50021"/>
                </a:solidFill>
                <a:latin typeface="a_AntiqueGr" pitchFamily="82" charset="-52"/>
              </a:rPr>
              <a:t> </a:t>
            </a:r>
            <a:r>
              <a:rPr lang="ru-RU" sz="2800" b="1" dirty="0" smtClean="0">
                <a:solidFill>
                  <a:srgbClr val="A50021"/>
                </a:solidFill>
                <a:latin typeface="a_AntiqueGr" pitchFamily="82" charset="-52"/>
              </a:rPr>
              <a:t>это материал, который изготавливают на ткацком станке путем переплетения нитей или пряжи.</a:t>
            </a:r>
            <a:endParaRPr lang="ru-RU" sz="2800" b="1" dirty="0">
              <a:solidFill>
                <a:srgbClr val="A50021"/>
              </a:solidFill>
              <a:latin typeface="a_AntiqueGr" pitchFamily="82" charset="-5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images (5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752600" y="457200"/>
            <a:ext cx="7620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smtClean="0">
                <a:solidFill>
                  <a:srgbClr val="7030A0"/>
                </a:solidFill>
                <a:latin typeface="a_AntiqueGr" pitchFamily="82" charset="-52"/>
              </a:rPr>
              <a:t>На прядильной фабрике</a:t>
            </a:r>
            <a:endParaRPr lang="ru-RU" sz="4400" dirty="0"/>
          </a:p>
        </p:txBody>
      </p:sp>
      <p:pic>
        <p:nvPicPr>
          <p:cNvPr id="7" name="Picture 7" descr="процесс прядения-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990600" y="1828800"/>
            <a:ext cx="3657600" cy="3505200"/>
          </a:xfrm>
          <a:prstGeom prst="rect">
            <a:avLst/>
          </a:prstGeom>
          <a:noFill/>
          <a:ln/>
        </p:spPr>
      </p:pic>
      <p:pic>
        <p:nvPicPr>
          <p:cNvPr id="8" name="Picture 12" descr="цех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5181600" y="1828800"/>
            <a:ext cx="3602038" cy="3352799"/>
          </a:xfrm>
          <a:prstGeom prst="rect">
            <a:avLst/>
          </a:prstGeom>
          <a:noFill/>
          <a:ln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images (5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04800" y="381000"/>
            <a:ext cx="88391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7030A0"/>
                </a:solidFill>
                <a:latin typeface="a_AntiqueGr"/>
              </a:rPr>
              <a:t>                               На ткацкой фабрике</a:t>
            </a:r>
            <a:endParaRPr lang="ru-RU" sz="3600" dirty="0">
              <a:latin typeface="a_AntiqueGr"/>
            </a:endParaRPr>
          </a:p>
        </p:txBody>
      </p:sp>
      <p:pic>
        <p:nvPicPr>
          <p:cNvPr id="7" name="Picture 7" descr="цех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85800" y="1447800"/>
            <a:ext cx="3733800" cy="4191000"/>
          </a:xfrm>
          <a:prstGeom prst="rect">
            <a:avLst/>
          </a:prstGeom>
          <a:noFill/>
          <a:ln/>
        </p:spPr>
      </p:pic>
      <p:pic>
        <p:nvPicPr>
          <p:cNvPr id="8" name="Picture 8" descr="станок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5181600" y="1143000"/>
            <a:ext cx="3663950" cy="2684462"/>
          </a:xfrm>
          <a:prstGeom prst="rect">
            <a:avLst/>
          </a:prstGeom>
          <a:noFill/>
          <a:ln/>
        </p:spPr>
      </p:pic>
      <p:pic>
        <p:nvPicPr>
          <p:cNvPr id="9" name="Picture 9" descr="нити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>
          <a:xfrm>
            <a:off x="4953000" y="3962400"/>
            <a:ext cx="3733800" cy="2286000"/>
          </a:xfrm>
          <a:prstGeom prst="rect">
            <a:avLst/>
          </a:prstGeom>
          <a:noFill/>
          <a:ln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images (5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2" descr="http://stud.ibi.spb.ru/159/dracnat/image/di006.jpg"/>
          <p:cNvPicPr>
            <a:picLocks noChangeAspect="1" noChangeArrowheads="1"/>
          </p:cNvPicPr>
          <p:nvPr/>
        </p:nvPicPr>
        <p:blipFill>
          <a:blip r:embed="rId3" r:link="rId4" cstate="print"/>
          <a:srcRect/>
          <a:stretch>
            <a:fillRect/>
          </a:stretch>
        </p:blipFill>
        <p:spPr bwMode="auto">
          <a:xfrm>
            <a:off x="1981200" y="1752600"/>
            <a:ext cx="4286250" cy="1847850"/>
          </a:xfrm>
          <a:prstGeom prst="rect">
            <a:avLst/>
          </a:prstGeom>
          <a:ln w="38100" cap="sq">
            <a:solidFill>
              <a:schemeClr val="accent6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2438400" y="228600"/>
            <a:ext cx="533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A50021"/>
                </a:solidFill>
                <a:latin typeface="a_AntiqueGr" pitchFamily="82" charset="-52"/>
              </a:rPr>
              <a:t>Интересно что…</a:t>
            </a:r>
            <a:endParaRPr lang="ru-RU" sz="4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09600" y="3886200"/>
            <a:ext cx="8001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000" b="1" dirty="0" smtClean="0">
                <a:solidFill>
                  <a:srgbClr val="A50021"/>
                </a:solidFill>
                <a:latin typeface="a_AntiqueGr"/>
              </a:rPr>
              <a:t>Для изготовления банкнот используют бумагу, содержащую большое количество хлопковых и льняных волокон.</a:t>
            </a:r>
            <a:endParaRPr lang="ru-RU" sz="4000" b="1" dirty="0">
              <a:solidFill>
                <a:srgbClr val="A50021"/>
              </a:solidFill>
              <a:latin typeface="a_AntiqueGr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images (5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09600" y="609600"/>
            <a:ext cx="8077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A50021"/>
                </a:solidFill>
                <a:latin typeface="a_AntiqueGr"/>
              </a:rPr>
              <a:t>По преданию этот кусок льняной ткани был погребальным саваном Христа…</a:t>
            </a:r>
            <a:endParaRPr lang="ru-RU" sz="3600" dirty="0">
              <a:latin typeface="a_AntiqueGr"/>
            </a:endParaRPr>
          </a:p>
        </p:txBody>
      </p:sp>
      <p:pic>
        <p:nvPicPr>
          <p:cNvPr id="5" name="Picture 4" descr="Картинка 261 из 482"/>
          <p:cNvPicPr>
            <a:picLocks noChangeAspect="1" noChangeArrowheads="1"/>
          </p:cNvPicPr>
          <p:nvPr/>
        </p:nvPicPr>
        <p:blipFill>
          <a:blip r:embed="rId3" r:link="rId4" cstate="print">
            <a:lum contrast="6000"/>
          </a:blip>
          <a:srcRect/>
          <a:stretch>
            <a:fillRect/>
          </a:stretch>
        </p:blipFill>
        <p:spPr bwMode="auto">
          <a:xfrm>
            <a:off x="914400" y="2590800"/>
            <a:ext cx="7361238" cy="393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images (5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81000" y="304801"/>
            <a:ext cx="8763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A50021"/>
                </a:solidFill>
                <a:latin typeface="a_AntiqueGr"/>
              </a:rPr>
              <a:t>Египтяне- </a:t>
            </a:r>
            <a:r>
              <a:rPr lang="ru-RU" sz="4000" b="1" dirty="0" err="1" smtClean="0">
                <a:solidFill>
                  <a:srgbClr val="A50021"/>
                </a:solidFill>
                <a:latin typeface="a_AntiqueGr"/>
              </a:rPr>
              <a:t>мумификаторы</a:t>
            </a:r>
            <a:r>
              <a:rPr lang="ru-RU" sz="4000" b="1" dirty="0" smtClean="0">
                <a:solidFill>
                  <a:srgbClr val="A50021"/>
                </a:solidFill>
                <a:latin typeface="a_AntiqueGr"/>
              </a:rPr>
              <a:t> использовали  льняную ткань для </a:t>
            </a:r>
            <a:r>
              <a:rPr lang="ru-RU" sz="4000" b="1" dirty="0" smtClean="0">
                <a:solidFill>
                  <a:srgbClr val="A50021"/>
                </a:solidFill>
                <a:latin typeface="a_AntiqueGr"/>
                <a:cs typeface="Aharoni" pitchFamily="2" charset="-79"/>
              </a:rPr>
              <a:t>обертывания</a:t>
            </a:r>
            <a:r>
              <a:rPr lang="ru-RU" sz="4000" b="1" dirty="0" smtClean="0">
                <a:solidFill>
                  <a:srgbClr val="A50021"/>
                </a:solidFill>
                <a:latin typeface="a_AntiqueGr"/>
              </a:rPr>
              <a:t> мумий</a:t>
            </a:r>
            <a:endParaRPr lang="ru-RU" sz="4000" dirty="0">
              <a:latin typeface="a_AntiqueGr"/>
            </a:endParaRPr>
          </a:p>
        </p:txBody>
      </p:sp>
      <p:pic>
        <p:nvPicPr>
          <p:cNvPr id="5" name="Picture 7" descr="kniga_mertvix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2590800"/>
            <a:ext cx="5789613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images (5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2964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85800" y="304801"/>
            <a:ext cx="800100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latin typeface="a_AntiqueGr"/>
                <a:cs typeface="Aharoni" pitchFamily="2" charset="-79"/>
              </a:rPr>
              <a:t>Закрепление пройденного материала</a:t>
            </a:r>
          </a:p>
          <a:p>
            <a:endParaRPr lang="ru-RU" sz="3200" b="1" dirty="0" smtClean="0">
              <a:solidFill>
                <a:srgbClr val="FF0000"/>
              </a:solidFill>
              <a:latin typeface="a_AntiqueGr"/>
              <a:cs typeface="Aharoni" pitchFamily="2" charset="-79"/>
            </a:endParaRPr>
          </a:p>
          <a:p>
            <a:r>
              <a:rPr lang="en-US" sz="3200" b="1" dirty="0" smtClean="0">
                <a:solidFill>
                  <a:srgbClr val="FF0000"/>
                </a:solidFill>
                <a:latin typeface="a_AntiqueGr"/>
                <a:cs typeface="Aharoni" pitchFamily="2" charset="-79"/>
              </a:rPr>
              <a:t> </a:t>
            </a:r>
            <a:r>
              <a:rPr lang="ru-RU" sz="3200" b="1" dirty="0" smtClean="0">
                <a:solidFill>
                  <a:srgbClr val="FF0000"/>
                </a:solidFill>
                <a:latin typeface="a_AntiqueGr"/>
                <a:cs typeface="Aharoni" pitchFamily="2" charset="-79"/>
              </a:rPr>
              <a:t>-С какими растительными волокнами вы познакомились?</a:t>
            </a:r>
          </a:p>
          <a:p>
            <a:r>
              <a:rPr lang="ru-RU" sz="3200" b="1" dirty="0" smtClean="0">
                <a:solidFill>
                  <a:srgbClr val="FF0000"/>
                </a:solidFill>
                <a:latin typeface="a_AntiqueGr"/>
                <a:cs typeface="Aharoni" pitchFamily="2" charset="-79"/>
              </a:rPr>
              <a:t>-Что такое волокно?</a:t>
            </a:r>
          </a:p>
          <a:p>
            <a:r>
              <a:rPr lang="ru-RU" sz="3200" b="1" dirty="0" smtClean="0">
                <a:solidFill>
                  <a:srgbClr val="FF0000"/>
                </a:solidFill>
                <a:latin typeface="a_AntiqueGr"/>
                <a:cs typeface="Aharoni" pitchFamily="2" charset="-79"/>
              </a:rPr>
              <a:t>-Что такое пряжа?</a:t>
            </a:r>
          </a:p>
          <a:p>
            <a:r>
              <a:rPr lang="ru-RU" sz="3200" b="1" dirty="0" smtClean="0">
                <a:solidFill>
                  <a:srgbClr val="FF0000"/>
                </a:solidFill>
                <a:latin typeface="a_AntiqueGr"/>
                <a:cs typeface="Aharoni" pitchFamily="2" charset="-79"/>
              </a:rPr>
              <a:t>-Что называется тканью?</a:t>
            </a:r>
          </a:p>
          <a:p>
            <a:r>
              <a:rPr lang="ru-RU" sz="3200" b="1" dirty="0" smtClean="0">
                <a:solidFill>
                  <a:srgbClr val="FF0000"/>
                </a:solidFill>
                <a:latin typeface="a_AntiqueGr"/>
                <a:cs typeface="Aharoni" pitchFamily="2" charset="-79"/>
              </a:rPr>
              <a:t>-Назовите производственные этапы изготовления ткани.</a:t>
            </a:r>
          </a:p>
          <a:p>
            <a:pPr algn="r"/>
            <a:endParaRPr lang="ru-RU" sz="3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   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images (5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70866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33400" y="304800"/>
            <a:ext cx="8001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kern="10" dirty="0" smtClean="0">
                <a:ln w="12700" cmpd="sng">
                  <a:solidFill>
                    <a:srgbClr val="3333CC"/>
                  </a:solidFill>
                  <a:prstDash val="solid"/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haroni" pitchFamily="2" charset="-79"/>
              </a:rPr>
              <a:t>Рефлексия</a:t>
            </a:r>
            <a:endParaRPr lang="ru-RU" sz="5400" b="1" kern="10" dirty="0">
              <a:ln w="12700" cmpd="sng">
                <a:solidFill>
                  <a:srgbClr val="3333CC"/>
                </a:solidFill>
                <a:prstDash val="solid"/>
                <a:round/>
                <a:headEnd/>
                <a:tailEnd/>
              </a:ln>
              <a:solidFill>
                <a:srgbClr val="B2B2B2">
                  <a:alpha val="50000"/>
                </a:srgbClr>
              </a:solidFill>
              <a:effectLst>
                <a:outerShdw dist="45791" dir="2021404" algn="ctr" rotWithShape="0">
                  <a:srgbClr val="9999FF"/>
                </a:outerShdw>
              </a:effectLst>
              <a:latin typeface="Arial"/>
              <a:cs typeface="Aharoni" pitchFamily="2" charset="-79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81000" y="4343400"/>
            <a:ext cx="3276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/>
            <a:r>
              <a:rPr lang="ru-RU" sz="3200" dirty="0" smtClean="0">
                <a:latin typeface="a_AntiqueGr"/>
                <a:cs typeface="Times New Roman" pitchFamily="18" charset="0"/>
              </a:rPr>
              <a:t>было трудно… </a:t>
            </a:r>
            <a:endParaRPr lang="ru-RU" sz="3200" dirty="0">
              <a:latin typeface="a_AntiqueGr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81000" y="1752601"/>
            <a:ext cx="3505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/>
            <a:r>
              <a:rPr lang="ru-RU" sz="2800" dirty="0" smtClean="0">
                <a:latin typeface="a_AntiqueGr"/>
                <a:cs typeface="Times New Roman" pitchFamily="18" charset="0"/>
              </a:rPr>
              <a:t>было интересно… </a:t>
            </a:r>
            <a:endParaRPr lang="ru-RU" sz="2800" dirty="0">
              <a:latin typeface="a_AntiqueGr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553200" y="1828800"/>
            <a:ext cx="26765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/>
            <a:r>
              <a:rPr lang="ru-RU" sz="2800" dirty="0" smtClean="0">
                <a:latin typeface="a_AntiqueGr"/>
                <a:cs typeface="Times New Roman" pitchFamily="18" charset="0"/>
              </a:rPr>
              <a:t>я научилась</a:t>
            </a:r>
            <a:r>
              <a:rPr lang="ru-RU" sz="2800" dirty="0" smtClean="0">
                <a:latin typeface="a_AntiqueGr"/>
                <a:cs typeface="Arial" pitchFamily="34" charset="0"/>
              </a:rPr>
              <a:t>…</a:t>
            </a:r>
            <a:r>
              <a:rPr lang="ru-RU" sz="2800" dirty="0" smtClean="0">
                <a:solidFill>
                  <a:schemeClr val="folHlink"/>
                </a:solidFill>
                <a:latin typeface="a_AntiqueGr"/>
                <a:cs typeface="Arial" pitchFamily="34" charset="0"/>
              </a:rPr>
              <a:t> </a:t>
            </a:r>
            <a:endParaRPr lang="ru-RU" sz="2800" dirty="0">
              <a:solidFill>
                <a:schemeClr val="folHlink"/>
              </a:solidFill>
              <a:latin typeface="a_AntiqueGr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715000" y="3810000"/>
            <a:ext cx="3048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a_AntiqueGr"/>
                <a:cs typeface="Times New Roman" pitchFamily="18" charset="0"/>
              </a:rPr>
              <a:t>теперь я могу…</a:t>
            </a:r>
            <a:endParaRPr lang="ru-RU" sz="2800" dirty="0">
              <a:latin typeface="a_AntiqueGr"/>
              <a:cs typeface="Times New Roman" pitchFamily="18" charset="0"/>
            </a:endParaRPr>
          </a:p>
        </p:txBody>
      </p:sp>
      <p:pic>
        <p:nvPicPr>
          <p:cNvPr id="9" name="Рисунок 8" descr="images (2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09974" y="1905000"/>
            <a:ext cx="2105025" cy="304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images (5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286001" y="838200"/>
            <a:ext cx="6324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Спасибо за урок! </a:t>
            </a:r>
            <a:endParaRPr lang="ru-RU" sz="3200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2693fd9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09800" y="1828800"/>
            <a:ext cx="4038600" cy="3352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451</TotalTime>
  <Words>578</Words>
  <Application>Microsoft Office PowerPoint</Application>
  <PresentationFormat>Экран (4:3)</PresentationFormat>
  <Paragraphs>72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Натуральные растительные волокна.</dc:title>
  <dc:creator>school 11</dc:creator>
  <cp:lastModifiedBy>school 11</cp:lastModifiedBy>
  <cp:revision>49</cp:revision>
  <dcterms:modified xsi:type="dcterms:W3CDTF">2017-03-17T06:40:06Z</dcterms:modified>
</cp:coreProperties>
</file>