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328" r:id="rId3"/>
    <p:sldId id="301" r:id="rId4"/>
    <p:sldId id="326" r:id="rId5"/>
    <p:sldId id="329" r:id="rId6"/>
    <p:sldId id="330" r:id="rId7"/>
    <p:sldId id="331" r:id="rId8"/>
    <p:sldId id="332" r:id="rId9"/>
    <p:sldId id="318" r:id="rId10"/>
    <p:sldId id="319" r:id="rId11"/>
    <p:sldId id="320" r:id="rId12"/>
    <p:sldId id="321" r:id="rId13"/>
    <p:sldId id="333" r:id="rId14"/>
    <p:sldId id="335" r:id="rId15"/>
    <p:sldId id="334" r:id="rId16"/>
    <p:sldId id="292" r:id="rId17"/>
    <p:sldId id="293" r:id="rId18"/>
    <p:sldId id="305" r:id="rId19"/>
    <p:sldId id="306" r:id="rId20"/>
    <p:sldId id="307" r:id="rId21"/>
    <p:sldId id="308" r:id="rId22"/>
    <p:sldId id="309" r:id="rId23"/>
    <p:sldId id="310" r:id="rId24"/>
    <p:sldId id="311" r:id="rId25"/>
    <p:sldId id="312" r:id="rId26"/>
    <p:sldId id="324" r:id="rId27"/>
    <p:sldId id="325" r:id="rId28"/>
    <p:sldId id="327" r:id="rId2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93D81CF-94F2-401A-BA57-92F5A7B2D0C5}" styleName="Средний стиль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B85C64-02FF-487B-9B51-AFBA4D6ADCAF}" type="datetimeFigureOut">
              <a:rPr lang="ru-RU" smtClean="0"/>
              <a:pPr/>
              <a:t>27.09.2018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065418-BF41-45B8-9F33-8CD4883272A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B85C64-02FF-487B-9B51-AFBA4D6ADCAF}" type="datetimeFigureOut">
              <a:rPr lang="ru-RU" smtClean="0"/>
              <a:pPr/>
              <a:t>27.09.2018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065418-BF41-45B8-9F33-8CD4883272A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B85C64-02FF-487B-9B51-AFBA4D6ADCAF}" type="datetimeFigureOut">
              <a:rPr lang="ru-RU" smtClean="0"/>
              <a:pPr/>
              <a:t>27.09.2018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065418-BF41-45B8-9F33-8CD4883272A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B85C64-02FF-487B-9B51-AFBA4D6ADCAF}" type="datetimeFigureOut">
              <a:rPr lang="ru-RU" smtClean="0"/>
              <a:pPr/>
              <a:t>27.09.2018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065418-BF41-45B8-9F33-8CD4883272A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B85C64-02FF-487B-9B51-AFBA4D6ADCAF}" type="datetimeFigureOut">
              <a:rPr lang="ru-RU" smtClean="0"/>
              <a:pPr/>
              <a:t>27.09.2018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065418-BF41-45B8-9F33-8CD4883272A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B85C64-02FF-487B-9B51-AFBA4D6ADCAF}" type="datetimeFigureOut">
              <a:rPr lang="ru-RU" smtClean="0"/>
              <a:pPr/>
              <a:t>27.09.2018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065418-BF41-45B8-9F33-8CD4883272A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B85C64-02FF-487B-9B51-AFBA4D6ADCAF}" type="datetimeFigureOut">
              <a:rPr lang="ru-RU" smtClean="0"/>
              <a:pPr/>
              <a:t>27.09.2018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065418-BF41-45B8-9F33-8CD4883272A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B85C64-02FF-487B-9B51-AFBA4D6ADCAF}" type="datetimeFigureOut">
              <a:rPr lang="ru-RU" smtClean="0"/>
              <a:pPr/>
              <a:t>27.09.2018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065418-BF41-45B8-9F33-8CD4883272A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B85C64-02FF-487B-9B51-AFBA4D6ADCAF}" type="datetimeFigureOut">
              <a:rPr lang="ru-RU" smtClean="0"/>
              <a:pPr/>
              <a:t>27.09.2018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59065418-BF41-45B8-9F33-8CD4883272AF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B85C64-02FF-487B-9B51-AFBA4D6ADCAF}" type="datetimeFigureOut">
              <a:rPr lang="ru-RU" smtClean="0"/>
              <a:pPr/>
              <a:t>27.09.2018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065418-BF41-45B8-9F33-8CD4883272A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B85C64-02FF-487B-9B51-AFBA4D6ADCAF}" type="datetimeFigureOut">
              <a:rPr lang="ru-RU" smtClean="0"/>
              <a:pPr/>
              <a:t>27.09.2018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065418-BF41-45B8-9F33-8CD4883272A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30725"/>
          </a:xfrm>
        </p:spPr>
        <p:txBody>
          <a:bodyPr>
            <a:normAutofit/>
          </a:bodyPr>
          <a:lstStyle/>
          <a:p>
            <a:pPr lvl="0"/>
            <a:endParaRPr lang="ru-RU" noProof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8DE5CB7-E2EE-4194-8638-3FDEA8D51F9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EEB85C64-02FF-487B-9B51-AFBA4D6ADCAF}" type="datetimeFigureOut">
              <a:rPr lang="ru-RU" smtClean="0"/>
              <a:pPr/>
              <a:t>27.09.2018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9065418-BF41-45B8-9F33-8CD4883272AF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14348" y="928670"/>
            <a:ext cx="7772400" cy="3857652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i="1" dirty="0" smtClean="0"/>
              <a:t/>
            </a:r>
            <a:br>
              <a:rPr lang="ru-RU" b="1" i="1" dirty="0" smtClean="0"/>
            </a:br>
            <a:r>
              <a:rPr lang="ru-RU" i="1" dirty="0" smtClean="0"/>
              <a:t/>
            </a:r>
            <a:br>
              <a:rPr lang="ru-RU" i="1" dirty="0" smtClean="0"/>
            </a:br>
            <a:r>
              <a:rPr lang="ru-RU" i="1" dirty="0" smtClean="0"/>
              <a:t/>
            </a:r>
            <a:br>
              <a:rPr lang="ru-RU" i="1" dirty="0" smtClean="0"/>
            </a:br>
            <a:r>
              <a:rPr lang="ru-RU" i="1" dirty="0" smtClean="0"/>
              <a:t/>
            </a:r>
            <a:br>
              <a:rPr lang="ru-RU" i="1" dirty="0" smtClean="0"/>
            </a:br>
            <a:r>
              <a:rPr lang="ru-RU" sz="4400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Химический состав клетки</a:t>
            </a:r>
            <a:r>
              <a:rPr lang="ru-RU" sz="4400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br>
              <a:rPr lang="ru-RU" sz="4400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400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Вода </a:t>
            </a:r>
            <a:r>
              <a:rPr lang="ru-RU" sz="4400" b="1" i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и ее роль в жизнедеятельности </a:t>
            </a:r>
            <a:r>
              <a:rPr lang="ru-RU" sz="4400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клетки. Минеральные вещества</a:t>
            </a:r>
            <a:r>
              <a:rPr lang="ru-RU" sz="4400" b="1" i="1" dirty="0" smtClean="0">
                <a:solidFill>
                  <a:schemeClr val="accent1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5429256" y="5357826"/>
            <a:ext cx="3414682" cy="1295840"/>
          </a:xfrm>
        </p:spPr>
        <p:txBody>
          <a:bodyPr>
            <a:normAutofit fontScale="70000" lnSpcReduction="20000"/>
          </a:bodyPr>
          <a:lstStyle/>
          <a:p>
            <a:pPr algn="r"/>
            <a:r>
              <a:rPr lang="ru-RU" sz="40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0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200" b="1" dirty="0" smtClean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Учитель биологии МБОУ «СОШ №56»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Кузнецова Надежда Петровна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44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Элементы, входящие в состав клетки</a:t>
            </a:r>
            <a:endParaRPr lang="ru-RU" sz="4400" dirty="0">
              <a:solidFill>
                <a:schemeClr val="accent3">
                  <a:lumMod val="50000"/>
                </a:schemeClr>
              </a:solidFill>
            </a:endParaRP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</p:nvPr>
        </p:nvGraphicFramePr>
        <p:xfrm>
          <a:off x="474453" y="1958196"/>
          <a:ext cx="8240952" cy="4114800"/>
        </p:xfrm>
        <a:graphic>
          <a:graphicData uri="http://schemas.openxmlformats.org/drawingml/2006/table">
            <a:tbl>
              <a:tblPr>
                <a:tableStyleId>{793D81CF-94F2-401A-BA57-92F5A7B2D0C5}</a:tableStyleId>
              </a:tblPr>
              <a:tblGrid>
                <a:gridCol w="2832091"/>
                <a:gridCol w="2648409"/>
                <a:gridCol w="2760452"/>
              </a:tblGrid>
              <a:tr h="139936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Макроэлементы</a:t>
                      </a:r>
                    </a:p>
                    <a:p>
                      <a:pPr algn="ctr">
                        <a:defRPr/>
                      </a:pPr>
                      <a:r>
                        <a:rPr lang="ru-RU" sz="24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99% всей массы </a:t>
                      </a:r>
                    </a:p>
                    <a:p>
                      <a:pPr algn="ctr">
                        <a:defRPr/>
                      </a:pPr>
                      <a:r>
                        <a:rPr lang="ru-RU" sz="24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клетки </a:t>
                      </a:r>
                    </a:p>
                    <a:p>
                      <a:pPr algn="ctr"/>
                      <a:r>
                        <a:rPr lang="en-US" sz="24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cs typeface="Times New Roman" pitchFamily="18" charset="0"/>
                        </a:rPr>
                        <a:t>O, C, H, N</a:t>
                      </a:r>
                      <a:endParaRPr lang="ru-RU" sz="2400" dirty="0" smtClean="0">
                        <a:solidFill>
                          <a:schemeClr val="accent1">
                            <a:lumMod val="75000"/>
                          </a:schemeClr>
                        </a:solidFill>
                        <a:cs typeface="Times New Roman" pitchFamily="18" charset="0"/>
                      </a:endParaRPr>
                    </a:p>
                    <a:p>
                      <a:pPr algn="ctr">
                        <a:defRPr/>
                      </a:pPr>
                      <a:r>
                        <a:rPr lang="en-US" sz="24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cs typeface="Times New Roman" pitchFamily="18" charset="0"/>
                        </a:rPr>
                        <a:t>S, P,</a:t>
                      </a:r>
                    </a:p>
                    <a:p>
                      <a:pPr algn="ctr">
                        <a:defRPr/>
                      </a:pPr>
                      <a:r>
                        <a:rPr lang="en-US" sz="24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cs typeface="Times New Roman" pitchFamily="18" charset="0"/>
                        </a:rPr>
                        <a:t>K, Mg, Na, Ca, Fe, Cl</a:t>
                      </a:r>
                      <a:endParaRPr lang="ru-RU" sz="2400" dirty="0" smtClean="0">
                        <a:solidFill>
                          <a:schemeClr val="accent1">
                            <a:lumMod val="75000"/>
                          </a:schemeClr>
                        </a:solidFill>
                        <a:cs typeface="Times New Roman" pitchFamily="18" charset="0"/>
                      </a:endParaRPr>
                    </a:p>
                    <a:p>
                      <a:pPr algn="ctr"/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b="1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Микроэлементы</a:t>
                      </a:r>
                    </a:p>
                    <a:p>
                      <a:pPr algn="ctr">
                        <a:defRPr/>
                      </a:pPr>
                      <a:r>
                        <a:rPr lang="ru-RU" sz="24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концентрация </a:t>
                      </a:r>
                      <a:endParaRPr lang="en-US" sz="240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defRPr/>
                      </a:pPr>
                      <a:r>
                        <a:rPr lang="ru-RU" sz="24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 клетке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4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0,001%</a:t>
                      </a:r>
                      <a:r>
                        <a:rPr lang="en-US" sz="24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-0</a:t>
                      </a:r>
                      <a:r>
                        <a:rPr lang="ru-RU" sz="24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,</a:t>
                      </a:r>
                      <a:r>
                        <a:rPr lang="en-US" sz="24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000001</a:t>
                      </a:r>
                      <a:endParaRPr lang="ru-RU" sz="240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defRPr/>
                      </a:pPr>
                      <a:r>
                        <a:rPr lang="ru-RU" sz="24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ионы тяжелых </a:t>
                      </a:r>
                      <a:endParaRPr lang="en-US" sz="240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defRPr/>
                      </a:pPr>
                      <a:r>
                        <a:rPr lang="ru-RU" sz="24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металлов, </a:t>
                      </a:r>
                    </a:p>
                    <a:p>
                      <a:pPr algn="ctr">
                        <a:defRPr/>
                      </a:pPr>
                      <a:r>
                        <a:rPr lang="ru-RU" sz="24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входящих в состав</a:t>
                      </a:r>
                    </a:p>
                    <a:p>
                      <a:pPr algn="ctr">
                        <a:defRPr/>
                      </a:pPr>
                      <a:r>
                        <a:rPr lang="ru-RU" sz="24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ферментов, гормонов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Cu, Zn, I, F</a:t>
                      </a:r>
                      <a:endParaRPr lang="ru-RU" sz="240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/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2400" b="1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Ультрамикро</a:t>
                      </a:r>
                      <a:r>
                        <a:rPr lang="en-US" sz="2400" b="1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</a:p>
                    <a:p>
                      <a:pPr algn="ctr">
                        <a:defRPr/>
                      </a:pPr>
                      <a:r>
                        <a:rPr lang="ru-RU" sz="2400" b="1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элементы</a:t>
                      </a:r>
                    </a:p>
                    <a:p>
                      <a:pPr algn="ctr">
                        <a:defRPr/>
                      </a:pPr>
                      <a:r>
                        <a:rPr lang="ru-RU" sz="24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концентрация </a:t>
                      </a:r>
                      <a:endParaRPr lang="en-US" sz="240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defRPr/>
                      </a:pPr>
                      <a:r>
                        <a:rPr lang="ru-RU" sz="24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 клетке</a:t>
                      </a:r>
                    </a:p>
                    <a:p>
                      <a:pPr algn="ctr">
                        <a:defRPr/>
                      </a:pPr>
                      <a:r>
                        <a:rPr lang="ru-RU" sz="24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˃0,000001%</a:t>
                      </a:r>
                    </a:p>
                    <a:p>
                      <a:pPr algn="ctr">
                        <a:defRPr/>
                      </a:pPr>
                      <a:r>
                        <a:rPr lang="en-US" sz="24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Au, Ra, Cs, Be,</a:t>
                      </a:r>
                    </a:p>
                    <a:p>
                      <a:pPr algn="ctr">
                        <a:defRPr/>
                      </a:pPr>
                      <a:r>
                        <a:rPr lang="en-US" sz="2400" dirty="0" smtClean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U, Hg, Se</a:t>
                      </a:r>
                      <a:endParaRPr lang="ru-RU" sz="2400" dirty="0" smtClean="0">
                        <a:solidFill>
                          <a:schemeClr val="accent1">
                            <a:lumMod val="75000"/>
                          </a:schemeClr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algn="ctr">
                        <a:defRPr/>
                      </a:pPr>
                      <a:endParaRPr lang="ru-RU" sz="2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285720" y="642918"/>
            <a:ext cx="7851775" cy="971544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Биогенные элементы</a:t>
            </a:r>
            <a:endParaRPr lang="ru-RU" b="1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785918" y="1928802"/>
            <a:ext cx="4572000" cy="3785652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buFont typeface="Arial" pitchFamily="34" charset="0"/>
              <a:buChar char="•"/>
              <a:defRPr/>
            </a:pPr>
            <a:r>
              <a:rPr lang="ru-RU" sz="4000" b="1" dirty="0" smtClean="0"/>
              <a:t> </a:t>
            </a:r>
            <a:r>
              <a:rPr lang="en-US" sz="40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O </a:t>
            </a:r>
            <a:r>
              <a:rPr lang="ru-RU" sz="40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Кислород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ru-RU" sz="40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C  </a:t>
            </a:r>
            <a:r>
              <a:rPr lang="ru-RU" sz="40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Углерод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en-US" sz="40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H </a:t>
            </a:r>
            <a:r>
              <a:rPr lang="ru-RU" sz="40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Водород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ru-RU" sz="40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40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N  </a:t>
            </a:r>
            <a:r>
              <a:rPr lang="ru-RU" sz="40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Азот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en-US" sz="40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S  </a:t>
            </a:r>
            <a:r>
              <a:rPr lang="ru-RU" sz="40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Сера</a:t>
            </a:r>
          </a:p>
          <a:p>
            <a:pPr>
              <a:buFont typeface="Arial" pitchFamily="34" charset="0"/>
              <a:buChar char="•"/>
              <a:defRPr/>
            </a:pPr>
            <a:r>
              <a:rPr lang="en-US" sz="40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P  </a:t>
            </a:r>
            <a:r>
              <a:rPr lang="ru-RU" sz="40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Фосфор</a:t>
            </a:r>
            <a:endParaRPr lang="ru-RU" sz="4000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844" y="285728"/>
            <a:ext cx="8472518" cy="357166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Функции химических элементов в клетке</a:t>
            </a:r>
            <a:endParaRPr lang="ru-RU" sz="3200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ph type="tbl" idx="1"/>
          </p:nvPr>
        </p:nvGraphicFramePr>
        <p:xfrm>
          <a:off x="214282" y="928670"/>
          <a:ext cx="8715436" cy="4992058"/>
        </p:xfrm>
        <a:graphic>
          <a:graphicData uri="http://schemas.openxmlformats.org/drawingml/2006/table">
            <a:tbl>
              <a:tblPr/>
              <a:tblGrid>
                <a:gridCol w="1628116"/>
                <a:gridCol w="7087320"/>
              </a:tblGrid>
              <a:tr h="35719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     Элемент                       </a:t>
                      </a: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accent1">
                              <a:lumMod val="75000"/>
                            </a:schemeClr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Times New Roman" pitchFamily="18" charset="0"/>
                          <a:cs typeface="Times New Roman" pitchFamily="18" charset="0"/>
                        </a:rPr>
                        <a:t>                                                                     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FFFFFF"/>
                          </a:outerShdw>
                        </a:effectLst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                Функция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862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1) О, Н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Входят в состав воды и биологических веществ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83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2) С, О, Н, </a:t>
                      </a: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N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входят в состав белков, жиров, липидов, нуклеиновых кислот, полисахаридов.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83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3) K, Na, Cl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проводят нервные импульсы.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4773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4) Ca</a:t>
                      </a: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компонент костей, зубов, необходим для мышечного сокращения, компонент свертывания крови, посредник в механизме действия гормонов.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83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5) Mg</a:t>
                      </a: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структурный компонент  хлорофилла, поддерживает работу рибосом и митохондрий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83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6) Fe</a:t>
                      </a: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структурный компонент гемоглобина, миоглобина.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83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7) S</a:t>
                      </a: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 составе серосодержащих аминокислот, белков.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83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8) P </a:t>
                      </a: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 составе нуклеиновых кислот, костной ткани.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83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9) B</a:t>
                      </a: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необходим некоторым растениям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83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10) Mn, Zn, Cu</a:t>
                      </a: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активаторы ферментов, влияют на процессы тканевого дыхания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83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11) Co</a:t>
                      </a: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входит в состав витамина В12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83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12) F</a:t>
                      </a:r>
                      <a:endParaRPr kumimoji="0" lang="ru-RU" sz="16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состав эмали зубов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2834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13) I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60000"/>
                        <a:buFont typeface="Wingdings" pitchFamily="2" charset="2"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состав тироксина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285728"/>
            <a:ext cx="8229600" cy="92869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5400" dirty="0" smtClean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sz="5400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4400" b="1" dirty="0" smtClean="0"/>
              <a:t> </a:t>
            </a:r>
            <a:r>
              <a:rPr lang="ru-RU" sz="5300" b="1" dirty="0" smtClean="0">
                <a:latin typeface="Times New Roman" pitchFamily="18" charset="0"/>
                <a:cs typeface="Times New Roman" pitchFamily="18" charset="0"/>
              </a:rPr>
              <a:t>Минеральные вещества</a:t>
            </a:r>
            <a:endParaRPr lang="ru-RU" sz="53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1285860"/>
            <a:ext cx="8472518" cy="503874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800" b="1" i="1" dirty="0" smtClean="0">
                <a:solidFill>
                  <a:schemeClr val="bg2">
                    <a:lumMod val="1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ru-RU" sz="36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Особенности строения минеральных солей</a:t>
            </a:r>
          </a:p>
          <a:p>
            <a:pPr>
              <a:defRPr/>
            </a:pPr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а)в диссоциированном состоянии в виде катионов: К</a:t>
            </a:r>
            <a:r>
              <a:rPr lang="ru-RU" sz="3600" b="1" baseline="300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+</a:t>
            </a:r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36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Na</a:t>
            </a:r>
            <a:r>
              <a:rPr lang="ru-RU" sz="3600" b="1" baseline="300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+</a:t>
            </a:r>
            <a:r>
              <a:rPr lang="en-US" sz="36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Ca</a:t>
            </a:r>
            <a:r>
              <a:rPr lang="ru-RU" sz="3600" b="1" baseline="300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2+</a:t>
            </a:r>
            <a:r>
              <a:rPr lang="en-US" sz="36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Mg</a:t>
            </a:r>
            <a:r>
              <a:rPr lang="ru-RU" sz="3600" b="1" baseline="300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2+</a:t>
            </a:r>
            <a:endParaRPr lang="ru-RU" sz="3600" b="1" dirty="0" smtClean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  <a:defRPr/>
            </a:pPr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	в виде анионов:</a:t>
            </a:r>
            <a:r>
              <a:rPr lang="en-US" sz="36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H</a:t>
            </a:r>
            <a:r>
              <a:rPr lang="ru-RU" sz="3600" b="1" baseline="-250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36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PO</a:t>
            </a:r>
            <a:r>
              <a:rPr lang="ru-RU" sz="3600" b="1" baseline="300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3600" b="1" baseline="-250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sz="36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Cl</a:t>
            </a:r>
            <a:r>
              <a:rPr lang="ru-RU" sz="3600" b="1" baseline="300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36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HCO</a:t>
            </a:r>
            <a:r>
              <a:rPr lang="ru-RU" sz="3600" b="1" baseline="300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sz="3600" b="1" baseline="-250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36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endParaRPr lang="ru-RU" sz="3600" b="1" dirty="0" smtClean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б) в связанном с органическими веществами состоянии обеспечивают многие функции</a:t>
            </a:r>
          </a:p>
          <a:p>
            <a:endParaRPr lang="ru-RU" sz="3200" dirty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928686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Функции минеральных солей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214422"/>
            <a:ext cx="9144000" cy="5429264"/>
          </a:xfrm>
        </p:spPr>
        <p:txBody>
          <a:bodyPr>
            <a:normAutofit fontScale="92500"/>
          </a:bodyPr>
          <a:lstStyle/>
          <a:p>
            <a:pPr>
              <a:lnSpc>
                <a:spcPct val="90000"/>
              </a:lnSpc>
              <a:buNone/>
              <a:defRPr/>
            </a:pPr>
            <a:r>
              <a:rPr lang="ru-RU" sz="2800" b="1" i="1" dirty="0" smtClean="0">
                <a:solidFill>
                  <a:srgbClr val="FF0000"/>
                </a:solidFill>
              </a:rPr>
              <a:t>    </a:t>
            </a:r>
            <a:r>
              <a:rPr lang="ru-RU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Влияют на:</a:t>
            </a:r>
          </a:p>
          <a:p>
            <a:pPr>
              <a:lnSpc>
                <a:spcPct val="90000"/>
              </a:lnSpc>
              <a:defRPr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Кислотно –щелочное равновесие (буферность) в организме</a:t>
            </a:r>
          </a:p>
          <a:p>
            <a:pPr>
              <a:lnSpc>
                <a:spcPct val="90000"/>
              </a:lnSpc>
              <a:defRPr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Осмотическое давление, поступление воды в клетку.</a:t>
            </a:r>
          </a:p>
          <a:p>
            <a:pPr>
              <a:lnSpc>
                <a:spcPct val="90000"/>
              </a:lnSpc>
              <a:buNone/>
              <a:defRPr/>
            </a:pP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</a:t>
            </a:r>
            <a:r>
              <a:rPr lang="ru-RU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 связанном с органическими веществами  состоянии   обеспечивают многие функции:</a:t>
            </a:r>
          </a:p>
          <a:p>
            <a:pPr>
              <a:lnSpc>
                <a:spcPct val="90000"/>
              </a:lnSpc>
              <a:defRPr/>
            </a:pP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Железо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участвует в построении молекулы гемоглобина;</a:t>
            </a:r>
          </a:p>
          <a:p>
            <a:pPr>
              <a:lnSpc>
                <a:spcPct val="90000"/>
              </a:lnSpc>
              <a:defRPr/>
            </a:pP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Магний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входит в состав хлорофилла;</a:t>
            </a:r>
          </a:p>
          <a:p>
            <a:pPr>
              <a:lnSpc>
                <a:spcPct val="90000"/>
              </a:lnSpc>
              <a:defRPr/>
            </a:pP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Медь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входит в состав многих окислительных ферментов;</a:t>
            </a:r>
          </a:p>
          <a:p>
            <a:pPr>
              <a:lnSpc>
                <a:spcPct val="90000"/>
              </a:lnSpc>
              <a:defRPr/>
            </a:pP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Йод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содержится в составе молекул тироксина;</a:t>
            </a:r>
          </a:p>
          <a:p>
            <a:pPr>
              <a:lnSpc>
                <a:spcPct val="90000"/>
              </a:lnSpc>
              <a:defRPr/>
            </a:pP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Натрий и калий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обеспечивают электрический заряд на мембранах нервных волокон;</a:t>
            </a:r>
          </a:p>
          <a:p>
            <a:pPr>
              <a:lnSpc>
                <a:spcPct val="90000"/>
              </a:lnSpc>
              <a:defRPr/>
            </a:pP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Кобальт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входит в состав витамина В</a:t>
            </a:r>
            <a:r>
              <a:rPr lang="en-US" sz="2800" baseline="-25000" dirty="0" smtClean="0">
                <a:latin typeface="Times New Roman" pitchFamily="18" charset="0"/>
                <a:cs typeface="Times New Roman" pitchFamily="18" charset="0"/>
              </a:rPr>
              <a:t>12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 idx="4294967295"/>
          </p:nvPr>
        </p:nvSpPr>
        <p:spPr>
          <a:xfrm>
            <a:off x="571472" y="714356"/>
            <a:ext cx="7851775" cy="1843081"/>
          </a:xfrm>
        </p:spPr>
        <p:txBody>
          <a:bodyPr>
            <a:normAutofit fontScale="90000"/>
          </a:bodyPr>
          <a:lstStyle/>
          <a:p>
            <a:r>
              <a:rPr lang="ru-RU" sz="4800" b="1" dirty="0" smtClean="0"/>
              <a:t>	</a:t>
            </a:r>
            <a:r>
              <a:rPr lang="ru-RU" sz="4800" b="1" dirty="0" smtClean="0">
                <a:latin typeface="Times New Roman" pitchFamily="18" charset="0"/>
                <a:cs typeface="Times New Roman" pitchFamily="18" charset="0"/>
              </a:rPr>
              <a:t>Буферность – 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способность 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поддерживать слабощелочную реакцию (</a:t>
            </a:r>
            <a:r>
              <a:rPr lang="ru-RU" sz="3600" b="1" dirty="0" err="1" smtClean="0">
                <a:latin typeface="Times New Roman" pitchFamily="18" charset="0"/>
                <a:cs typeface="Times New Roman" pitchFamily="18" charset="0"/>
              </a:rPr>
              <a:t>рН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) внутриклеточного содержимого на постоянном уровне.</a:t>
            </a:r>
            <a:endParaRPr lang="ru-RU" sz="3600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0" y="3105834"/>
            <a:ext cx="878684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4800" b="1" dirty="0" smtClean="0">
                <a:latin typeface="Times New Roman" pitchFamily="18" charset="0"/>
                <a:cs typeface="Times New Roman" pitchFamily="18" charset="0"/>
              </a:rPr>
              <a:t>Буферные системы организма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571612"/>
            <a:ext cx="8229600" cy="5000660"/>
          </a:xfrm>
        </p:spPr>
        <p:txBody>
          <a:bodyPr>
            <a:noAutofit/>
          </a:bodyPr>
          <a:lstStyle/>
          <a:p>
            <a:r>
              <a:rPr lang="ru-RU" sz="32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Фосфатная буферная система </a:t>
            </a:r>
            <a:r>
              <a:rPr lang="ru-RU" sz="32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поддерживает рН внутриклеточной жидкости в пределах 6,9 – 7,4</a:t>
            </a:r>
          </a:p>
          <a:p>
            <a:r>
              <a:rPr lang="ru-RU" sz="32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Состоит из ионов НРО</a:t>
            </a:r>
            <a:r>
              <a:rPr lang="ru-RU" sz="3200" b="1" baseline="300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2-</a:t>
            </a:r>
            <a:r>
              <a:rPr lang="ru-RU" sz="3200" b="1" baseline="-250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sz="32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и Н</a:t>
            </a:r>
            <a:r>
              <a:rPr lang="ru-RU" sz="3200" b="1" baseline="-250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32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РО</a:t>
            </a:r>
            <a:r>
              <a:rPr lang="ru-RU" sz="3200" b="1" baseline="300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3200" b="1" baseline="-250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4</a:t>
            </a:r>
            <a:endParaRPr lang="ru-RU" sz="3200" b="1" dirty="0" smtClean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3200" b="1" dirty="0" smtClean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Бикарбонатная буферная система </a:t>
            </a:r>
            <a:r>
              <a:rPr lang="ru-RU" sz="32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поддерживает рН внеклеточной среды (плазма крови) на уровне 7,2</a:t>
            </a:r>
          </a:p>
          <a:p>
            <a:r>
              <a:rPr lang="ru-RU" sz="32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Состоит из ионов НСО</a:t>
            </a:r>
            <a:r>
              <a:rPr lang="ru-RU" sz="3200" b="1" baseline="300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3200" b="1" baseline="-25000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32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3200" b="1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Формы воды в клетке</a:t>
            </a:r>
            <a:endParaRPr lang="ru-RU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57200" y="1600200"/>
            <a:ext cx="8229600" cy="4530725"/>
          </a:xfrm>
          <a:prstGeom prst="rect">
            <a:avLst/>
          </a:prstGeom>
          <a:scene3d>
            <a:camera prst="orthographicFront"/>
            <a:lightRig rig="threePt" dir="t">
              <a:rot lat="0" lon="0" rev="7500000"/>
            </a:lightRig>
          </a:scene3d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227584" tIns="130048" rIns="227584" bIns="130048" numCol="1" spcCol="1270" anchor="ctr" anchorCtr="0">
            <a:noAutofit/>
          </a:bodyPr>
          <a:lstStyle/>
          <a:p>
            <a:pPr lvl="0" algn="ctr" defTabSz="1422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3200" kern="12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500034" y="1643050"/>
            <a:ext cx="2665153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1422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4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Свободная</a:t>
            </a:r>
            <a:endParaRPr lang="ru-RU" sz="40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57158" y="2571744"/>
            <a:ext cx="4143404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Font typeface="Arial" pitchFamily="34" charset="0"/>
              <a:buChar char="•"/>
            </a:pPr>
            <a:r>
              <a:rPr lang="ru-RU" sz="36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Межклеточные пространства</a:t>
            </a:r>
          </a:p>
          <a:p>
            <a:pPr lvl="0">
              <a:buFont typeface="Arial" pitchFamily="34" charset="0"/>
              <a:buChar char="•"/>
            </a:pPr>
            <a:r>
              <a:rPr lang="ru-RU" sz="36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Сосуды</a:t>
            </a:r>
          </a:p>
          <a:p>
            <a:pPr lvl="0">
              <a:buFont typeface="Arial" pitchFamily="34" charset="0"/>
              <a:buChar char="•"/>
            </a:pPr>
            <a:r>
              <a:rPr lang="ru-RU" sz="36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Вакуоли</a:t>
            </a:r>
          </a:p>
          <a:p>
            <a:pPr lvl="0">
              <a:buFont typeface="Arial" pitchFamily="34" charset="0"/>
              <a:buChar char="•"/>
            </a:pPr>
            <a:r>
              <a:rPr lang="ru-RU" sz="36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Полости органов</a:t>
            </a:r>
            <a:endParaRPr lang="ru-RU" sz="36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5500694" y="1571612"/>
            <a:ext cx="268983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ru-RU" sz="40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Связанная</a:t>
            </a:r>
            <a:endParaRPr lang="ru-RU" sz="40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500694" y="2571744"/>
            <a:ext cx="328614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buFont typeface="Arial" pitchFamily="34" charset="0"/>
              <a:buChar char="•"/>
            </a:pPr>
            <a:r>
              <a:rPr lang="ru-RU" sz="36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Клеточные структуры</a:t>
            </a:r>
          </a:p>
          <a:p>
            <a:pPr lvl="0">
              <a:buFont typeface="Arial" pitchFamily="34" charset="0"/>
              <a:buChar char="•"/>
            </a:pPr>
            <a:r>
              <a:rPr lang="ru-RU" sz="36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Молекулы белка</a:t>
            </a:r>
          </a:p>
          <a:p>
            <a:pPr lvl="0">
              <a:buFont typeface="Arial" pitchFamily="34" charset="0"/>
              <a:buChar char="•"/>
            </a:pPr>
            <a:r>
              <a:rPr lang="ru-RU" sz="36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Мембраны</a:t>
            </a:r>
          </a:p>
          <a:p>
            <a:pPr lvl="0">
              <a:buFont typeface="Arial" pitchFamily="34" charset="0"/>
              <a:buChar char="•"/>
            </a:pPr>
            <a:r>
              <a:rPr lang="ru-RU" sz="36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Волокна </a:t>
            </a:r>
            <a:endParaRPr lang="ru-RU" sz="36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500042"/>
            <a:ext cx="8229600" cy="1143000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Количество воды в клетке</a:t>
            </a:r>
            <a:endParaRPr lang="ru-RU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36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Первое место среди химических соединений</a:t>
            </a:r>
          </a:p>
          <a:p>
            <a:r>
              <a:rPr lang="ru-RU" sz="36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В клетках развивающегося зародыша -90%</a:t>
            </a:r>
          </a:p>
          <a:p>
            <a:r>
              <a:rPr lang="ru-RU" sz="36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В клетках мышечной ткани – 76 %</a:t>
            </a:r>
          </a:p>
          <a:p>
            <a:r>
              <a:rPr lang="ru-RU" sz="36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В клетках костной ткани – 20 %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285728"/>
            <a:ext cx="8229600" cy="1143000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Количество воды в клетке</a:t>
            </a:r>
            <a:endParaRPr lang="ru-RU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714488"/>
            <a:ext cx="8229600" cy="4572032"/>
          </a:xfrm>
        </p:spPr>
        <p:txBody>
          <a:bodyPr>
            <a:normAutofit/>
          </a:bodyPr>
          <a:lstStyle/>
          <a:p>
            <a:pPr>
              <a:defRPr/>
            </a:pPr>
            <a:r>
              <a:rPr lang="ru-RU" sz="36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В молодом организме человека и животного – 80 % от массы клетки;</a:t>
            </a:r>
          </a:p>
          <a:p>
            <a:pPr>
              <a:defRPr/>
            </a:pPr>
            <a:r>
              <a:rPr lang="ru-RU" sz="36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В клетках старого организма – 60 %;</a:t>
            </a:r>
          </a:p>
          <a:p>
            <a:pPr>
              <a:defRPr/>
            </a:pPr>
            <a:r>
              <a:rPr lang="ru-RU" sz="36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В головном мозге – 85%;</a:t>
            </a:r>
          </a:p>
          <a:p>
            <a:pPr>
              <a:defRPr/>
            </a:pPr>
            <a:r>
              <a:rPr lang="ru-RU" sz="36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В клетках эмали зубов –10 -15 %.</a:t>
            </a:r>
          </a:p>
          <a:p>
            <a:pPr>
              <a:defRPr/>
            </a:pPr>
            <a:r>
              <a:rPr lang="ru-RU" sz="36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При потере </a:t>
            </a:r>
            <a:r>
              <a:rPr lang="ru-RU" sz="36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20%</a:t>
            </a:r>
            <a:r>
              <a:rPr lang="ru-RU" sz="36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воды  </a:t>
            </a:r>
            <a:r>
              <a:rPr lang="ru-RU" sz="3600" b="1" i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у человека </a:t>
            </a:r>
            <a:r>
              <a:rPr lang="ru-RU" sz="36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наступает </a:t>
            </a:r>
            <a:r>
              <a:rPr lang="ru-RU" sz="36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смерть.</a:t>
            </a:r>
            <a:endParaRPr lang="ru-RU" sz="36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1143000"/>
          </a:xfrm>
        </p:spPr>
        <p:txBody>
          <a:bodyPr/>
          <a:lstStyle/>
          <a:p>
            <a:pPr algn="ctr"/>
            <a:r>
              <a:rPr lang="ru-RU" sz="54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Функции воды</a:t>
            </a:r>
            <a:endParaRPr lang="ru-RU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500174"/>
            <a:ext cx="8229600" cy="5000660"/>
          </a:xfrm>
        </p:spPr>
        <p:txBody>
          <a:bodyPr>
            <a:normAutofit lnSpcReduction="10000"/>
          </a:bodyPr>
          <a:lstStyle/>
          <a:p>
            <a:r>
              <a:rPr lang="ru-RU" sz="28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Обеспечивает тургор </a:t>
            </a:r>
            <a:r>
              <a:rPr lang="ru-RU" sz="28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клетки</a:t>
            </a:r>
            <a:endParaRPr lang="ru-RU" sz="2800" b="1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Участвует в терморегуляции </a:t>
            </a:r>
          </a:p>
          <a:p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Равномерно распределяет тепло по клетке (высокая теплопроводность)</a:t>
            </a:r>
          </a:p>
          <a:p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Способствует перемещению веществ по клетке</a:t>
            </a:r>
          </a:p>
          <a:p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Участвует в химических реакциях, происходящих в клетке</a:t>
            </a:r>
          </a:p>
          <a:p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Является 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универсальным растворитель для орг. и </a:t>
            </a:r>
            <a:r>
              <a:rPr lang="ru-RU" sz="2800" b="1" dirty="0" err="1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неорг</a:t>
            </a:r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веществ</a:t>
            </a:r>
            <a:endParaRPr lang="ru-RU" sz="2800" b="1" dirty="0" smtClean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Является средой для протекания химических реакций</a:t>
            </a:r>
            <a:endParaRPr lang="ru-RU" sz="2800" b="1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500034" y="857232"/>
            <a:ext cx="8229600" cy="5429288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4000" b="1" dirty="0" smtClean="0">
                <a:solidFill>
                  <a:schemeClr val="accent3">
                    <a:lumMod val="50000"/>
                  </a:schemeClr>
                </a:solidFill>
              </a:rPr>
              <a:t>Вещества </a:t>
            </a:r>
          </a:p>
          <a:p>
            <a:pPr>
              <a:buNone/>
            </a:pPr>
            <a:endParaRPr lang="ru-RU" sz="4000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pPr>
              <a:buNone/>
            </a:pPr>
            <a:r>
              <a:rPr lang="ru-RU" sz="4000" b="1" dirty="0" smtClean="0">
                <a:solidFill>
                  <a:schemeClr val="accent3">
                    <a:lumMod val="50000"/>
                  </a:schemeClr>
                </a:solidFill>
              </a:rPr>
              <a:t>Гидрофильные   Гидрофобные</a:t>
            </a:r>
            <a:endParaRPr lang="ru-RU" sz="2800" b="1" dirty="0" smtClean="0">
              <a:solidFill>
                <a:schemeClr val="accent3">
                  <a:lumMod val="50000"/>
                </a:schemeClr>
              </a:solidFill>
            </a:endParaRPr>
          </a:p>
        </p:txBody>
      </p:sp>
      <p:cxnSp>
        <p:nvCxnSpPr>
          <p:cNvPr id="5" name="Прямая со стрелкой 4"/>
          <p:cNvCxnSpPr/>
          <p:nvPr/>
        </p:nvCxnSpPr>
        <p:spPr>
          <a:xfrm>
            <a:off x="5643570" y="1500174"/>
            <a:ext cx="500066" cy="42862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 rot="5400000">
            <a:off x="3143240" y="1500174"/>
            <a:ext cx="500066" cy="50006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142844" y="0"/>
            <a:ext cx="8929687" cy="714396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Особенности строения молекулы воды</a:t>
            </a:r>
            <a:endParaRPr lang="ru-RU" sz="4000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3" name="Group 3"/>
          <p:cNvGrpSpPr>
            <a:grpSpLocks/>
          </p:cNvGrpSpPr>
          <p:nvPr/>
        </p:nvGrpSpPr>
        <p:grpSpPr bwMode="auto">
          <a:xfrm>
            <a:off x="285720" y="1214422"/>
            <a:ext cx="3352800" cy="2651125"/>
            <a:chOff x="624" y="1008"/>
            <a:chExt cx="1968" cy="1632"/>
          </a:xfrm>
        </p:grpSpPr>
        <p:sp>
          <p:nvSpPr>
            <p:cNvPr id="6" name="Oval 4"/>
            <p:cNvSpPr>
              <a:spLocks noChangeArrowheads="1"/>
            </p:cNvSpPr>
            <p:nvPr/>
          </p:nvSpPr>
          <p:spPr bwMode="auto">
            <a:xfrm>
              <a:off x="720" y="1296"/>
              <a:ext cx="672" cy="623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" name="Oval 5"/>
            <p:cNvSpPr>
              <a:spLocks noChangeArrowheads="1"/>
            </p:cNvSpPr>
            <p:nvPr/>
          </p:nvSpPr>
          <p:spPr bwMode="auto">
            <a:xfrm>
              <a:off x="1728" y="1296"/>
              <a:ext cx="672" cy="623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8" name="Oval 6"/>
            <p:cNvSpPr>
              <a:spLocks noChangeArrowheads="1"/>
            </p:cNvSpPr>
            <p:nvPr/>
          </p:nvSpPr>
          <p:spPr bwMode="auto">
            <a:xfrm>
              <a:off x="1200" y="2112"/>
              <a:ext cx="720" cy="528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9" name="Line 7"/>
            <p:cNvSpPr>
              <a:spLocks noChangeShapeType="1"/>
            </p:cNvSpPr>
            <p:nvPr/>
          </p:nvSpPr>
          <p:spPr bwMode="auto">
            <a:xfrm>
              <a:off x="1152" y="1920"/>
              <a:ext cx="192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0" name="Line 8"/>
            <p:cNvSpPr>
              <a:spLocks noChangeShapeType="1"/>
            </p:cNvSpPr>
            <p:nvPr/>
          </p:nvSpPr>
          <p:spPr bwMode="auto">
            <a:xfrm flipV="1">
              <a:off x="1776" y="1920"/>
              <a:ext cx="192" cy="24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1" name="Text Box 9"/>
            <p:cNvSpPr txBox="1">
              <a:spLocks noChangeArrowheads="1"/>
            </p:cNvSpPr>
            <p:nvPr/>
          </p:nvSpPr>
          <p:spPr bwMode="auto">
            <a:xfrm>
              <a:off x="816" y="1488"/>
              <a:ext cx="384" cy="2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dirty="0">
                  <a:effectLst/>
                </a:rPr>
                <a:t>Н+</a:t>
              </a:r>
            </a:p>
          </p:txBody>
        </p:sp>
        <p:sp>
          <p:nvSpPr>
            <p:cNvPr id="12" name="Text Box 10"/>
            <p:cNvSpPr txBox="1">
              <a:spLocks noChangeArrowheads="1"/>
            </p:cNvSpPr>
            <p:nvPr/>
          </p:nvSpPr>
          <p:spPr bwMode="auto">
            <a:xfrm>
              <a:off x="1872" y="1488"/>
              <a:ext cx="384" cy="2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>
                  <a:effectLst/>
                </a:rPr>
                <a:t>Н+</a:t>
              </a:r>
            </a:p>
          </p:txBody>
        </p:sp>
        <p:sp>
          <p:nvSpPr>
            <p:cNvPr id="13" name="Text Box 11"/>
            <p:cNvSpPr txBox="1">
              <a:spLocks noChangeArrowheads="1"/>
            </p:cNvSpPr>
            <p:nvPr/>
          </p:nvSpPr>
          <p:spPr bwMode="auto">
            <a:xfrm>
              <a:off x="1344" y="2208"/>
              <a:ext cx="432" cy="28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>
                  <a:effectLst/>
                </a:rPr>
                <a:t>О--</a:t>
              </a:r>
            </a:p>
          </p:txBody>
        </p:sp>
        <p:sp>
          <p:nvSpPr>
            <p:cNvPr id="14" name="Text Box 12"/>
            <p:cNvSpPr txBox="1">
              <a:spLocks noChangeArrowheads="1"/>
            </p:cNvSpPr>
            <p:nvPr/>
          </p:nvSpPr>
          <p:spPr bwMode="auto">
            <a:xfrm>
              <a:off x="624" y="1008"/>
              <a:ext cx="1968" cy="28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sz="24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Times New Roman" pitchFamily="18" charset="0"/>
                  <a:cs typeface="Times New Roman" pitchFamily="18" charset="0"/>
                </a:rPr>
                <a:t>Строение молекулы</a:t>
              </a:r>
            </a:p>
          </p:txBody>
        </p:sp>
      </p:grpSp>
      <p:grpSp>
        <p:nvGrpSpPr>
          <p:cNvPr id="4" name="Group 13"/>
          <p:cNvGrpSpPr>
            <a:grpSpLocks/>
          </p:cNvGrpSpPr>
          <p:nvPr/>
        </p:nvGrpSpPr>
        <p:grpSpPr bwMode="auto">
          <a:xfrm>
            <a:off x="6929454" y="1142984"/>
            <a:ext cx="1285875" cy="2144713"/>
            <a:chOff x="3600" y="1107"/>
            <a:chExt cx="810" cy="1351"/>
          </a:xfrm>
        </p:grpSpPr>
        <p:sp>
          <p:nvSpPr>
            <p:cNvPr id="16" name="Oval 14"/>
            <p:cNvSpPr>
              <a:spLocks noChangeArrowheads="1"/>
            </p:cNvSpPr>
            <p:nvPr/>
          </p:nvSpPr>
          <p:spPr bwMode="auto">
            <a:xfrm>
              <a:off x="3825" y="1377"/>
              <a:ext cx="384" cy="960"/>
            </a:xfrm>
            <a:prstGeom prst="ellips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7" name="Text Box 15"/>
            <p:cNvSpPr txBox="1">
              <a:spLocks noChangeArrowheads="1"/>
            </p:cNvSpPr>
            <p:nvPr/>
          </p:nvSpPr>
          <p:spPr bwMode="auto">
            <a:xfrm>
              <a:off x="3870" y="1287"/>
              <a:ext cx="288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sz="4000" dirty="0">
                  <a:effectLst/>
                </a:rPr>
                <a:t>+</a:t>
              </a:r>
            </a:p>
          </p:txBody>
        </p:sp>
        <p:sp>
          <p:nvSpPr>
            <p:cNvPr id="18" name="Text Box 16"/>
            <p:cNvSpPr txBox="1">
              <a:spLocks noChangeArrowheads="1"/>
            </p:cNvSpPr>
            <p:nvPr/>
          </p:nvSpPr>
          <p:spPr bwMode="auto">
            <a:xfrm>
              <a:off x="3888" y="2016"/>
              <a:ext cx="288" cy="44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sz="4000" dirty="0">
                  <a:effectLst/>
                </a:rPr>
                <a:t>-</a:t>
              </a:r>
            </a:p>
          </p:txBody>
        </p:sp>
        <p:sp>
          <p:nvSpPr>
            <p:cNvPr id="19" name="Text Box 17"/>
            <p:cNvSpPr txBox="1">
              <a:spLocks noChangeArrowheads="1"/>
            </p:cNvSpPr>
            <p:nvPr/>
          </p:nvSpPr>
          <p:spPr bwMode="auto">
            <a:xfrm>
              <a:off x="3600" y="1107"/>
              <a:ext cx="810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sz="2400" b="1" dirty="0" smtClean="0">
                  <a:solidFill>
                    <a:schemeClr val="accent1">
                      <a:lumMod val="75000"/>
                    </a:schemeClr>
                  </a:solidFill>
                  <a:effectLst/>
                  <a:latin typeface="Times New Roman" pitchFamily="18" charset="0"/>
                  <a:cs typeface="Times New Roman" pitchFamily="18" charset="0"/>
                </a:rPr>
                <a:t>Диполь</a:t>
              </a:r>
              <a:endParaRPr lang="ru-RU" sz="2400" b="1" dirty="0">
                <a:solidFill>
                  <a:schemeClr val="accent1">
                    <a:lumMod val="7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5" name="Group 18"/>
          <p:cNvGrpSpPr>
            <a:grpSpLocks/>
          </p:cNvGrpSpPr>
          <p:nvPr/>
        </p:nvGrpSpPr>
        <p:grpSpPr bwMode="auto">
          <a:xfrm>
            <a:off x="2357422" y="3143249"/>
            <a:ext cx="6477000" cy="3500438"/>
            <a:chOff x="1248" y="1875"/>
            <a:chExt cx="4080" cy="2205"/>
          </a:xfrm>
        </p:grpSpPr>
        <p:sp>
          <p:nvSpPr>
            <p:cNvPr id="21" name="Text Box 19"/>
            <p:cNvSpPr txBox="1">
              <a:spLocks noChangeArrowheads="1"/>
            </p:cNvSpPr>
            <p:nvPr/>
          </p:nvSpPr>
          <p:spPr bwMode="auto">
            <a:xfrm>
              <a:off x="1653" y="1875"/>
              <a:ext cx="3105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sz="2400" b="1" dirty="0">
                  <a:solidFill>
                    <a:schemeClr val="accent1">
                      <a:lumMod val="75000"/>
                    </a:schemeClr>
                  </a:solidFill>
                  <a:effectLst/>
                  <a:latin typeface="Times New Roman" pitchFamily="18" charset="0"/>
                  <a:cs typeface="Times New Roman" pitchFamily="18" charset="0"/>
                </a:rPr>
                <a:t>Образование водородной связи</a:t>
              </a:r>
            </a:p>
          </p:txBody>
        </p:sp>
        <p:grpSp>
          <p:nvGrpSpPr>
            <p:cNvPr id="15" name="Group 20"/>
            <p:cNvGrpSpPr>
              <a:grpSpLocks/>
            </p:cNvGrpSpPr>
            <p:nvPr/>
          </p:nvGrpSpPr>
          <p:grpSpPr bwMode="auto">
            <a:xfrm>
              <a:off x="1248" y="2352"/>
              <a:ext cx="1296" cy="960"/>
              <a:chOff x="384" y="2784"/>
              <a:chExt cx="1296" cy="960"/>
            </a:xfrm>
          </p:grpSpPr>
          <p:sp>
            <p:nvSpPr>
              <p:cNvPr id="68" name="Text Box 21"/>
              <p:cNvSpPr txBox="1">
                <a:spLocks noChangeArrowheads="1"/>
              </p:cNvSpPr>
              <p:nvPr/>
            </p:nvSpPr>
            <p:spPr bwMode="auto">
              <a:xfrm>
                <a:off x="1344" y="3024"/>
                <a:ext cx="336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ru-RU">
                    <a:effectLst/>
                  </a:rPr>
                  <a:t>- -</a:t>
                </a:r>
              </a:p>
            </p:txBody>
          </p:sp>
          <p:sp>
            <p:nvSpPr>
              <p:cNvPr id="69" name="Oval 22"/>
              <p:cNvSpPr>
                <a:spLocks noChangeArrowheads="1"/>
              </p:cNvSpPr>
              <p:nvPr/>
            </p:nvSpPr>
            <p:spPr bwMode="auto">
              <a:xfrm>
                <a:off x="1056" y="3120"/>
                <a:ext cx="336" cy="336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70" name="Oval 23"/>
              <p:cNvSpPr>
                <a:spLocks noChangeArrowheads="1"/>
              </p:cNvSpPr>
              <p:nvPr/>
            </p:nvSpPr>
            <p:spPr bwMode="auto">
              <a:xfrm>
                <a:off x="576" y="2880"/>
                <a:ext cx="336" cy="336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71" name="Oval 24"/>
              <p:cNvSpPr>
                <a:spLocks noChangeArrowheads="1"/>
              </p:cNvSpPr>
              <p:nvPr/>
            </p:nvSpPr>
            <p:spPr bwMode="auto">
              <a:xfrm>
                <a:off x="576" y="3408"/>
                <a:ext cx="336" cy="336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72" name="Line 25"/>
              <p:cNvSpPr>
                <a:spLocks noChangeShapeType="1"/>
              </p:cNvSpPr>
              <p:nvPr/>
            </p:nvSpPr>
            <p:spPr bwMode="auto">
              <a:xfrm flipV="1">
                <a:off x="864" y="3360"/>
                <a:ext cx="192" cy="9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73" name="Line 26"/>
              <p:cNvSpPr>
                <a:spLocks noChangeShapeType="1"/>
              </p:cNvSpPr>
              <p:nvPr/>
            </p:nvSpPr>
            <p:spPr bwMode="auto">
              <a:xfrm>
                <a:off x="912" y="3120"/>
                <a:ext cx="144" cy="9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74" name="Text Box 27"/>
              <p:cNvSpPr txBox="1">
                <a:spLocks noChangeArrowheads="1"/>
              </p:cNvSpPr>
              <p:nvPr/>
            </p:nvSpPr>
            <p:spPr bwMode="auto">
              <a:xfrm>
                <a:off x="624" y="2880"/>
                <a:ext cx="240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ru-RU">
                    <a:effectLst/>
                  </a:rPr>
                  <a:t>Н</a:t>
                </a:r>
              </a:p>
            </p:txBody>
          </p:sp>
          <p:sp>
            <p:nvSpPr>
              <p:cNvPr id="75" name="Text Box 28"/>
              <p:cNvSpPr txBox="1">
                <a:spLocks noChangeArrowheads="1"/>
              </p:cNvSpPr>
              <p:nvPr/>
            </p:nvSpPr>
            <p:spPr bwMode="auto">
              <a:xfrm>
                <a:off x="624" y="3408"/>
                <a:ext cx="288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ru-RU">
                    <a:effectLst/>
                  </a:rPr>
                  <a:t>Н</a:t>
                </a:r>
              </a:p>
            </p:txBody>
          </p:sp>
          <p:sp>
            <p:nvSpPr>
              <p:cNvPr id="76" name="Text Box 29"/>
              <p:cNvSpPr txBox="1">
                <a:spLocks noChangeArrowheads="1"/>
              </p:cNvSpPr>
              <p:nvPr/>
            </p:nvSpPr>
            <p:spPr bwMode="auto">
              <a:xfrm>
                <a:off x="1104" y="3120"/>
                <a:ext cx="240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ru-RU">
                    <a:effectLst/>
                  </a:rPr>
                  <a:t>О</a:t>
                </a:r>
              </a:p>
            </p:txBody>
          </p:sp>
          <p:sp>
            <p:nvSpPr>
              <p:cNvPr id="77" name="Text Box 30"/>
              <p:cNvSpPr txBox="1">
                <a:spLocks noChangeArrowheads="1"/>
              </p:cNvSpPr>
              <p:nvPr/>
            </p:nvSpPr>
            <p:spPr bwMode="auto">
              <a:xfrm>
                <a:off x="384" y="2784"/>
                <a:ext cx="240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ru-RU">
                    <a:effectLst/>
                  </a:rPr>
                  <a:t>+</a:t>
                </a:r>
              </a:p>
            </p:txBody>
          </p:sp>
          <p:sp>
            <p:nvSpPr>
              <p:cNvPr id="78" name="Text Box 31"/>
              <p:cNvSpPr txBox="1">
                <a:spLocks noChangeArrowheads="1"/>
              </p:cNvSpPr>
              <p:nvPr/>
            </p:nvSpPr>
            <p:spPr bwMode="auto">
              <a:xfrm>
                <a:off x="384" y="3312"/>
                <a:ext cx="240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ru-RU">
                    <a:effectLst/>
                  </a:rPr>
                  <a:t>+</a:t>
                </a:r>
              </a:p>
            </p:txBody>
          </p:sp>
        </p:grpSp>
        <p:grpSp>
          <p:nvGrpSpPr>
            <p:cNvPr id="20" name="Group 32"/>
            <p:cNvGrpSpPr>
              <a:grpSpLocks/>
            </p:cNvGrpSpPr>
            <p:nvPr/>
          </p:nvGrpSpPr>
          <p:grpSpPr bwMode="auto">
            <a:xfrm>
              <a:off x="3024" y="3120"/>
              <a:ext cx="1296" cy="960"/>
              <a:chOff x="384" y="2784"/>
              <a:chExt cx="1296" cy="960"/>
            </a:xfrm>
          </p:grpSpPr>
          <p:sp>
            <p:nvSpPr>
              <p:cNvPr id="57" name="Text Box 33"/>
              <p:cNvSpPr txBox="1">
                <a:spLocks noChangeArrowheads="1"/>
              </p:cNvSpPr>
              <p:nvPr/>
            </p:nvSpPr>
            <p:spPr bwMode="auto">
              <a:xfrm>
                <a:off x="1344" y="3024"/>
                <a:ext cx="336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ru-RU">
                    <a:effectLst/>
                  </a:rPr>
                  <a:t>- -</a:t>
                </a:r>
              </a:p>
            </p:txBody>
          </p:sp>
          <p:sp>
            <p:nvSpPr>
              <p:cNvPr id="58" name="Oval 34"/>
              <p:cNvSpPr>
                <a:spLocks noChangeArrowheads="1"/>
              </p:cNvSpPr>
              <p:nvPr/>
            </p:nvSpPr>
            <p:spPr bwMode="auto">
              <a:xfrm>
                <a:off x="1056" y="3120"/>
                <a:ext cx="336" cy="336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59" name="Oval 35"/>
              <p:cNvSpPr>
                <a:spLocks noChangeArrowheads="1"/>
              </p:cNvSpPr>
              <p:nvPr/>
            </p:nvSpPr>
            <p:spPr bwMode="auto">
              <a:xfrm>
                <a:off x="576" y="2880"/>
                <a:ext cx="336" cy="336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0" name="Oval 36"/>
              <p:cNvSpPr>
                <a:spLocks noChangeArrowheads="1"/>
              </p:cNvSpPr>
              <p:nvPr/>
            </p:nvSpPr>
            <p:spPr bwMode="auto">
              <a:xfrm>
                <a:off x="576" y="3408"/>
                <a:ext cx="336" cy="336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1" name="Line 37"/>
              <p:cNvSpPr>
                <a:spLocks noChangeShapeType="1"/>
              </p:cNvSpPr>
              <p:nvPr/>
            </p:nvSpPr>
            <p:spPr bwMode="auto">
              <a:xfrm flipV="1">
                <a:off x="864" y="3360"/>
                <a:ext cx="192" cy="9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2" name="Line 38"/>
              <p:cNvSpPr>
                <a:spLocks noChangeShapeType="1"/>
              </p:cNvSpPr>
              <p:nvPr/>
            </p:nvSpPr>
            <p:spPr bwMode="auto">
              <a:xfrm>
                <a:off x="912" y="3120"/>
                <a:ext cx="144" cy="9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63" name="Text Box 39"/>
              <p:cNvSpPr txBox="1">
                <a:spLocks noChangeArrowheads="1"/>
              </p:cNvSpPr>
              <p:nvPr/>
            </p:nvSpPr>
            <p:spPr bwMode="auto">
              <a:xfrm>
                <a:off x="624" y="2880"/>
                <a:ext cx="240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ru-RU">
                    <a:effectLst/>
                  </a:rPr>
                  <a:t>Н</a:t>
                </a:r>
              </a:p>
            </p:txBody>
          </p:sp>
          <p:sp>
            <p:nvSpPr>
              <p:cNvPr id="64" name="Text Box 40"/>
              <p:cNvSpPr txBox="1">
                <a:spLocks noChangeArrowheads="1"/>
              </p:cNvSpPr>
              <p:nvPr/>
            </p:nvSpPr>
            <p:spPr bwMode="auto">
              <a:xfrm>
                <a:off x="624" y="3408"/>
                <a:ext cx="288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ru-RU">
                    <a:effectLst/>
                  </a:rPr>
                  <a:t>Н</a:t>
                </a:r>
              </a:p>
            </p:txBody>
          </p:sp>
          <p:sp>
            <p:nvSpPr>
              <p:cNvPr id="65" name="Text Box 41"/>
              <p:cNvSpPr txBox="1">
                <a:spLocks noChangeArrowheads="1"/>
              </p:cNvSpPr>
              <p:nvPr/>
            </p:nvSpPr>
            <p:spPr bwMode="auto">
              <a:xfrm>
                <a:off x="1104" y="3120"/>
                <a:ext cx="240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ru-RU">
                    <a:effectLst/>
                  </a:rPr>
                  <a:t>О</a:t>
                </a:r>
              </a:p>
            </p:txBody>
          </p:sp>
          <p:sp>
            <p:nvSpPr>
              <p:cNvPr id="66" name="Text Box 42"/>
              <p:cNvSpPr txBox="1">
                <a:spLocks noChangeArrowheads="1"/>
              </p:cNvSpPr>
              <p:nvPr/>
            </p:nvSpPr>
            <p:spPr bwMode="auto">
              <a:xfrm>
                <a:off x="384" y="2784"/>
                <a:ext cx="240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ru-RU">
                    <a:effectLst/>
                  </a:rPr>
                  <a:t>+</a:t>
                </a:r>
              </a:p>
            </p:txBody>
          </p:sp>
          <p:sp>
            <p:nvSpPr>
              <p:cNvPr id="67" name="Text Box 43"/>
              <p:cNvSpPr txBox="1">
                <a:spLocks noChangeArrowheads="1"/>
              </p:cNvSpPr>
              <p:nvPr/>
            </p:nvSpPr>
            <p:spPr bwMode="auto">
              <a:xfrm>
                <a:off x="384" y="3312"/>
                <a:ext cx="240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ru-RU">
                    <a:effectLst/>
                  </a:rPr>
                  <a:t>+</a:t>
                </a:r>
              </a:p>
            </p:txBody>
          </p:sp>
        </p:grpSp>
        <p:grpSp>
          <p:nvGrpSpPr>
            <p:cNvPr id="22" name="Group 44"/>
            <p:cNvGrpSpPr>
              <a:grpSpLocks/>
            </p:cNvGrpSpPr>
            <p:nvPr/>
          </p:nvGrpSpPr>
          <p:grpSpPr bwMode="auto">
            <a:xfrm>
              <a:off x="2496" y="2064"/>
              <a:ext cx="1296" cy="960"/>
              <a:chOff x="384" y="2784"/>
              <a:chExt cx="1296" cy="960"/>
            </a:xfrm>
          </p:grpSpPr>
          <p:sp>
            <p:nvSpPr>
              <p:cNvPr id="46" name="Text Box 45"/>
              <p:cNvSpPr txBox="1">
                <a:spLocks noChangeArrowheads="1"/>
              </p:cNvSpPr>
              <p:nvPr/>
            </p:nvSpPr>
            <p:spPr bwMode="auto">
              <a:xfrm>
                <a:off x="1344" y="3024"/>
                <a:ext cx="336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ru-RU">
                    <a:effectLst/>
                  </a:rPr>
                  <a:t>- -</a:t>
                </a:r>
              </a:p>
            </p:txBody>
          </p:sp>
          <p:sp>
            <p:nvSpPr>
              <p:cNvPr id="47" name="Oval 46"/>
              <p:cNvSpPr>
                <a:spLocks noChangeArrowheads="1"/>
              </p:cNvSpPr>
              <p:nvPr/>
            </p:nvSpPr>
            <p:spPr bwMode="auto">
              <a:xfrm>
                <a:off x="1056" y="3120"/>
                <a:ext cx="336" cy="336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8" name="Oval 47"/>
              <p:cNvSpPr>
                <a:spLocks noChangeArrowheads="1"/>
              </p:cNvSpPr>
              <p:nvPr/>
            </p:nvSpPr>
            <p:spPr bwMode="auto">
              <a:xfrm>
                <a:off x="576" y="2880"/>
                <a:ext cx="336" cy="336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9" name="Oval 48"/>
              <p:cNvSpPr>
                <a:spLocks noChangeArrowheads="1"/>
              </p:cNvSpPr>
              <p:nvPr/>
            </p:nvSpPr>
            <p:spPr bwMode="auto">
              <a:xfrm>
                <a:off x="576" y="3408"/>
                <a:ext cx="336" cy="336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50" name="Line 49"/>
              <p:cNvSpPr>
                <a:spLocks noChangeShapeType="1"/>
              </p:cNvSpPr>
              <p:nvPr/>
            </p:nvSpPr>
            <p:spPr bwMode="auto">
              <a:xfrm flipV="1">
                <a:off x="864" y="3360"/>
                <a:ext cx="192" cy="9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51" name="Line 50"/>
              <p:cNvSpPr>
                <a:spLocks noChangeShapeType="1"/>
              </p:cNvSpPr>
              <p:nvPr/>
            </p:nvSpPr>
            <p:spPr bwMode="auto">
              <a:xfrm>
                <a:off x="912" y="3120"/>
                <a:ext cx="144" cy="9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52" name="Text Box 51"/>
              <p:cNvSpPr txBox="1">
                <a:spLocks noChangeArrowheads="1"/>
              </p:cNvSpPr>
              <p:nvPr/>
            </p:nvSpPr>
            <p:spPr bwMode="auto">
              <a:xfrm>
                <a:off x="624" y="2880"/>
                <a:ext cx="240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ru-RU">
                    <a:effectLst/>
                  </a:rPr>
                  <a:t>Н</a:t>
                </a:r>
              </a:p>
            </p:txBody>
          </p:sp>
          <p:sp>
            <p:nvSpPr>
              <p:cNvPr id="53" name="Text Box 52"/>
              <p:cNvSpPr txBox="1">
                <a:spLocks noChangeArrowheads="1"/>
              </p:cNvSpPr>
              <p:nvPr/>
            </p:nvSpPr>
            <p:spPr bwMode="auto">
              <a:xfrm>
                <a:off x="624" y="3408"/>
                <a:ext cx="288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ru-RU">
                    <a:effectLst/>
                  </a:rPr>
                  <a:t>Н</a:t>
                </a:r>
              </a:p>
            </p:txBody>
          </p:sp>
          <p:sp>
            <p:nvSpPr>
              <p:cNvPr id="54" name="Text Box 53"/>
              <p:cNvSpPr txBox="1">
                <a:spLocks noChangeArrowheads="1"/>
              </p:cNvSpPr>
              <p:nvPr/>
            </p:nvSpPr>
            <p:spPr bwMode="auto">
              <a:xfrm>
                <a:off x="1104" y="3120"/>
                <a:ext cx="240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ru-RU">
                    <a:effectLst/>
                  </a:rPr>
                  <a:t>О</a:t>
                </a:r>
              </a:p>
            </p:txBody>
          </p:sp>
          <p:sp>
            <p:nvSpPr>
              <p:cNvPr id="55" name="Text Box 54"/>
              <p:cNvSpPr txBox="1">
                <a:spLocks noChangeArrowheads="1"/>
              </p:cNvSpPr>
              <p:nvPr/>
            </p:nvSpPr>
            <p:spPr bwMode="auto">
              <a:xfrm>
                <a:off x="384" y="2784"/>
                <a:ext cx="240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ru-RU">
                    <a:effectLst/>
                  </a:rPr>
                  <a:t>+</a:t>
                </a:r>
              </a:p>
            </p:txBody>
          </p:sp>
          <p:sp>
            <p:nvSpPr>
              <p:cNvPr id="56" name="Text Box 55"/>
              <p:cNvSpPr txBox="1">
                <a:spLocks noChangeArrowheads="1"/>
              </p:cNvSpPr>
              <p:nvPr/>
            </p:nvSpPr>
            <p:spPr bwMode="auto">
              <a:xfrm>
                <a:off x="384" y="3312"/>
                <a:ext cx="240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ru-RU">
                    <a:effectLst/>
                  </a:rPr>
                  <a:t>+</a:t>
                </a:r>
              </a:p>
            </p:txBody>
          </p:sp>
        </p:grpSp>
        <p:grpSp>
          <p:nvGrpSpPr>
            <p:cNvPr id="23" name="Group 56"/>
            <p:cNvGrpSpPr>
              <a:grpSpLocks/>
            </p:cNvGrpSpPr>
            <p:nvPr/>
          </p:nvGrpSpPr>
          <p:grpSpPr bwMode="auto">
            <a:xfrm>
              <a:off x="3961" y="2237"/>
              <a:ext cx="1367" cy="1027"/>
              <a:chOff x="313" y="2717"/>
              <a:chExt cx="1367" cy="1027"/>
            </a:xfrm>
          </p:grpSpPr>
          <p:sp>
            <p:nvSpPr>
              <p:cNvPr id="35" name="Text Box 57"/>
              <p:cNvSpPr txBox="1">
                <a:spLocks noChangeArrowheads="1"/>
              </p:cNvSpPr>
              <p:nvPr/>
            </p:nvSpPr>
            <p:spPr bwMode="auto">
              <a:xfrm>
                <a:off x="1344" y="3024"/>
                <a:ext cx="336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ru-RU">
                    <a:effectLst/>
                  </a:rPr>
                  <a:t>- -</a:t>
                </a:r>
              </a:p>
            </p:txBody>
          </p:sp>
          <p:sp>
            <p:nvSpPr>
              <p:cNvPr id="36" name="Oval 58"/>
              <p:cNvSpPr>
                <a:spLocks noChangeArrowheads="1"/>
              </p:cNvSpPr>
              <p:nvPr/>
            </p:nvSpPr>
            <p:spPr bwMode="auto">
              <a:xfrm>
                <a:off x="1056" y="3120"/>
                <a:ext cx="336" cy="336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7" name="Oval 59"/>
              <p:cNvSpPr>
                <a:spLocks noChangeArrowheads="1"/>
              </p:cNvSpPr>
              <p:nvPr/>
            </p:nvSpPr>
            <p:spPr bwMode="auto">
              <a:xfrm>
                <a:off x="448" y="2852"/>
                <a:ext cx="336" cy="336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8" name="Oval 60"/>
              <p:cNvSpPr>
                <a:spLocks noChangeArrowheads="1"/>
              </p:cNvSpPr>
              <p:nvPr/>
            </p:nvSpPr>
            <p:spPr bwMode="auto">
              <a:xfrm>
                <a:off x="576" y="3408"/>
                <a:ext cx="336" cy="336"/>
              </a:xfrm>
              <a:prstGeom prst="ellips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39" name="Line 61"/>
              <p:cNvSpPr>
                <a:spLocks noChangeShapeType="1"/>
              </p:cNvSpPr>
              <p:nvPr/>
            </p:nvSpPr>
            <p:spPr bwMode="auto">
              <a:xfrm flipV="1">
                <a:off x="864" y="3360"/>
                <a:ext cx="192" cy="9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0" name="Line 62"/>
              <p:cNvSpPr>
                <a:spLocks noChangeShapeType="1"/>
              </p:cNvSpPr>
              <p:nvPr/>
            </p:nvSpPr>
            <p:spPr bwMode="auto">
              <a:xfrm>
                <a:off x="853" y="3077"/>
                <a:ext cx="144" cy="9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41" name="Text Box 63"/>
              <p:cNvSpPr txBox="1">
                <a:spLocks noChangeArrowheads="1"/>
              </p:cNvSpPr>
              <p:nvPr/>
            </p:nvSpPr>
            <p:spPr bwMode="auto">
              <a:xfrm>
                <a:off x="538" y="2852"/>
                <a:ext cx="240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ru-RU">
                    <a:effectLst/>
                  </a:rPr>
                  <a:t>Н</a:t>
                </a:r>
              </a:p>
            </p:txBody>
          </p:sp>
          <p:sp>
            <p:nvSpPr>
              <p:cNvPr id="42" name="Text Box 64"/>
              <p:cNvSpPr txBox="1">
                <a:spLocks noChangeArrowheads="1"/>
              </p:cNvSpPr>
              <p:nvPr/>
            </p:nvSpPr>
            <p:spPr bwMode="auto">
              <a:xfrm>
                <a:off x="624" y="3408"/>
                <a:ext cx="288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ru-RU">
                    <a:effectLst/>
                  </a:rPr>
                  <a:t>Н</a:t>
                </a:r>
              </a:p>
            </p:txBody>
          </p:sp>
          <p:sp>
            <p:nvSpPr>
              <p:cNvPr id="43" name="Text Box 65"/>
              <p:cNvSpPr txBox="1">
                <a:spLocks noChangeArrowheads="1"/>
              </p:cNvSpPr>
              <p:nvPr/>
            </p:nvSpPr>
            <p:spPr bwMode="auto">
              <a:xfrm>
                <a:off x="1104" y="3120"/>
                <a:ext cx="240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ru-RU">
                    <a:effectLst/>
                  </a:rPr>
                  <a:t>О</a:t>
                </a:r>
              </a:p>
            </p:txBody>
          </p:sp>
          <p:sp>
            <p:nvSpPr>
              <p:cNvPr id="44" name="Text Box 66"/>
              <p:cNvSpPr txBox="1">
                <a:spLocks noChangeArrowheads="1"/>
              </p:cNvSpPr>
              <p:nvPr/>
            </p:nvSpPr>
            <p:spPr bwMode="auto">
              <a:xfrm>
                <a:off x="313" y="2717"/>
                <a:ext cx="240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ru-RU">
                    <a:effectLst/>
                  </a:rPr>
                  <a:t>+</a:t>
                </a:r>
              </a:p>
            </p:txBody>
          </p:sp>
          <p:sp>
            <p:nvSpPr>
              <p:cNvPr id="45" name="Text Box 67"/>
              <p:cNvSpPr txBox="1">
                <a:spLocks noChangeArrowheads="1"/>
              </p:cNvSpPr>
              <p:nvPr/>
            </p:nvSpPr>
            <p:spPr bwMode="auto">
              <a:xfrm>
                <a:off x="384" y="3312"/>
                <a:ext cx="240" cy="2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lang="ru-RU">
                    <a:effectLst/>
                  </a:rPr>
                  <a:t>+</a:t>
                </a:r>
              </a:p>
            </p:txBody>
          </p:sp>
        </p:grpSp>
        <p:sp>
          <p:nvSpPr>
            <p:cNvPr id="26" name="Line 69"/>
            <p:cNvSpPr>
              <a:spLocks noChangeShapeType="1"/>
            </p:cNvSpPr>
            <p:nvPr/>
          </p:nvSpPr>
          <p:spPr bwMode="auto">
            <a:xfrm>
              <a:off x="2400" y="2784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7" name="Line 70"/>
            <p:cNvSpPr>
              <a:spLocks noChangeShapeType="1"/>
            </p:cNvSpPr>
            <p:nvPr/>
          </p:nvSpPr>
          <p:spPr bwMode="auto">
            <a:xfrm>
              <a:off x="2496" y="2784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8" name="Line 71"/>
            <p:cNvSpPr>
              <a:spLocks noChangeShapeType="1"/>
            </p:cNvSpPr>
            <p:nvPr/>
          </p:nvSpPr>
          <p:spPr bwMode="auto">
            <a:xfrm>
              <a:off x="2592" y="2784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29" name="Line 74"/>
            <p:cNvSpPr>
              <a:spLocks noChangeShapeType="1"/>
            </p:cNvSpPr>
            <p:nvPr/>
          </p:nvSpPr>
          <p:spPr bwMode="auto">
            <a:xfrm>
              <a:off x="3744" y="249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0" name="Line 75"/>
            <p:cNvSpPr>
              <a:spLocks noChangeShapeType="1"/>
            </p:cNvSpPr>
            <p:nvPr/>
          </p:nvSpPr>
          <p:spPr bwMode="auto">
            <a:xfrm>
              <a:off x="3840" y="249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1" name="Line 76"/>
            <p:cNvSpPr>
              <a:spLocks noChangeShapeType="1"/>
            </p:cNvSpPr>
            <p:nvPr/>
          </p:nvSpPr>
          <p:spPr bwMode="auto">
            <a:xfrm>
              <a:off x="3936" y="2496"/>
              <a:ext cx="0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2" name="Line 80"/>
            <p:cNvSpPr>
              <a:spLocks noChangeShapeType="1"/>
            </p:cNvSpPr>
            <p:nvPr/>
          </p:nvSpPr>
          <p:spPr bwMode="auto">
            <a:xfrm>
              <a:off x="3264" y="2880"/>
              <a:ext cx="1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3" name="Line 81"/>
            <p:cNvSpPr>
              <a:spLocks noChangeShapeType="1"/>
            </p:cNvSpPr>
            <p:nvPr/>
          </p:nvSpPr>
          <p:spPr bwMode="auto">
            <a:xfrm>
              <a:off x="3264" y="2976"/>
              <a:ext cx="1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34" name="Line 82"/>
            <p:cNvSpPr>
              <a:spLocks noChangeShapeType="1"/>
            </p:cNvSpPr>
            <p:nvPr/>
          </p:nvSpPr>
          <p:spPr bwMode="auto">
            <a:xfrm>
              <a:off x="3264" y="3072"/>
              <a:ext cx="19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</p:grp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29058" y="1500174"/>
            <a:ext cx="2057400" cy="1419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5721" y="500042"/>
            <a:ext cx="8501122" cy="47705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chemeClr val="accent3">
                    <a:lumMod val="50000"/>
                  </a:schemeClr>
                </a:solidFill>
              </a:rPr>
              <a:t>Механизм растворения веществ в воде</a:t>
            </a:r>
          </a:p>
          <a:p>
            <a:endParaRPr lang="ru-RU" sz="3200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ru-RU" sz="32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1. Образование водородных связей</a:t>
            </a:r>
          </a:p>
          <a:p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(спирты образуют с диполями воды водородные связи)</a:t>
            </a:r>
          </a:p>
          <a:p>
            <a:endParaRPr lang="ru-RU" sz="2400" b="1" dirty="0" smtClean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32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2.Ионный механизм</a:t>
            </a:r>
          </a:p>
          <a:p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(разрушаются кристаллические решетки растворимых солей, например, </a:t>
            </a:r>
            <a:r>
              <a:rPr lang="en-US" sz="2400" b="1" dirty="0" err="1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NaCI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endParaRPr lang="ru-RU" sz="2400" b="1" dirty="0" smtClean="0">
              <a:solidFill>
                <a:schemeClr val="accent3">
                  <a:lumMod val="50000"/>
                </a:schemeClr>
              </a:solidFill>
            </a:endParaRPr>
          </a:p>
          <a:p>
            <a:r>
              <a:rPr lang="ru-RU" sz="32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3. Донорно-акцепторный механизм</a:t>
            </a:r>
          </a:p>
          <a:p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(так растворяются аминокислоты , аммиак)</a:t>
            </a:r>
            <a:endParaRPr lang="ru-RU" sz="2400" b="1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0"/>
            <a:ext cx="8305800" cy="1143008"/>
          </a:xfrm>
        </p:spPr>
        <p:txBody>
          <a:bodyPr>
            <a:normAutofit/>
          </a:bodyPr>
          <a:lstStyle/>
          <a:p>
            <a:pPr algn="ctr">
              <a:defRPr/>
            </a:pPr>
            <a:r>
              <a:rPr lang="ru-RU" sz="32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Заполните таблицу</a:t>
            </a:r>
            <a:r>
              <a:rPr lang="en-US" sz="32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«Свойства воды и ее биологическая роль»</a:t>
            </a:r>
            <a:endParaRPr lang="ru-RU" sz="3200" b="1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142844" y="1214422"/>
          <a:ext cx="8784976" cy="55120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92488"/>
                <a:gridCol w="4392488"/>
              </a:tblGrid>
              <a:tr h="828092"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atin typeface="Times New Roman" pitchFamily="18" charset="0"/>
                          <a:cs typeface="Times New Roman" pitchFamily="18" charset="0"/>
                        </a:rPr>
                        <a:t>Свойства воды</a:t>
                      </a:r>
                      <a:endParaRPr lang="ru-RU" sz="2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atin typeface="Times New Roman" pitchFamily="18" charset="0"/>
                          <a:cs typeface="Times New Roman" pitchFamily="18" charset="0"/>
                        </a:rPr>
                        <a:t>Роль в жизнедеятельности клетки</a:t>
                      </a:r>
                      <a:endParaRPr lang="ru-RU" sz="2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828092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828092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828092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828092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828092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42918"/>
          </a:xfrm>
        </p:spPr>
        <p:txBody>
          <a:bodyPr>
            <a:normAutofit/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ru-RU" sz="32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Свойства воды и ее биологическая роль</a:t>
            </a:r>
            <a:endParaRPr lang="ru-RU" sz="3200" b="1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142844" y="642918"/>
          <a:ext cx="8858312" cy="6105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29156"/>
                <a:gridCol w="4429156"/>
              </a:tblGrid>
              <a:tr h="838683"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atin typeface="Times New Roman" pitchFamily="18" charset="0"/>
                          <a:cs typeface="Times New Roman" pitchFamily="18" charset="0"/>
                        </a:rPr>
                        <a:t>Свойства воды</a:t>
                      </a:r>
                      <a:endParaRPr lang="ru-RU" sz="2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 smtClean="0">
                          <a:latin typeface="Times New Roman" pitchFamily="18" charset="0"/>
                          <a:cs typeface="Times New Roman" pitchFamily="18" charset="0"/>
                        </a:rPr>
                        <a:t>Роль в жизнедеятельности клетки</a:t>
                      </a:r>
                      <a:endParaRPr lang="ru-RU" sz="20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1203924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1. Способность растворять в себе вещества.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-</a:t>
                      </a:r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все биохимические реакции протекают в водных растворах;</a:t>
                      </a:r>
                    </a:p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-среда для транспорта различных веществ (гомеостаз);</a:t>
                      </a:r>
                    </a:p>
                  </a:txBody>
                  <a:tcPr/>
                </a:tc>
              </a:tr>
              <a:tr h="926095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2. Высокая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теплоемкость и теплопроводность.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-поддержание теплового равновесия;</a:t>
                      </a:r>
                    </a:p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Равномерное распределение тепла между всеми частями организма.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838683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3. Высокая интенсивность испарения.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-приводит к быстрой потере тепла,</a:t>
                      </a:r>
                    </a:p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-предохраняет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от перегрева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838683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4.Несжимаемость воды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-поддержание формы клетки.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926095"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5. Высокая сила поверхности натяжения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воды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smtClean="0">
                          <a:latin typeface="Times New Roman" pitchFamily="18" charset="0"/>
                          <a:cs typeface="Times New Roman" pitchFamily="18" charset="0"/>
                        </a:rPr>
                        <a:t>Обеспечивает восходящий и нисходящий транспорт веществ в растениях и</a:t>
                      </a:r>
                      <a:r>
                        <a:rPr lang="ru-RU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движение крови в капиллярах.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357166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Высокая теплоемкость и теплопроводность</a:t>
            </a:r>
            <a:endParaRPr lang="ru-RU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643050"/>
            <a:ext cx="8229600" cy="5000660"/>
          </a:xfrm>
        </p:spPr>
        <p:txBody>
          <a:bodyPr/>
          <a:lstStyle/>
          <a:p>
            <a:pPr>
              <a:defRPr/>
            </a:pPr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идеальная жидкость для поддержания теплового равновесия организма –</a:t>
            </a:r>
          </a:p>
          <a:p>
            <a:pPr>
              <a:buNone/>
              <a:defRPr/>
            </a:pPr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   для </a:t>
            </a:r>
            <a:r>
              <a:rPr lang="ru-RU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термостабильности</a:t>
            </a:r>
            <a:endParaRPr lang="ru-RU" sz="28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круговорот воды в природе -    один из элементов формирования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погоды и клима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та </a:t>
            </a:r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 целом.</a:t>
            </a:r>
          </a:p>
          <a:p>
            <a:endParaRPr lang="ru-RU" dirty="0"/>
          </a:p>
        </p:txBody>
      </p:sp>
      <p:pic>
        <p:nvPicPr>
          <p:cNvPr id="4" name="Picture 7" descr="C:\Documents and Settings\Admin\Рабочий стол\круговорот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10" y="4643446"/>
            <a:ext cx="4143375" cy="1960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3"/>
          <a:srcRect l="2760" t="16910" r="51172" b="26389"/>
          <a:stretch>
            <a:fillRect/>
          </a:stretch>
        </p:blipFill>
        <p:spPr bwMode="auto">
          <a:xfrm>
            <a:off x="5500694" y="4000504"/>
            <a:ext cx="2863311" cy="26431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571480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Прозрачность в видимом участке спектра</a:t>
            </a:r>
            <a:endParaRPr lang="ru-RU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935480"/>
            <a:ext cx="8229600" cy="4779668"/>
          </a:xfrm>
        </p:spPr>
        <p:txBody>
          <a:bodyPr/>
          <a:lstStyle/>
          <a:p>
            <a:r>
              <a:rPr lang="ru-RU" sz="32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возможность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фотосинтеза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 небольшой глубине и, следовательно, возможность существования связанных с ним пищевых цепей</a:t>
            </a:r>
          </a:p>
          <a:p>
            <a:endParaRPr lang="ru-RU" dirty="0"/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2"/>
          <a:srcRect l="31094" t="24792" r="29921" b="26389"/>
          <a:stretch>
            <a:fillRect/>
          </a:stretch>
        </p:blipFill>
        <p:spPr bwMode="auto">
          <a:xfrm>
            <a:off x="468313" y="4071942"/>
            <a:ext cx="2610602" cy="24526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7"/>
          <p:cNvPicPr>
            <a:picLocks noChangeAspect="1" noChangeArrowheads="1"/>
          </p:cNvPicPr>
          <p:nvPr/>
        </p:nvPicPr>
        <p:blipFill>
          <a:blip r:embed="rId3"/>
          <a:srcRect l="34634" t="15347" r="34636" b="15347"/>
          <a:stretch>
            <a:fillRect/>
          </a:stretch>
        </p:blipFill>
        <p:spPr bwMode="auto">
          <a:xfrm>
            <a:off x="3571868" y="4070066"/>
            <a:ext cx="2214578" cy="2492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4"/>
          <a:srcRect l="27551" t="20070" r="31094" b="21666"/>
          <a:stretch>
            <a:fillRect/>
          </a:stretch>
        </p:blipFill>
        <p:spPr bwMode="auto">
          <a:xfrm>
            <a:off x="6215074" y="4071942"/>
            <a:ext cx="2316162" cy="244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1472" y="500042"/>
            <a:ext cx="8001056" cy="1143000"/>
          </a:xfrm>
        </p:spPr>
        <p:txBody>
          <a:bodyPr>
            <a:noAutofit/>
          </a:bodyPr>
          <a:lstStyle/>
          <a:p>
            <a:pPr algn="ctr"/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Практическая полная несжимаемость</a:t>
            </a:r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1571612"/>
            <a:ext cx="9144000" cy="5286388"/>
          </a:xfrm>
        </p:spPr>
        <p:txBody>
          <a:bodyPr/>
          <a:lstStyle/>
          <a:p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благодаря силам межмолекулярного сцепления поддерживается </a:t>
            </a:r>
            <a:r>
              <a:rPr lang="ru-RU" sz="2800" b="1" i="1" dirty="0" smtClean="0">
                <a:solidFill>
                  <a:srgbClr val="FF0000"/>
                </a:solidFill>
              </a:rPr>
              <a:t>форма организмов</a:t>
            </a:r>
            <a:r>
              <a:rPr lang="ru-RU" sz="2800" b="1" dirty="0" smtClean="0"/>
              <a:t> </a:t>
            </a:r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  <a:latin typeface="+mj-lt"/>
              </a:rPr>
              <a:t>(тургорное давление, гидростатический скелет, амниотическая жидкость).</a:t>
            </a:r>
          </a:p>
          <a:p>
            <a:endParaRPr lang="ru-RU" dirty="0"/>
          </a:p>
        </p:txBody>
      </p:sp>
      <p:pic>
        <p:nvPicPr>
          <p:cNvPr id="4" name="Picture 8"/>
          <p:cNvPicPr>
            <a:picLocks noChangeAspect="1" noChangeArrowheads="1"/>
          </p:cNvPicPr>
          <p:nvPr/>
        </p:nvPicPr>
        <p:blipFill>
          <a:blip r:embed="rId2"/>
          <a:srcRect l="29922" t="23611" r="32291" b="30730"/>
          <a:stretch>
            <a:fillRect/>
          </a:stretch>
        </p:blipFill>
        <p:spPr bwMode="auto">
          <a:xfrm>
            <a:off x="0" y="3486564"/>
            <a:ext cx="2643174" cy="31571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3"/>
          <a:srcRect l="29921" t="51563" r="31094" b="13785"/>
          <a:stretch>
            <a:fillRect/>
          </a:stretch>
        </p:blipFill>
        <p:spPr bwMode="auto">
          <a:xfrm>
            <a:off x="2559445" y="4429132"/>
            <a:ext cx="3512743" cy="22145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7"/>
          <p:cNvPicPr>
            <a:picLocks noChangeAspect="1" noChangeArrowheads="1"/>
          </p:cNvPicPr>
          <p:nvPr/>
        </p:nvPicPr>
        <p:blipFill>
          <a:blip r:embed="rId4"/>
          <a:srcRect l="26381" t="12604" r="27551" b="12187"/>
          <a:stretch>
            <a:fillRect/>
          </a:stretch>
        </p:blipFill>
        <p:spPr bwMode="auto">
          <a:xfrm>
            <a:off x="6072198" y="3286124"/>
            <a:ext cx="3071802" cy="33600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85728"/>
            <a:ext cx="8229600" cy="1143000"/>
          </a:xfrm>
        </p:spPr>
        <p:txBody>
          <a:bodyPr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Подвижность молекул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571612"/>
            <a:ext cx="8786874" cy="4857784"/>
          </a:xfrm>
        </p:spPr>
        <p:txBody>
          <a:bodyPr/>
          <a:lstStyle/>
          <a:p>
            <a:r>
              <a:rPr lang="ru-RU" sz="32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вследствие слабости водородных связей возможно проявление </a:t>
            </a:r>
            <a:r>
              <a:rPr lang="ru-RU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осмоса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/>
          <a:srcRect l="20468" t="21666" r="20470" b="23230"/>
          <a:stretch>
            <a:fillRect/>
          </a:stretch>
        </p:blipFill>
        <p:spPr bwMode="auto">
          <a:xfrm>
            <a:off x="285720" y="3214686"/>
            <a:ext cx="4070154" cy="30718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8" descr="C:\Documents and Settings\Admin\Рабочий стол\i.jpe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0" y="3214686"/>
            <a:ext cx="4332047" cy="30718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14290"/>
            <a:ext cx="8229600" cy="1143000"/>
          </a:xfrm>
        </p:spPr>
        <p:txBody>
          <a:bodyPr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Вязкость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1357298"/>
            <a:ext cx="8643998" cy="5214974"/>
          </a:xfrm>
        </p:spPr>
        <p:txBody>
          <a:bodyPr/>
          <a:lstStyle/>
          <a:p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благодаря наличию водородных связей вода обладает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смазывающими свойствами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(синовиальная жидкость в суставах, плевральная жидкость).</a:t>
            </a:r>
            <a:endParaRPr lang="ru-RU" b="1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8"/>
          <p:cNvPicPr>
            <a:picLocks noChangeAspect="1" noChangeArrowheads="1"/>
          </p:cNvPicPr>
          <p:nvPr/>
        </p:nvPicPr>
        <p:blipFill>
          <a:blip r:embed="rId2"/>
          <a:srcRect l="28751" t="20070" r="31093" b="24791"/>
          <a:stretch>
            <a:fillRect/>
          </a:stretch>
        </p:blipFill>
        <p:spPr bwMode="auto">
          <a:xfrm>
            <a:off x="642910" y="3357562"/>
            <a:ext cx="3214687" cy="314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9"/>
          <p:cNvPicPr>
            <a:picLocks noChangeAspect="1" noChangeArrowheads="1"/>
          </p:cNvPicPr>
          <p:nvPr/>
        </p:nvPicPr>
        <p:blipFill>
          <a:blip r:embed="rId3"/>
          <a:srcRect l="27553" t="12187" r="29921" b="18507"/>
          <a:stretch>
            <a:fillRect/>
          </a:stretch>
        </p:blipFill>
        <p:spPr bwMode="auto">
          <a:xfrm>
            <a:off x="5214942" y="3357562"/>
            <a:ext cx="2878137" cy="316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85728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Благодаря полярности молекул:</a:t>
            </a:r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571612"/>
            <a:ext cx="8229600" cy="4752988"/>
          </a:xfrm>
        </p:spPr>
        <p:txBody>
          <a:bodyPr/>
          <a:lstStyle/>
          <a:p>
            <a:pPr>
              <a:defRPr/>
            </a:pPr>
            <a:r>
              <a:rPr lang="ru-RU" sz="32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самый распространенный в природе </a:t>
            </a:r>
            <a:r>
              <a:rPr lang="ru-RU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растворитель</a:t>
            </a:r>
          </a:p>
          <a:p>
            <a:pPr>
              <a:defRPr/>
            </a:pPr>
            <a:r>
              <a:rPr lang="ru-RU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среда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протекания многих химических реакций в организме</a:t>
            </a:r>
          </a:p>
          <a:p>
            <a:pPr>
              <a:defRPr/>
            </a:pPr>
            <a:r>
              <a:rPr lang="ru-RU" sz="32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образует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гидратационную оболочку </a:t>
            </a:r>
            <a:r>
              <a:rPr lang="ru-RU" sz="32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вокруг макромолекул (является дисперсионной средой в коллоидной системе цитоплазмы).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214290"/>
            <a:ext cx="8229600" cy="2204302"/>
          </a:xfrm>
        </p:spPr>
        <p:txBody>
          <a:bodyPr>
            <a:normAutofit/>
          </a:bodyPr>
          <a:lstStyle/>
          <a:p>
            <a:pPr algn="ctr"/>
            <a:r>
              <a:rPr lang="ru-RU" sz="4400" b="1" dirty="0" smtClean="0">
                <a:latin typeface="Times New Roman" pitchFamily="18" charset="0"/>
                <a:cs typeface="Times New Roman" pitchFamily="18" charset="0"/>
              </a:rPr>
              <a:t>Оптимальная для биосистем значение силы поверхностного натяжения</a:t>
            </a:r>
            <a:endParaRPr lang="ru-RU" sz="4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3000372"/>
            <a:ext cx="8229600" cy="3065156"/>
          </a:xfrm>
        </p:spPr>
        <p:txBody>
          <a:bodyPr/>
          <a:lstStyle/>
          <a:p>
            <a:r>
              <a:rPr lang="ru-RU" sz="32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водные растворы являются </a:t>
            </a:r>
            <a:r>
              <a:rPr lang="ru-RU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средством передвижения веществ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 организме, которое определяется силами межмолекулярного сцепления.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35716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Расширение при замерзании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32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лед легче воды, он образуется на поверхности водоемов и выполняет </a:t>
            </a:r>
            <a:r>
              <a:rPr lang="ru-RU" sz="32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функцию теплоизоляции </a:t>
            </a:r>
            <a:r>
              <a:rPr lang="ru-RU" sz="32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– защищает от холода находящиеся в воде организмы</a:t>
            </a:r>
          </a:p>
          <a:p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428604"/>
            <a:ext cx="8229600" cy="1143000"/>
          </a:xfrm>
        </p:spPr>
        <p:txBody>
          <a:bodyPr/>
          <a:lstStyle/>
          <a:p>
            <a:pPr algn="ctr"/>
            <a:r>
              <a:rPr lang="ru-RU" sz="4800" b="1" dirty="0" smtClean="0">
                <a:latin typeface="Times New Roman" pitchFamily="18" charset="0"/>
                <a:cs typeface="Times New Roman" pitchFamily="18" charset="0"/>
              </a:rPr>
              <a:t>Дайте определение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Гидрофильные вещества – </a:t>
            </a:r>
          </a:p>
          <a:p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Гидрофобные вещества-</a:t>
            </a:r>
          </a:p>
          <a:p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Теплоемкость-</a:t>
            </a:r>
          </a:p>
          <a:p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Теплопроводность-</a:t>
            </a:r>
          </a:p>
          <a:p>
            <a:r>
              <a:rPr lang="ru-RU" sz="36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Сила поверхностного натяжения -</a:t>
            </a:r>
          </a:p>
          <a:p>
            <a:endParaRPr lang="ru-RU" sz="3600" b="1" dirty="0">
              <a:solidFill>
                <a:schemeClr val="accent1">
                  <a:lumMod val="75000"/>
                </a:schemeClr>
              </a:solidFill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0"/>
            <a:ext cx="8229600" cy="1143000"/>
          </a:xfrm>
        </p:spPr>
        <p:txBody>
          <a:bodyPr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Проверим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285860"/>
            <a:ext cx="8229600" cy="5072098"/>
          </a:xfrm>
        </p:spPr>
        <p:txBody>
          <a:bodyPr>
            <a:noAutofit/>
          </a:bodyPr>
          <a:lstStyle/>
          <a:p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Вещества, хорошо растворимые в воде.</a:t>
            </a:r>
          </a:p>
          <a:p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Вещества, плохо или вовсе нерастворимые в воде</a:t>
            </a:r>
          </a:p>
          <a:p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Способность поглощать тепловую энергию при минимальном повышении собственной температуры.</a:t>
            </a:r>
          </a:p>
          <a:p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Способность обеспечивать равномерное распределение тепла по организму.</a:t>
            </a:r>
          </a:p>
          <a:p>
            <a:r>
              <a:rPr lang="ru-RU" sz="28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Сила, обусловленная взаимным притяжением молекул жидкости, направленная по касательной к ее поверхности. </a:t>
            </a:r>
            <a:endParaRPr lang="ru-RU" sz="2800" b="1" dirty="0">
              <a:solidFill>
                <a:schemeClr val="accent1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800" b="1" dirty="0" smtClean="0">
                <a:latin typeface="Times New Roman" pitchFamily="18" charset="0"/>
                <a:cs typeface="Times New Roman" pitchFamily="18" charset="0"/>
              </a:rPr>
              <a:t>Ответить на вопросы</a:t>
            </a:r>
            <a:endParaRPr lang="ru-RU" sz="48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/>
            <a:r>
              <a:rPr lang="ru-RU" sz="40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Перечислите свойства воды.</a:t>
            </a:r>
          </a:p>
          <a:p>
            <a:pPr marL="514350" indent="-514350"/>
            <a:r>
              <a:rPr lang="ru-RU" sz="40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Какова роль воды в клетке?</a:t>
            </a:r>
          </a:p>
          <a:p>
            <a:pPr marL="514350" indent="-514350"/>
            <a:r>
              <a:rPr lang="ru-RU" sz="4000" b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Строение молекулы воды.</a:t>
            </a:r>
            <a:endParaRPr lang="ru-RU" sz="40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592</TotalTime>
  <Words>1019</Words>
  <Application>Microsoft Office PowerPoint</Application>
  <PresentationFormat>Экран (4:3)</PresentationFormat>
  <Paragraphs>218</Paragraphs>
  <Slides>28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29" baseType="lpstr">
      <vt:lpstr>Поток</vt:lpstr>
      <vt:lpstr>    Химический состав клетки.  Вода и ее роль в жизнедеятельности клетки. Минеральные вещества. </vt:lpstr>
      <vt:lpstr>Элементы, входящие в состав клетки</vt:lpstr>
      <vt:lpstr>Биогенные элементы</vt:lpstr>
      <vt:lpstr>Функции химических элементов в клетке</vt:lpstr>
      <vt:lpstr>  Минеральные вещества</vt:lpstr>
      <vt:lpstr>Функции минеральных солей</vt:lpstr>
      <vt:lpstr> Буферность – способность поддерживать слабощелочную реакцию (рН) внутриклеточного содержимого на постоянном уровне.</vt:lpstr>
      <vt:lpstr>Буферные системы организма</vt:lpstr>
      <vt:lpstr>Формы воды в клетке</vt:lpstr>
      <vt:lpstr>Количество воды в клетке</vt:lpstr>
      <vt:lpstr>Количество воды в клетке</vt:lpstr>
      <vt:lpstr>Функции воды</vt:lpstr>
      <vt:lpstr>Слайд 13</vt:lpstr>
      <vt:lpstr>Особенности строения молекулы воды</vt:lpstr>
      <vt:lpstr>Слайд 15</vt:lpstr>
      <vt:lpstr>Заполните таблицу «Свойства воды и ее биологическая роль»</vt:lpstr>
      <vt:lpstr>Свойства воды и ее биологическая роль</vt:lpstr>
      <vt:lpstr>Высокая теплоемкость и теплопроводность</vt:lpstr>
      <vt:lpstr>Прозрачность в видимом участке спектра</vt:lpstr>
      <vt:lpstr>Практическая полная несжимаемость</vt:lpstr>
      <vt:lpstr>Подвижность молекул</vt:lpstr>
      <vt:lpstr>Вязкость</vt:lpstr>
      <vt:lpstr>Благодаря полярности молекул:</vt:lpstr>
      <vt:lpstr>Оптимальная для биосистем значение силы поверхностного натяжения</vt:lpstr>
      <vt:lpstr>Расширение при замерзании</vt:lpstr>
      <vt:lpstr>Дайте определение</vt:lpstr>
      <vt:lpstr>Проверим</vt:lpstr>
      <vt:lpstr>Ответить на вопросы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Вода и ее роль в жизнедеятельности клетки </dc:title>
  <dc:creator>XP GAME 2007</dc:creator>
  <cp:lastModifiedBy>1</cp:lastModifiedBy>
  <cp:revision>87</cp:revision>
  <dcterms:created xsi:type="dcterms:W3CDTF">2011-09-27T13:30:34Z</dcterms:created>
  <dcterms:modified xsi:type="dcterms:W3CDTF">2018-09-27T15:11:51Z</dcterms:modified>
</cp:coreProperties>
</file>