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6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63" r:id="rId23"/>
    <p:sldId id="279" r:id="rId24"/>
    <p:sldId id="280" r:id="rId25"/>
    <p:sldId id="281" r:id="rId26"/>
    <p:sldId id="282" r:id="rId27"/>
    <p:sldId id="283" r:id="rId28"/>
    <p:sldId id="284" r:id="rId29"/>
    <p:sldId id="262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88967-1E6E-4C30-9519-42C1FF020400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CB38-A3BF-41B1-94C4-CF3DBE8C4303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-1"/>
            <a:ext cx="9144000" cy="6858001"/>
          </a:xfrm>
          <a:prstGeom prst="rect">
            <a:avLst/>
          </a:prstGeom>
          <a:gradFill flip="none" rotWithShape="1">
            <a:gsLst>
              <a:gs pos="7900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uraloved.ru/naturalist/redkosti/krasnaya-kniga-chelabinskoy-oblasti" TargetMode="External"/><Relationship Id="rId2" Type="http://schemas.openxmlformats.org/officeDocument/2006/relationships/hyperlink" Target="https://www.kommersant.ru/doc/3507962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igz.ilmeny.ac.ru/RED_BOOK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95" y="5687"/>
            <a:ext cx="9143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62200"/>
            <a:ext cx="91440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Красная книга </a:t>
            </a:r>
            <a:b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Челябинской области</a:t>
            </a:r>
            <a:endParaRPr lang="en-GB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2700" y="838200"/>
            <a:ext cx="4038600" cy="53340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Долговский филиал МБОУ «Коелгинская СОШ»</a:t>
            </a:r>
            <a:endParaRPr lang="en-GB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77155" y="4953000"/>
            <a:ext cx="371794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Выполнила: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учащаяся 2 класса Халимова Ульяна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Руководитель: Халимова Н.И.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                       2018 г.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6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457200"/>
            <a:ext cx="4038600" cy="61722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/>
              </a:rPr>
              <a:t>Впервые Красная книга Южного Урала появилась в 2005 году, </a:t>
            </a:r>
            <a:endParaRPr lang="ru-RU" dirty="0" smtClean="0">
              <a:solidFill>
                <a:schemeClr val="bg1"/>
              </a:solidFill>
              <a:latin typeface="Georgia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Georgia"/>
              </a:rPr>
              <a:t>тогда </a:t>
            </a:r>
            <a:r>
              <a:rPr lang="ru-RU" dirty="0">
                <a:solidFill>
                  <a:schemeClr val="bg1"/>
                </a:solidFill>
                <a:latin typeface="Georgia"/>
              </a:rPr>
              <a:t>в перечень редких и исчезающих видов попали 368 представителей животного и растительного мира. </a:t>
            </a:r>
            <a:endParaRPr lang="ru-RU" dirty="0" smtClean="0">
              <a:solidFill>
                <a:schemeClr val="bg1"/>
              </a:solidFill>
              <a:latin typeface="Georgia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Georgia"/>
              </a:rPr>
              <a:t>Во </a:t>
            </a:r>
            <a:r>
              <a:rPr lang="ru-RU" dirty="0">
                <a:solidFill>
                  <a:schemeClr val="bg1"/>
                </a:solidFill>
                <a:latin typeface="Georgia"/>
              </a:rPr>
              <a:t>второе издание занесено 442 вида.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16" y="973988"/>
            <a:ext cx="4008584" cy="5152175"/>
          </a:xfrm>
        </p:spPr>
      </p:pic>
    </p:spTree>
    <p:extLst>
      <p:ext uri="{BB962C8B-B14F-4D97-AF65-F5344CB8AC3E}">
        <p14:creationId xmlns:p14="http://schemas.microsoft.com/office/powerpoint/2010/main" val="146604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150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Georgia"/>
              </a:rPr>
              <a:t>После </a:t>
            </a:r>
            <a:r>
              <a:rPr lang="ru-RU" dirty="0">
                <a:solidFill>
                  <a:schemeClr val="bg1"/>
                </a:solidFill>
                <a:latin typeface="Georgia"/>
              </a:rPr>
              <a:t>издания первой Красной книги продолжалась работа по </a:t>
            </a:r>
            <a:r>
              <a:rPr lang="ru-RU" dirty="0" smtClean="0">
                <a:solidFill>
                  <a:schemeClr val="bg1"/>
                </a:solidFill>
                <a:latin typeface="Georgia"/>
              </a:rPr>
              <a:t>изучению </a:t>
            </a:r>
            <a:r>
              <a:rPr lang="ru-RU" dirty="0">
                <a:solidFill>
                  <a:schemeClr val="bg1"/>
                </a:solidFill>
                <a:latin typeface="Georgia"/>
              </a:rPr>
              <a:t>охраняемых видов, поиску новых мест обитания редких растений и животных в рамках областной экологической программы. Входе многолетней работы выяснилось, что некоторые виды из первого издания уже не нуждаются в специальных мерах охраны или не встречаются на территории области. </a:t>
            </a:r>
            <a:endParaRPr lang="ru-RU" dirty="0" smtClean="0">
              <a:solidFill>
                <a:schemeClr val="bg1"/>
              </a:solidFill>
              <a:latin typeface="Georgia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Georgia"/>
              </a:rPr>
              <a:t>Так</a:t>
            </a:r>
            <a:r>
              <a:rPr lang="ru-RU" dirty="0">
                <a:solidFill>
                  <a:schemeClr val="bg1"/>
                </a:solidFill>
                <a:latin typeface="Georgia"/>
              </a:rPr>
              <a:t>, из нового издания Красной книги исключены один вид птиц, 14 насекомых, один вид сосудистых растений, шесть мхов, три вида лишайников и два вида грибов. Впервые в новом издании появились представители дождевых червей, пауков и водорослей.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25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bg1"/>
                </a:solidFill>
                <a:latin typeface="Georgia"/>
              </a:rPr>
              <a:t>Красная книга области в настоящий момент включает в себя: 17 млекопитающих, 48 птиц, пять рептилий, три амфибии, пять рыб, 95 насекомых, четыре паука, четыре моллюска, один вид червей, 230 растений, 30 грибов. При этом часть видов одновременно находится и под защитой Красной книги РФ, а также входит в Международную Красную книгу.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9200"/>
            <a:ext cx="3505200" cy="49069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/>
              </a:rPr>
              <a:t>Самыми редкими на территории Челябинской области </a:t>
            </a:r>
            <a:r>
              <a:rPr lang="ru-RU" dirty="0" smtClean="0">
                <a:solidFill>
                  <a:schemeClr val="bg1"/>
                </a:solidFill>
                <a:latin typeface="Georgia"/>
              </a:rPr>
              <a:t>являются:   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355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4005"/>
            <a:ext cx="4890163" cy="639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92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5867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норка европейская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ÐÐ°ÑÑÐ¸Ð½ÐºÐ¸ Ð¿Ð¾ Ð·Ð°Ð¿ÑÐ¾ÑÑ ÑÐºÐ°ÑÐ°ÑÑ ÐºÐ°ÑÑÐ¸Ð½ÐºÑ Ð½Ð¾ÑÐºÐ° ÐµÐ²ÑÐ¾Ð¿ÐµÐ¹ÑÐºÐ°Ñ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xfrm>
            <a:off x="508000" y="171450"/>
            <a:ext cx="7493000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71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60960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утка савка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" b="658"/>
          <a:stretch>
            <a:fillRect/>
          </a:stretch>
        </p:blipFill>
        <p:spPr bwMode="auto">
          <a:xfrm>
            <a:off x="808568" y="228600"/>
            <a:ext cx="77216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3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дрофа</a:t>
            </a:r>
            <a:endParaRPr lang="ru-RU" sz="36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6" name="Picture 4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0" b="4940"/>
          <a:stretch>
            <a:fillRect/>
          </a:stretch>
        </p:blipFill>
        <p:spPr bwMode="auto">
          <a:xfrm>
            <a:off x="990600" y="152400"/>
            <a:ext cx="7514167" cy="563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9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6172200"/>
            <a:ext cx="5486400" cy="566738"/>
          </a:xfrm>
        </p:spPr>
        <p:txBody>
          <a:bodyPr>
            <a:noAutofit/>
          </a:bodyPr>
          <a:lstStyle/>
          <a:p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средний кроншнеп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8" name="Picture 2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" b="62"/>
          <a:stretch>
            <a:fillRect/>
          </a:stretch>
        </p:blipFill>
        <p:spPr bwMode="auto">
          <a:xfrm>
            <a:off x="533400" y="152400"/>
            <a:ext cx="7899400" cy="59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1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019800"/>
            <a:ext cx="8001000" cy="566738"/>
          </a:xfrm>
        </p:spPr>
        <p:txBody>
          <a:bodyPr>
            <a:normAutofit fontScale="90000"/>
          </a:bodyPr>
          <a:lstStyle/>
          <a:p>
            <a:r>
              <a:rPr lang="ru-RU" sz="27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Из насекомых – </a:t>
            </a:r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водомерка сфагновая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90600" y="5867400"/>
            <a:ext cx="7620000" cy="804862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2" name="Picture 2" descr="ÐÐ°ÑÑÐ¸Ð½ÐºÐ¸ Ð¿Ð¾ Ð·Ð°Ð¿ÑÐ¾ÑÑ Ð²Ð¾Ð´Ð¾Ð¼ÐµÑÐºÐ° ÑÑÐ°Ð³Ð½Ð¾Ð²Ð°Ñ Ð§ÐµÐ»ÑÐ±Ð¸Ð½ÑÐºÐ°Ñ ÐºÑÐ°ÑÐ½Ð°Ñ ÐºÐ½Ð¸Ð³Ð°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" r="5889"/>
          <a:stretch>
            <a:fillRect/>
          </a:stretch>
        </p:blipFill>
        <p:spPr bwMode="auto">
          <a:xfrm>
            <a:off x="838200" y="228600"/>
            <a:ext cx="7245879" cy="543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52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краснокрыла </a:t>
            </a:r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Келлера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56" name="Picture 12" descr="ÐÐ°ÑÑÐ¸Ð½ÐºÐ¸ Ð¿Ð¾ Ð·Ð°Ð¿ÑÐ¾ÑÑ ÐºÑÐ°ÑÐ½Ð¾ÐºÑÑÐ»Ð° ÐÐµÐ»Ð»ÐµÑÐ°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0" b="21840"/>
          <a:stretch>
            <a:fillRect/>
          </a:stretch>
        </p:blipFill>
        <p:spPr bwMode="auto">
          <a:xfrm>
            <a:off x="914400" y="152400"/>
            <a:ext cx="75184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1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943600"/>
            <a:ext cx="7086600" cy="7191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перламутровочка</a:t>
            </a:r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</a:t>
            </a:r>
            <a:r>
              <a:rPr lang="ru-RU" sz="3600" b="0" dirty="0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</a:t>
            </a:r>
            <a:r>
              <a:rPr lang="ru-RU" sz="3600" b="0" dirty="0" err="1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фрейя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r="1000"/>
          <a:stretch>
            <a:fillRect/>
          </a:stretch>
        </p:blipFill>
        <p:spPr bwMode="auto">
          <a:xfrm>
            <a:off x="533400" y="152400"/>
            <a:ext cx="7626879" cy="572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62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степной шмель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194" name="Picture 2" descr="ÐÐ°ÑÑÐ¸Ð½ÐºÐ¸ Ð¿Ð¾ Ð·Ð°Ð¿ÑÐ¾ÑÑ ÑÑÐµÐ¿Ð½Ð¾Ð¹ ÑÐ¼ÐµÐ»Ñ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 b="9677"/>
          <a:stretch>
            <a:fillRect/>
          </a:stretch>
        </p:blipFill>
        <p:spPr bwMode="auto">
          <a:xfrm>
            <a:off x="914400" y="244476"/>
            <a:ext cx="76962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80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5791200"/>
            <a:ext cx="8686800" cy="871538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prstClr val="white"/>
                </a:solidFill>
                <a:latin typeface="Georgia"/>
              </a:rPr>
              <a:t>Редчайшие растения </a:t>
            </a:r>
            <a:r>
              <a:rPr lang="ru-RU" sz="3600" dirty="0">
                <a:solidFill>
                  <a:prstClr val="white"/>
                </a:solidFill>
                <a:latin typeface="Georgia"/>
              </a:rPr>
              <a:t>– </a:t>
            </a:r>
            <a:r>
              <a:rPr lang="ru-RU" sz="3600" dirty="0" smtClean="0">
                <a:solidFill>
                  <a:prstClr val="white"/>
                </a:solidFill>
                <a:latin typeface="Georgia"/>
              </a:rPr>
              <a:t>ирис </a:t>
            </a:r>
            <a:r>
              <a:rPr lang="ru-RU" sz="3600" dirty="0">
                <a:solidFill>
                  <a:prstClr val="white"/>
                </a:solidFill>
                <a:latin typeface="Georgia"/>
              </a:rPr>
              <a:t>сизоватый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1295400" y="5486400"/>
            <a:ext cx="4154488" cy="576262"/>
          </a:xfrm>
        </p:spPr>
        <p:txBody>
          <a:bodyPr>
            <a:normAutofit/>
          </a:bodyPr>
          <a:lstStyle/>
          <a:p>
            <a:pPr lvl="0"/>
            <a:r>
              <a:rPr lang="ru-RU" sz="2700" dirty="0">
                <a:solidFill>
                  <a:prstClr val="white"/>
                </a:solidFill>
                <a:latin typeface="Georgia"/>
              </a:rPr>
              <a:t> </a:t>
            </a:r>
            <a:endParaRPr lang="ru-RU" dirty="0"/>
          </a:p>
        </p:txBody>
      </p:sp>
      <p:pic>
        <p:nvPicPr>
          <p:cNvPr id="9218" name="Picture 2" descr="ÐÐ°ÑÑÐ¸Ð½ÐºÐ¸ Ð¿Ð¾ Ð·Ð°Ð¿ÑÐ¾ÑÑ â Ð¸ÑÐ¸Ñ ÑÐ¸Ð·Ð¾Ð²Ð°ÑÑÐ¹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r="7000"/>
          <a:stretch>
            <a:fillRect/>
          </a:stretch>
        </p:blipFill>
        <p:spPr bwMode="auto">
          <a:xfrm>
            <a:off x="838200" y="282576"/>
            <a:ext cx="754380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3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6096000"/>
            <a:ext cx="7239000" cy="566738"/>
          </a:xfrm>
        </p:spPr>
        <p:txBody>
          <a:bodyPr>
            <a:noAutofit/>
          </a:bodyPr>
          <a:lstStyle/>
          <a:p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кокушник</a:t>
            </a:r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</a:t>
            </a:r>
            <a:r>
              <a:rPr lang="ru-RU" sz="3600" b="0" dirty="0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 </a:t>
            </a:r>
            <a:r>
              <a:rPr lang="ru-RU" sz="3600" b="0" dirty="0" err="1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ароматнейший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46" name="Picture 6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884054" cy="591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32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61722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липарис</a:t>
            </a:r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</a:t>
            </a:r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Лезеля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268" name="Picture 4" descr="ÐÐ°ÑÑÐ¸Ð½ÐºÐ¸ Ð¿Ð¾ Ð·Ð°Ð¿ÑÐ¾ÑÑ Ð»Ð¸Ð¿Ð°ÑÐ¸Ñ Ð»ÐµÐ·ÐµÐ»Ñ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3" r="12963"/>
          <a:stretch>
            <a:fillRect/>
          </a:stretch>
        </p:blipFill>
        <p:spPr bwMode="auto">
          <a:xfrm>
            <a:off x="533400" y="152400"/>
            <a:ext cx="7931679" cy="594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69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1722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скрученник</a:t>
            </a:r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приятный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2290" name="Picture 2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848600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0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6172200"/>
            <a:ext cx="5449888" cy="4905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качим</a:t>
            </a:r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</a:t>
            </a:r>
            <a:r>
              <a:rPr lang="ru-RU" sz="3600" b="0" dirty="0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скальный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>
            <a:fillRect/>
          </a:stretch>
        </p:blipFill>
        <p:spPr bwMode="auto">
          <a:xfrm>
            <a:off x="838200" y="228600"/>
            <a:ext cx="7757054" cy="581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60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2057400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1700" b="0" dirty="0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2600" y="6016744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п</a:t>
            </a:r>
            <a:r>
              <a:rPr lang="ru-RU" sz="3600" dirty="0" smtClean="0">
                <a:solidFill>
                  <a:schemeClr val="bg1"/>
                </a:solidFill>
              </a:rPr>
              <a:t>ион  уклоняющийся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4338" name="Picture 2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848600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21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5312" y="6061881"/>
            <a:ext cx="5602288" cy="762000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камнеломка болотная</a:t>
            </a:r>
            <a:endParaRPr lang="ru-RU" sz="360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724384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81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13863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>астрагал </a:t>
            </a:r>
            <a:r>
              <a:rPr lang="ru-RU" sz="3600" dirty="0" err="1">
                <a:solidFill>
                  <a:schemeClr val="bg1"/>
                </a:solidFill>
                <a:latin typeface="Georgia" panose="02040502050405020303" pitchFamily="18" charset="0"/>
              </a:rPr>
              <a:t>Горчаковского</a:t>
            </a:r>
            <a:endParaRPr lang="ru-RU" sz="36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152400"/>
            <a:ext cx="48863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82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5943600"/>
            <a:ext cx="5257800" cy="762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Georgia"/>
                <a:ea typeface="+mn-ea"/>
                <a:cs typeface="+mn-cs"/>
              </a:rPr>
              <a:t>лён </a:t>
            </a:r>
            <a:r>
              <a:rPr lang="ru-RU" sz="3600" dirty="0">
                <a:solidFill>
                  <a:schemeClr val="bg1"/>
                </a:solidFill>
                <a:latin typeface="Georgia"/>
                <a:ea typeface="+mn-ea"/>
                <a:cs typeface="+mn-cs"/>
              </a:rPr>
              <a:t>уральский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8305800" cy="585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80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172200"/>
            <a:ext cx="8305800" cy="56673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Georgia" panose="02040502050405020303" pitchFamily="18" charset="0"/>
              </a:rPr>
              <a:t>подорожник Крашенинникова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8437" name="Picture 5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xfrm>
            <a:off x="990600" y="152400"/>
            <a:ext cx="76962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13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жирянка обыкновенная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9460" name="Picture 4" descr="ÐÐ¾ÑÐ¾Ð¶ÐµÐµ Ð¸Ð·Ð¾Ð±ÑÐ°Ð¶ÐµÐ½Ð¸Ðµ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28600"/>
            <a:ext cx="7818967" cy="586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31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6172200"/>
            <a:ext cx="8001000" cy="566738"/>
          </a:xfrm>
        </p:spPr>
        <p:txBody>
          <a:bodyPr>
            <a:noAutofit/>
          </a:bodyPr>
          <a:lstStyle/>
          <a:p>
            <a:pPr algn="ctr"/>
            <a:r>
              <a:rPr lang="ru-RU" sz="2800" b="0" dirty="0">
                <a:solidFill>
                  <a:prstClr val="white"/>
                </a:solidFill>
                <a:latin typeface="Georgia"/>
              </a:rPr>
              <a:t>Крайне редко встречаются </a:t>
            </a:r>
            <a:r>
              <a:rPr lang="ru-RU" sz="2800" b="0" dirty="0" smtClean="0">
                <a:solidFill>
                  <a:prstClr val="white"/>
                </a:solidFill>
                <a:latin typeface="Georgia"/>
              </a:rPr>
              <a:t> </a:t>
            </a:r>
            <a:r>
              <a:rPr lang="ru-RU" sz="3600" b="0" dirty="0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папоротники</a:t>
            </a:r>
            <a:endParaRPr lang="ru-RU" sz="360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8128"/>
            <a:ext cx="7721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4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6096000"/>
            <a:ext cx="64770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 err="1">
                <a:solidFill>
                  <a:prstClr val="white"/>
                </a:solidFill>
                <a:latin typeface="Georgia"/>
                <a:ea typeface="+mn-ea"/>
                <a:cs typeface="+mn-cs"/>
              </a:rPr>
              <a:t>гроздовник</a:t>
            </a:r>
            <a:r>
              <a:rPr lang="ru-RU" sz="3600" b="0" dirty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</a:t>
            </a:r>
            <a:r>
              <a:rPr lang="ru-RU" sz="3600" b="0" dirty="0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ланцетовидный</a:t>
            </a:r>
            <a:endParaRPr lang="ru-RU" sz="360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3253"/>
            <a:ext cx="8001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4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6254868"/>
            <a:ext cx="5943600" cy="566738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 smtClean="0">
                <a:solidFill>
                  <a:prstClr val="white"/>
                </a:solidFill>
                <a:latin typeface="Georgia"/>
                <a:ea typeface="+mn-ea"/>
                <a:cs typeface="+mn-cs"/>
              </a:rPr>
              <a:t> ужовник обыкновенный</a:t>
            </a:r>
            <a:endParaRPr lang="ru-RU" sz="360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0" y="1524000"/>
            <a:ext cx="3048000" cy="20574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201169"/>
            <a:ext cx="5124772" cy="604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90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08630" y="4757382"/>
            <a:ext cx="7801970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Georgia"/>
              </a:rPr>
              <a:t>С января 2018 года с электронной версией обновленной Красной книги региона можно </a:t>
            </a:r>
            <a:r>
              <a:rPr lang="ru-RU" dirty="0" smtClean="0">
                <a:solidFill>
                  <a:schemeClr val="bg1"/>
                </a:solidFill>
                <a:latin typeface="Georgia"/>
              </a:rPr>
              <a:t>  </a:t>
            </a:r>
            <a:r>
              <a:rPr lang="ru-RU" dirty="0">
                <a:solidFill>
                  <a:schemeClr val="bg1"/>
                </a:solidFill>
                <a:latin typeface="Georgia"/>
              </a:rPr>
              <a:t>ознакомиться на сайте </a:t>
            </a:r>
            <a:r>
              <a:rPr lang="ru-RU" dirty="0" err="1">
                <a:solidFill>
                  <a:schemeClr val="bg1"/>
                </a:solidFill>
                <a:latin typeface="Georgia"/>
              </a:rPr>
              <a:t>минэкологии</a:t>
            </a:r>
            <a:r>
              <a:rPr lang="ru-RU" dirty="0">
                <a:solidFill>
                  <a:schemeClr val="bg1"/>
                </a:solidFill>
                <a:latin typeface="Georgia"/>
              </a:rPr>
              <a:t> Челябинской области.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"/>
            <a:ext cx="7772401" cy="4599780"/>
          </a:xfrm>
        </p:spPr>
      </p:pic>
    </p:spTree>
    <p:extLst>
      <p:ext uri="{BB962C8B-B14F-4D97-AF65-F5344CB8AC3E}">
        <p14:creationId xmlns:p14="http://schemas.microsoft.com/office/powerpoint/2010/main" val="322377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562600"/>
            <a:ext cx="8077200" cy="116205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entury" panose="02040604050505020304" pitchFamily="18" charset="0"/>
              </a:rPr>
              <a:t>БУДЬ ПРИРОДЕ ДРУГОМ!  БЕРЕГИ ЕЁ!</a:t>
            </a:r>
            <a:endParaRPr lang="ru-RU" sz="44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"/>
            <a:ext cx="6705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699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54562"/>
          </a:xfrm>
        </p:spPr>
        <p:txBody>
          <a:bodyPr>
            <a:normAutofit/>
          </a:bodyPr>
          <a:lstStyle/>
          <a:p>
            <a:r>
              <a:rPr lang="ru-RU" dirty="0" smtClean="0"/>
              <a:t>Источники:</a:t>
            </a:r>
            <a:br>
              <a:rPr lang="ru-RU" dirty="0" smtClean="0"/>
            </a:b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www.kommersant.ru/doc/3507962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uraloved.ru/naturalist/redkosti/krasnaya-kniga-chelabinskoy-oblasti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en-US" sz="2400" dirty="0">
                <a:hlinkClick r:id="rId4"/>
              </a:rPr>
              <a:t>http://</a:t>
            </a:r>
            <a:r>
              <a:rPr lang="en-US" sz="2400" dirty="0" smtClean="0">
                <a:hlinkClick r:id="rId4"/>
              </a:rPr>
              <a:t>igz.ilmeny.ac.ru/RED_BOOK/index.html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777284767"/>
      </p:ext>
    </p:extLst>
  </p:cSld>
  <p:clrMapOvr>
    <a:masterClrMapping/>
  </p:clrMapOvr>
</p:sld>
</file>

<file path=ppt/theme/theme1.xml><?xml version="1.0" encoding="utf-8"?>
<a:theme xmlns:a="http://schemas.openxmlformats.org/drawingml/2006/main" name="znanio.ru.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znanio.ru.1</Template>
  <TotalTime>267</TotalTime>
  <Words>332</Words>
  <Application>Microsoft Office PowerPoint</Application>
  <PresentationFormat>Экран (4:3)</PresentationFormat>
  <Paragraphs>65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znanio.ru.1</vt:lpstr>
      <vt:lpstr>Специальное оформление</vt:lpstr>
      <vt:lpstr>Красная книга  Челябинской области</vt:lpstr>
      <vt:lpstr> </vt:lpstr>
      <vt:lpstr> </vt:lpstr>
      <vt:lpstr> </vt:lpstr>
      <vt:lpstr> </vt:lpstr>
      <vt:lpstr>норка европейская</vt:lpstr>
      <vt:lpstr>утка савка</vt:lpstr>
      <vt:lpstr>дрофа</vt:lpstr>
      <vt:lpstr>средний кроншнеп</vt:lpstr>
      <vt:lpstr>Из насекомых – водомерка сфагновая</vt:lpstr>
      <vt:lpstr>краснокрыла Келлера</vt:lpstr>
      <vt:lpstr>перламутровочка  фрейя</vt:lpstr>
      <vt:lpstr>степной шмель</vt:lpstr>
      <vt:lpstr>Редчайшие растения – ирис сизоватый</vt:lpstr>
      <vt:lpstr>кокушник   ароматнейший</vt:lpstr>
      <vt:lpstr>липарис Лезеля</vt:lpstr>
      <vt:lpstr>скрученник приятный</vt:lpstr>
      <vt:lpstr>качим скальный</vt:lpstr>
      <vt:lpstr> </vt:lpstr>
      <vt:lpstr>камнеломка болотная</vt:lpstr>
      <vt:lpstr>астрагал Горчаковского</vt:lpstr>
      <vt:lpstr>лён уральский</vt:lpstr>
      <vt:lpstr>подорожник Крашенинникова</vt:lpstr>
      <vt:lpstr>жирянка обыкновенная</vt:lpstr>
      <vt:lpstr>Крайне редко встречаются  папоротники</vt:lpstr>
      <vt:lpstr>гроздовник  ланцетовидный</vt:lpstr>
      <vt:lpstr> ужовник обыкновенный</vt:lpstr>
      <vt:lpstr> </vt:lpstr>
      <vt:lpstr>БУДЬ ПРИРОДЕ ДРУГОМ!  БЕРЕГИ ЕЁ!</vt:lpstr>
      <vt:lpstr>Источники: https://www.kommersant.ru/doc/3507962 https://uraloved.ru/naturalist/redkosti/krasnaya-kniga-chelabinskoy-oblasti http://igz.ilmeny.ac.ru/RED_BOOK/index.html    </vt:lpstr>
    </vt:vector>
  </TitlesOfParts>
  <Company>HYATT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IS</dc:creator>
  <cp:lastModifiedBy>Админ</cp:lastModifiedBy>
  <cp:revision>70</cp:revision>
  <dcterms:created xsi:type="dcterms:W3CDTF">2015-12-09T15:59:37Z</dcterms:created>
  <dcterms:modified xsi:type="dcterms:W3CDTF">2018-11-26T17:04:17Z</dcterms:modified>
</cp:coreProperties>
</file>