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20" r:id="rId3"/>
    <p:sldMasterId id="2147483792" r:id="rId4"/>
  </p:sldMasterIdLst>
  <p:handoutMasterIdLst>
    <p:handoutMasterId r:id="rId30"/>
  </p:handoutMasterIdLst>
  <p:sldIdLst>
    <p:sldId id="370" r:id="rId5"/>
    <p:sldId id="371" r:id="rId6"/>
    <p:sldId id="372" r:id="rId7"/>
    <p:sldId id="373" r:id="rId8"/>
    <p:sldId id="375" r:id="rId9"/>
    <p:sldId id="376" r:id="rId10"/>
    <p:sldId id="379" r:id="rId11"/>
    <p:sldId id="380" r:id="rId12"/>
    <p:sldId id="381" r:id="rId13"/>
    <p:sldId id="382" r:id="rId14"/>
    <p:sldId id="378" r:id="rId15"/>
    <p:sldId id="377" r:id="rId16"/>
    <p:sldId id="256" r:id="rId17"/>
    <p:sldId id="271" r:id="rId18"/>
    <p:sldId id="338" r:id="rId19"/>
    <p:sldId id="383" r:id="rId20"/>
    <p:sldId id="257" r:id="rId21"/>
    <p:sldId id="260" r:id="rId22"/>
    <p:sldId id="275" r:id="rId23"/>
    <p:sldId id="277" r:id="rId24"/>
    <p:sldId id="278" r:id="rId25"/>
    <p:sldId id="341" r:id="rId26"/>
    <p:sldId id="263" r:id="rId27"/>
    <p:sldId id="279" r:id="rId28"/>
    <p:sldId id="282" r:id="rId2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65" autoAdjust="0"/>
    <p:restoredTop sz="94660"/>
  </p:normalViewPr>
  <p:slideViewPr>
    <p:cSldViewPr>
      <p:cViewPr varScale="1">
        <p:scale>
          <a:sx n="68" d="100"/>
          <a:sy n="68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90668-FA84-4D9C-9F49-39866BC5B597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E7F3-F903-471A-A287-E276A01744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463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posobieguru.ru/prozhitochnyj-minimum/v-stranah-mira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472518" cy="1143000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Выполнил: суворовцы 9А,Б </a:t>
            </a:r>
            <a:r>
              <a:rPr lang="ru-RU" sz="2000" dirty="0" err="1" smtClean="0">
                <a:solidFill>
                  <a:schemeClr val="tx1"/>
                </a:solidFill>
              </a:rPr>
              <a:t>кл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Игонин Г, </a:t>
            </a:r>
          </a:p>
          <a:p>
            <a:pPr algn="r">
              <a:spcBef>
                <a:spcPts val="0"/>
              </a:spcBef>
            </a:pPr>
            <a:r>
              <a:rPr lang="ru-RU" sz="2000" dirty="0" err="1" smtClean="0">
                <a:solidFill>
                  <a:schemeClr val="tx1"/>
                </a:solidFill>
              </a:rPr>
              <a:t>Сокирка</a:t>
            </a:r>
            <a:r>
              <a:rPr lang="ru-RU" sz="2000" smtClean="0">
                <a:solidFill>
                  <a:schemeClr val="tx1"/>
                </a:solidFill>
              </a:rPr>
              <a:t> Д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</a:p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</a:p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Руководитель Е.А. </a:t>
            </a:r>
            <a:r>
              <a:rPr lang="ru-RU" sz="2000" dirty="0" err="1" smtClean="0">
                <a:solidFill>
                  <a:schemeClr val="tx1"/>
                </a:solidFill>
              </a:rPr>
              <a:t>Гавриловчук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ГОУ 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“ТСВУ”</a:t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Научно-практическая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конференция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обучающихся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Доклад на тему: </a:t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Прожиточный минимум в странах мира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2018 году 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5104"/>
            <a:ext cx="2771800" cy="2492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4844" y="3417862"/>
            <a:ext cx="2808312" cy="287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389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5720" y="1524000"/>
            <a:ext cx="8401080" cy="4905396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Прожиточный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подразумевает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количество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которое достаточно для того, чтобы человек мог нормально существовать и быть здоровым.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показателя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стоимость самых необходимых продуктов для жизнеобеспечения, промышленных товаров и услуг, которые обеспечивают потребности гражданина на самом примитивном уровне.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 чего зависит</a:t>
            </a:r>
            <a:r>
              <a:rPr lang="en-US" b="1" dirty="0" smtClean="0"/>
              <a:t>?</a:t>
            </a:r>
            <a:endParaRPr lang="ru-RU" b="1" dirty="0"/>
          </a:p>
        </p:txBody>
      </p:sp>
      <p:pic>
        <p:nvPicPr>
          <p:cNvPr id="6" name="Рисунок 5" descr="чел-вопро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0"/>
            <a:ext cx="2643174" cy="250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790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:\Проект Геометрия вокруг нас\шляпа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512884"/>
            <a:ext cx="8229600" cy="414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ятно 2 4"/>
          <p:cNvSpPr/>
          <p:nvPr/>
        </p:nvSpPr>
        <p:spPr>
          <a:xfrm>
            <a:off x="683568" y="4077072"/>
            <a:ext cx="7920880" cy="2952328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bg2">
                  <a:lumMod val="60000"/>
                  <a:lumOff val="40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9461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еври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500042"/>
            <a:ext cx="3357554" cy="41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810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fontScale="92500" lnSpcReduction="10000"/>
          </a:bodyPr>
          <a:lstStyle/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/>
              <a:t>Величина прожиточного минимума включает два параметра:</a:t>
            </a:r>
            <a:endParaRPr lang="ru-RU" dirty="0"/>
          </a:p>
          <a:p>
            <a:pPr marL="0" indent="0" algn="just" fontAlgn="base">
              <a:buNone/>
            </a:pPr>
            <a:r>
              <a:rPr lang="ru-RU" dirty="0" smtClean="0"/>
              <a:t>1. </a:t>
            </a:r>
            <a:r>
              <a:rPr lang="ru-RU" b="1" u="sng" dirty="0" smtClean="0"/>
              <a:t>физиологический</a:t>
            </a:r>
            <a:r>
              <a:rPr lang="ru-RU" b="1" u="sng" dirty="0"/>
              <a:t>, </a:t>
            </a:r>
            <a:r>
              <a:rPr lang="ru-RU" dirty="0"/>
              <a:t>составляющий </a:t>
            </a:r>
            <a:r>
              <a:rPr lang="ru-RU" b="1" dirty="0"/>
              <a:t>до 90%</a:t>
            </a:r>
            <a:r>
              <a:rPr lang="ru-RU" dirty="0"/>
              <a:t> от общего значения, </a:t>
            </a:r>
            <a:r>
              <a:rPr lang="ru-RU" dirty="0" smtClean="0"/>
              <a:t>включающих </a:t>
            </a:r>
            <a:r>
              <a:rPr lang="ru-RU" dirty="0"/>
              <a:t>в себя только жизненно важные, обеспечивающие существование: </a:t>
            </a:r>
            <a:r>
              <a:rPr lang="ru-RU" dirty="0" smtClean="0"/>
              <a:t>					</a:t>
            </a:r>
            <a:r>
              <a:rPr lang="ru-RU" b="1" i="1" u="sng" dirty="0" smtClean="0"/>
              <a:t>продукты</a:t>
            </a:r>
            <a:r>
              <a:rPr lang="ru-RU" b="1" i="1" u="sng" dirty="0"/>
              <a:t>, предметы одежды </a:t>
            </a:r>
            <a:r>
              <a:rPr lang="ru-RU" b="1" i="1" u="sng" dirty="0" smtClean="0"/>
              <a:t>	и </a:t>
            </a:r>
            <a:r>
              <a:rPr lang="ru-RU" b="1" i="1" dirty="0" smtClean="0"/>
              <a:t>			</a:t>
            </a:r>
            <a:r>
              <a:rPr lang="ru-RU" b="1" i="1" u="sng" dirty="0" smtClean="0"/>
              <a:t>домашнего </a:t>
            </a:r>
            <a:r>
              <a:rPr lang="ru-RU" b="1" i="1" u="sng" dirty="0"/>
              <a:t>быта, лекарства</a:t>
            </a:r>
            <a:r>
              <a:rPr lang="ru-RU" b="1" i="1" u="sng" dirty="0" smtClean="0"/>
              <a:t>;</a:t>
            </a:r>
          </a:p>
          <a:p>
            <a:pPr marL="0" indent="0" algn="just" fontAlgn="base">
              <a:buNone/>
            </a:pPr>
            <a:endParaRPr lang="ru-RU" u="sng" dirty="0"/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r>
              <a:rPr lang="ru-RU" dirty="0" smtClean="0"/>
              <a:t>2. </a:t>
            </a:r>
            <a:r>
              <a:rPr lang="ru-RU" b="1" u="sng" dirty="0"/>
              <a:t>социальный</a:t>
            </a:r>
            <a:r>
              <a:rPr lang="ru-RU" dirty="0"/>
              <a:t> </a:t>
            </a:r>
            <a:r>
              <a:rPr lang="ru-RU" dirty="0" smtClean="0"/>
              <a:t>— обеспечение </a:t>
            </a:r>
          </a:p>
          <a:p>
            <a:pPr marL="0" indent="0" algn="just" fontAlgn="base">
              <a:buNone/>
            </a:pPr>
            <a:r>
              <a:rPr lang="ru-RU" dirty="0" smtClean="0"/>
              <a:t>человека получать </a:t>
            </a:r>
            <a:r>
              <a:rPr lang="ru-RU" dirty="0"/>
              <a:t>доступ </a:t>
            </a:r>
            <a:r>
              <a:rPr lang="ru-RU" b="1" i="1" dirty="0"/>
              <a:t>к </a:t>
            </a:r>
            <a:endParaRPr lang="ru-RU" b="1" i="1" dirty="0" smtClean="0"/>
          </a:p>
          <a:p>
            <a:pPr marL="0" indent="0" algn="just" fontAlgn="base">
              <a:buNone/>
            </a:pPr>
            <a:r>
              <a:rPr lang="ru-RU" b="1" i="1" dirty="0" smtClean="0"/>
              <a:t>нематериальным </a:t>
            </a:r>
            <a:r>
              <a:rPr lang="ru-RU" b="1" i="1" dirty="0"/>
              <a:t>ценностям </a:t>
            </a:r>
            <a:r>
              <a:rPr lang="ru-RU" dirty="0"/>
              <a:t>в </a:t>
            </a:r>
            <a:r>
              <a:rPr lang="ru-RU" dirty="0" smtClean="0"/>
              <a:t>мин. </a:t>
            </a:r>
          </a:p>
          <a:p>
            <a:pPr marL="0" indent="0" algn="just" fontAlgn="base">
              <a:buNone/>
            </a:pPr>
            <a:r>
              <a:rPr lang="ru-RU" dirty="0" smtClean="0"/>
              <a:t>размере ; составляет </a:t>
            </a:r>
            <a:r>
              <a:rPr lang="ru-RU" b="1" dirty="0"/>
              <a:t>10-15% от общего объема</a:t>
            </a:r>
            <a:r>
              <a:rPr lang="ru-RU" dirty="0"/>
              <a:t>.</a:t>
            </a:r>
          </a:p>
          <a:p>
            <a:pPr marL="0" indent="0" algn="just" fontAlgn="base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девочки за компо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2848" y="3214686"/>
            <a:ext cx="3121152" cy="2081784"/>
          </a:xfrm>
          <a:prstGeom prst="rect">
            <a:avLst/>
          </a:prstGeom>
        </p:spPr>
      </p:pic>
      <p:pic>
        <p:nvPicPr>
          <p:cNvPr id="6" name="Рисунок 5" descr="корзина-калькулято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3116"/>
            <a:ext cx="2357422" cy="192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275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 fontAlgn="base">
              <a:buNone/>
            </a:pPr>
            <a:r>
              <a:rPr lang="ru-RU" i="1" dirty="0" smtClean="0"/>
              <a:t>	Самой объективной </a:t>
            </a:r>
            <a:r>
              <a:rPr lang="ru-RU" i="1" dirty="0"/>
              <a:t>и </a:t>
            </a:r>
            <a:r>
              <a:rPr lang="ru-RU" i="1" dirty="0" smtClean="0"/>
              <a:t>эффективной </a:t>
            </a:r>
            <a:r>
              <a:rPr lang="ru-RU" i="1" dirty="0"/>
              <a:t>является </a:t>
            </a:r>
            <a:r>
              <a:rPr lang="ru-RU" sz="4000" i="1" dirty="0"/>
              <a:t>нормативная </a:t>
            </a:r>
            <a:r>
              <a:rPr lang="ru-RU" sz="4000" i="1" dirty="0" smtClean="0"/>
              <a:t>методика.</a:t>
            </a:r>
          </a:p>
          <a:p>
            <a:pPr marL="0" indent="0" algn="just" fontAlgn="base">
              <a:buNone/>
            </a:pPr>
            <a:endParaRPr lang="ru-RU" sz="4000" i="1" dirty="0" smtClean="0"/>
          </a:p>
          <a:p>
            <a:pPr marL="0" indent="0" algn="just" fontAlgn="base">
              <a:buNone/>
            </a:pPr>
            <a:r>
              <a:rPr lang="ru-RU" sz="4000" i="1" dirty="0" smtClean="0"/>
              <a:t>У</a:t>
            </a:r>
            <a:r>
              <a:rPr lang="ru-RU" i="1" dirty="0" smtClean="0"/>
              <a:t>становление </a:t>
            </a:r>
            <a:r>
              <a:rPr lang="ru-RU" i="1" dirty="0"/>
              <a:t>величины прожиточного минимума </a:t>
            </a:r>
            <a:r>
              <a:rPr lang="ru-RU" sz="3600" i="1" dirty="0"/>
              <a:t>в денежном выражении, </a:t>
            </a:r>
            <a:r>
              <a:rPr lang="ru-RU" sz="3600" i="1" dirty="0" smtClean="0"/>
              <a:t>называется </a:t>
            </a:r>
            <a:r>
              <a:rPr lang="ru-RU" sz="3600" i="1" dirty="0"/>
              <a:t>потребительской </a:t>
            </a:r>
            <a:r>
              <a:rPr lang="ru-RU" sz="3600" i="1" dirty="0" smtClean="0"/>
              <a:t>корзиной.</a:t>
            </a:r>
            <a:endParaRPr lang="ru-RU" sz="3600" i="1" dirty="0"/>
          </a:p>
          <a:p>
            <a:pPr marL="0" indent="0" algn="just" fontAlgn="base">
              <a:buNone/>
            </a:pPr>
            <a:endParaRPr lang="ru-RU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3и корзин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2848" y="4357694"/>
            <a:ext cx="3121152" cy="2340864"/>
          </a:xfrm>
          <a:prstGeom prst="rect">
            <a:avLst/>
          </a:prstGeom>
        </p:spPr>
      </p:pic>
      <p:pic>
        <p:nvPicPr>
          <p:cNvPr id="6" name="Рисунок 5" descr="корзина-есть мяс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86256"/>
            <a:ext cx="3786182" cy="257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317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fontAlgn="base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денег, необходимая для проживания в разных странах, разнится. </a:t>
            </a:r>
          </a:p>
          <a:p>
            <a:pPr marL="0" indent="0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зависит от общего состояния экономики и национальной валюты, уровня цен и инфляции.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график-монет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7562"/>
            <a:ext cx="9144000" cy="350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fontAlgn="base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Европа</a:t>
            </a:r>
          </a:p>
          <a:p>
            <a:pPr marL="0" indent="0" algn="just" fontAlgn="base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/>
              <a:t>	</a:t>
            </a:r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r>
              <a:rPr lang="ru-RU" dirty="0" smtClean="0"/>
              <a:t>		1 </a:t>
            </a:r>
            <a:r>
              <a:rPr lang="ru-RU" dirty="0"/>
              <a:t>место в рейтинге стран </a:t>
            </a:r>
            <a:r>
              <a:rPr lang="ru-RU" dirty="0" smtClean="0"/>
              <a:t>занимает Люксембург </a:t>
            </a:r>
            <a:r>
              <a:rPr lang="ru-RU" dirty="0"/>
              <a:t>— крупнейший мировой банковский центр. </a:t>
            </a:r>
            <a:endParaRPr lang="ru-RU" dirty="0" smtClean="0"/>
          </a:p>
          <a:p>
            <a:pPr marL="0" indent="0" algn="just" fontAlgn="base">
              <a:buNone/>
            </a:pPr>
            <a:r>
              <a:rPr lang="ru-RU" dirty="0"/>
              <a:t>	</a:t>
            </a:r>
            <a:r>
              <a:rPr lang="ru-RU" dirty="0" smtClean="0"/>
              <a:t>Заработная </a:t>
            </a:r>
            <a:r>
              <a:rPr lang="ru-RU" dirty="0"/>
              <a:t>плата в этой стране высокая, только минимальная составляет в месяц </a:t>
            </a:r>
            <a:endParaRPr lang="ru-RU" dirty="0" smtClean="0"/>
          </a:p>
          <a:p>
            <a:pPr marL="0" indent="0" algn="just" fontAlgn="base">
              <a:buNone/>
            </a:pPr>
            <a:r>
              <a:rPr lang="ru-RU" sz="3600" u="sng" dirty="0" smtClean="0"/>
              <a:t>более </a:t>
            </a:r>
            <a:r>
              <a:rPr lang="ru-RU" sz="3600" u="sng" dirty="0"/>
              <a:t>2100 долларов</a:t>
            </a:r>
            <a:r>
              <a:rPr lang="ru-RU" sz="3600" dirty="0"/>
              <a:t>.</a:t>
            </a: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симво-ы-ва-юты-мира-вигая-вокруг-зо-отой-мир-d-вектор-и-юстрацию-476918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14744" cy="32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389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0484090"/>
              </p:ext>
            </p:extLst>
          </p:nvPr>
        </p:nvGraphicFramePr>
        <p:xfrm>
          <a:off x="457200" y="260350"/>
          <a:ext cx="822960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xmlns="" val="1503455066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xmlns="" val="3519698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14551538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963980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№ п/п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государство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Размер ПМ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валюта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30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Люксембург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412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Франция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1254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709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Германия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1240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820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Финляндия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1170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898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Великобритания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1087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032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Нидерланды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1080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807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Бельгия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1030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781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Австрия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1010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335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855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389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645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4160872"/>
                  </a:ext>
                </a:extLst>
              </a:tr>
            </a:tbl>
          </a:graphicData>
        </a:graphic>
      </p:graphicFrame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53580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fontAlgn="base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</a:t>
            </a: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/>
              <a:t>	Стабильная </a:t>
            </a:r>
            <a:r>
              <a:rPr lang="ru-RU" b="1" dirty="0"/>
              <a:t>экономическая ситуация позволяет Германии держать уровень минимума на высоком уровне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евро-руб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86182" cy="307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909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lnSpcReduction="10000"/>
          </a:bodyPr>
          <a:lstStyle/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3600" b="1" i="1" dirty="0" smtClean="0"/>
              <a:t>Финляндия</a:t>
            </a:r>
            <a:r>
              <a:rPr lang="ru-RU" sz="3600" b="1" i="1" dirty="0"/>
              <a:t>, Норвегия, </a:t>
            </a:r>
            <a:r>
              <a:rPr lang="ru-RU" sz="3600" b="1" i="1" dirty="0" smtClean="0"/>
              <a:t>		Швеция</a:t>
            </a:r>
          </a:p>
          <a:p>
            <a:pPr marL="0" indent="0" algn="just" fontAlgn="base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</a:p>
          <a:p>
            <a:pPr marL="0" indent="0" algn="just" fontAlgn="base">
              <a:buNone/>
            </a:pPr>
            <a:endParaRPr lang="ru-RU" b="1" u="sng" dirty="0" smtClean="0"/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  <a:r>
              <a:rPr lang="ru-RU" b="1" u="sng" dirty="0" smtClean="0"/>
              <a:t>Финляндия</a:t>
            </a:r>
            <a:r>
              <a:rPr lang="ru-RU" b="1" dirty="0" smtClean="0"/>
              <a:t> </a:t>
            </a:r>
            <a:r>
              <a:rPr lang="ru-RU" b="1" dirty="0"/>
              <a:t>и </a:t>
            </a:r>
            <a:r>
              <a:rPr lang="ru-RU" b="1" u="sng" dirty="0"/>
              <a:t>Норвегия</a:t>
            </a:r>
            <a:r>
              <a:rPr lang="ru-RU" b="1" dirty="0"/>
              <a:t> предоставляет своим гражданам возможность получать хорошие доходы, но уровень цен на услуги и непродовольственные товары достаточно высоки.</a:t>
            </a:r>
            <a:endParaRPr lang="ru-RU" dirty="0"/>
          </a:p>
          <a:p>
            <a:pPr marL="0" indent="0" algn="just" fontAlgn="base">
              <a:buNone/>
            </a:pPr>
            <a:r>
              <a:rPr lang="ru-RU" b="1" dirty="0" smtClean="0"/>
              <a:t>	Прожиточный </a:t>
            </a:r>
            <a:r>
              <a:rPr lang="ru-RU" b="1" dirty="0"/>
              <a:t>минимум</a:t>
            </a:r>
            <a:r>
              <a:rPr lang="ru-RU" dirty="0"/>
              <a:t> </a:t>
            </a:r>
            <a:r>
              <a:rPr lang="ru-RU" b="1" dirty="0"/>
              <a:t>в </a:t>
            </a:r>
            <a:r>
              <a:rPr lang="ru-RU" b="1" u="sng" dirty="0"/>
              <a:t>Швеции</a:t>
            </a:r>
            <a:r>
              <a:rPr lang="ru-RU" dirty="0"/>
              <a:t> составляет </a:t>
            </a:r>
            <a:r>
              <a:rPr lang="ru-RU" b="1" dirty="0"/>
              <a:t>50% от МРОТ</a:t>
            </a:r>
            <a:r>
              <a:rPr lang="ru-RU" dirty="0"/>
              <a:t>, но </a:t>
            </a:r>
            <a:r>
              <a:rPr lang="ru-RU" b="1" dirty="0"/>
              <a:t>низкий уровень безработицы и высокий уровень зарплат</a:t>
            </a:r>
            <a:r>
              <a:rPr lang="ru-RU" dirty="0"/>
              <a:t> позволяют ему находится стабильно на этой отметке.</a:t>
            </a: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европа-континент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28992" cy="271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241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Великобритания</a:t>
            </a:r>
          </a:p>
          <a:p>
            <a:pPr marL="0" indent="0" algn="just" fontAlgn="base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консервативной экономической политикой и мощной социальной поддержкой населения —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недельное пособие для безработного составляет 125 евро.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200тысяч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заработной платы на 3,6%, что в 2018 году приведет к неизбежному повышению прожиточного минимума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английские школь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447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lnSpcReduction="10000"/>
          </a:bodyPr>
          <a:lstStyle/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/>
              <a:t>Испания, Греция, </a:t>
            </a:r>
            <a:r>
              <a:rPr lang="ru-RU" b="1" i="1" dirty="0" smtClean="0"/>
              <a:t>Польша</a:t>
            </a:r>
          </a:p>
          <a:p>
            <a:pPr marL="0" indent="0" algn="ctr" fontAlgn="base">
              <a:buNone/>
            </a:pPr>
            <a:endParaRPr lang="ru-RU" b="1" i="1" dirty="0"/>
          </a:p>
          <a:p>
            <a:pPr marL="0" indent="0" algn="just" fontAlgn="base">
              <a:buNone/>
            </a:pPr>
            <a:r>
              <a:rPr lang="ru-RU" dirty="0" smtClean="0"/>
              <a:t>		</a:t>
            </a:r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r>
              <a:rPr lang="ru-RU" dirty="0" smtClean="0"/>
              <a:t>		В</a:t>
            </a:r>
            <a:r>
              <a:rPr lang="ru-RU" b="1" dirty="0" smtClean="0"/>
              <a:t> </a:t>
            </a:r>
            <a:r>
              <a:rPr lang="ru-RU" b="1" u="sng" dirty="0"/>
              <a:t>Испании</a:t>
            </a:r>
            <a:r>
              <a:rPr lang="ru-RU" dirty="0"/>
              <a:t> достаточно </a:t>
            </a:r>
            <a:r>
              <a:rPr lang="ru-RU" b="1" u="sng" dirty="0"/>
              <a:t>645 евро</a:t>
            </a:r>
            <a:r>
              <a:rPr lang="ru-RU" b="1" dirty="0"/>
              <a:t>,</a:t>
            </a:r>
            <a:r>
              <a:rPr lang="ru-RU" dirty="0"/>
              <a:t> чтобы прожить месяц в приличных условиях. Очень выручает теплый климат, который позволяет экономить на одежде и расходах на отопление.</a:t>
            </a:r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  <a:r>
              <a:rPr lang="ru-RU" b="1" u="sng" dirty="0" smtClean="0"/>
              <a:t>Греция</a:t>
            </a:r>
            <a:r>
              <a:rPr lang="ru-RU" dirty="0" smtClean="0"/>
              <a:t> </a:t>
            </a:r>
            <a:r>
              <a:rPr lang="ru-RU" dirty="0"/>
              <a:t>переживает сложный период, связанный с дефицитом бюджета, высоким уровнем безработицы, поэтому прожиточный уровень </a:t>
            </a:r>
            <a:r>
              <a:rPr lang="ru-RU" b="1" dirty="0"/>
              <a:t>снизился </a:t>
            </a:r>
            <a:r>
              <a:rPr lang="ru-RU" b="1" u="sng" dirty="0"/>
              <a:t>до 360 евро</a:t>
            </a:r>
            <a:r>
              <a:rPr lang="ru-RU" dirty="0"/>
              <a:t>. </a:t>
            </a:r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  <a:r>
              <a:rPr lang="ru-RU" b="1" u="sng" dirty="0" smtClean="0"/>
              <a:t>Польша</a:t>
            </a:r>
            <a:r>
              <a:rPr lang="ru-RU" u="sng" dirty="0" smtClean="0"/>
              <a:t> </a:t>
            </a:r>
            <a:r>
              <a:rPr lang="ru-RU" dirty="0"/>
              <a:t>не может похвастать высокими показателями — </a:t>
            </a:r>
            <a:r>
              <a:rPr lang="ru-RU" b="1" u="sng" dirty="0"/>
              <a:t>120 евро </a:t>
            </a:r>
            <a:r>
              <a:rPr lang="ru-RU" b="1" dirty="0"/>
              <a:t>в месяц.</a:t>
            </a:r>
            <a:endParaRPr lang="ru-RU" dirty="0"/>
          </a:p>
          <a:p>
            <a:pPr marL="0" indent="0" algn="just" fontAlgn="base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доллар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57422" cy="238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677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0"/>
            <a:ext cx="8620156" cy="3414932"/>
          </a:xfrm>
        </p:spPr>
        <p:txBody>
          <a:bodyPr/>
          <a:lstStyle/>
          <a:p>
            <a:pPr algn="ctr"/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азия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 </a:t>
            </a:r>
            <a:r>
              <a:rPr lang="ru-RU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экономически развитые страны Азии могут позволить осуществить расчет прожиточного уровня на достойном уровне</a:t>
            </a: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9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7640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</a:t>
            </a:r>
            <a:endParaRPr lang="ru-RU" sz="4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2357430"/>
            <a:ext cx="8258204" cy="3738570"/>
          </a:xfrm>
        </p:spPr>
        <p:txBody>
          <a:bodyPr/>
          <a:lstStyle/>
          <a:p>
            <a:pPr marL="0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≈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900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Гонконг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основывается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потребительской корзине,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график-монеты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3071810"/>
            <a:ext cx="4338636" cy="378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216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Израиль</a:t>
            </a:r>
            <a:endParaRPr lang="ru-RU" sz="3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смотря на постоянную военную напряженность и нехватку рабочих мест, поддерживает уровень финансового минимума, он для разных категорий составляет, в пересчете с шекелей на евро: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человека;</a:t>
            </a: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семейной пары без детей;</a:t>
            </a:r>
          </a:p>
          <a:p>
            <a:pPr marL="0" indent="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900 евро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семьи,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ребенка.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олл-графи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3214686"/>
            <a:ext cx="2928926" cy="36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стран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низким прожиточным минимумом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Индия: меньшее 11 евро в месяц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 fontAlgn="base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орзина-заголовок-как сэкономит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2857496"/>
            <a:ext cx="5572132" cy="400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118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43800" cy="5143536"/>
          </a:xfrm>
        </p:spPr>
        <p:txBody>
          <a:bodyPr>
            <a:normAutofit/>
          </a:bodyPr>
          <a:lstStyle/>
          <a:p>
            <a:r>
              <a:rPr lang="ru-RU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7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США, Канада, Австралия</a:t>
            </a:r>
            <a:br>
              <a:rPr lang="ru-RU" sz="7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алюты вокруг зем шар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928934"/>
            <a:ext cx="4000496" cy="383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4852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78198" cy="2240798"/>
          </a:xfrm>
        </p:spPr>
        <p:txBody>
          <a:bodyPr>
            <a:norm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Autofit/>
          </a:bodyPr>
          <a:lstStyle/>
          <a:p>
            <a:pPr marL="137160" indent="0" algn="just" fontAlgn="base">
              <a:buNone/>
            </a:pPr>
            <a:r>
              <a:rPr lang="ru-RU" dirty="0" smtClean="0"/>
              <a:t>	В </a:t>
            </a:r>
            <a:r>
              <a:rPr lang="ru-RU" b="1" u="sng" dirty="0"/>
              <a:t>США</a:t>
            </a:r>
            <a:r>
              <a:rPr lang="ru-RU" dirty="0"/>
              <a:t> показатель размера минимума соотносится с заработной платой — самой маленькой, установленной на законодательном уровне.</a:t>
            </a:r>
          </a:p>
          <a:p>
            <a:pPr marL="137160" indent="0" algn="just" fontAlgn="base">
              <a:buNone/>
            </a:pPr>
            <a:r>
              <a:rPr lang="ru-RU" dirty="0" smtClean="0"/>
              <a:t>	В </a:t>
            </a:r>
            <a:r>
              <a:rPr lang="ru-RU" dirty="0"/>
              <a:t>2018 году - </a:t>
            </a:r>
            <a:r>
              <a:rPr lang="ru-RU" b="1" dirty="0"/>
              <a:t>15 тысяч 80 долларов</a:t>
            </a:r>
            <a:r>
              <a:rPr lang="ru-RU" dirty="0"/>
              <a:t> в год </a:t>
            </a:r>
            <a:r>
              <a:rPr lang="ru-RU" b="1" dirty="0"/>
              <a:t>при 5-дневном восьмичасовом режиме работы</a:t>
            </a:r>
            <a:r>
              <a:rPr lang="ru-RU" dirty="0"/>
              <a:t>.</a:t>
            </a:r>
          </a:p>
          <a:p>
            <a:pPr marL="137160" indent="0" algn="just" fontAlgn="base">
              <a:buNone/>
            </a:pPr>
            <a:r>
              <a:rPr lang="ru-RU" dirty="0" smtClean="0"/>
              <a:t>	В </a:t>
            </a:r>
            <a:r>
              <a:rPr lang="ru-RU" b="1" u="sng" dirty="0"/>
              <a:t>Австралии</a:t>
            </a:r>
            <a:r>
              <a:rPr lang="ru-RU" dirty="0"/>
              <a:t> размер </a:t>
            </a:r>
            <a:r>
              <a:rPr lang="ru-RU" b="1" dirty="0"/>
              <a:t>минимальной зарплаты отличается от прожиточного минимума на 50 долларов в большую сторону</a:t>
            </a:r>
            <a:r>
              <a:rPr lang="ru-RU" dirty="0"/>
              <a:t>, находится в соотношении </a:t>
            </a:r>
            <a:r>
              <a:rPr lang="ru-RU" b="1" dirty="0"/>
              <a:t>650:600.</a:t>
            </a:r>
            <a:endParaRPr lang="ru-RU" dirty="0"/>
          </a:p>
          <a:p>
            <a:pPr marL="137160" indent="0" algn="just" fontAlgn="base">
              <a:buNone/>
            </a:pPr>
            <a:r>
              <a:rPr lang="ru-RU" dirty="0"/>
              <a:t>	</a:t>
            </a:r>
            <a:r>
              <a:rPr lang="ru-RU" dirty="0" smtClean="0"/>
              <a:t>Мин. </a:t>
            </a:r>
            <a:r>
              <a:rPr lang="ru-RU" dirty="0"/>
              <a:t>размер труда, </a:t>
            </a:r>
            <a:r>
              <a:rPr lang="ru-RU" dirty="0" smtClean="0"/>
              <a:t>в </a:t>
            </a:r>
            <a:r>
              <a:rPr lang="ru-RU" dirty="0"/>
              <a:t>разных провинциях </a:t>
            </a:r>
            <a:r>
              <a:rPr lang="ru-RU" b="1" u="sng" dirty="0"/>
              <a:t>Канады</a:t>
            </a:r>
            <a:r>
              <a:rPr lang="ru-RU" b="1" dirty="0"/>
              <a:t> </a:t>
            </a:r>
            <a:r>
              <a:rPr lang="ru-RU" dirty="0" smtClean="0"/>
              <a:t>будет </a:t>
            </a:r>
            <a:r>
              <a:rPr lang="ru-RU" dirty="0"/>
              <a:t>различаться. </a:t>
            </a:r>
          </a:p>
          <a:p>
            <a:pPr marL="137160" indent="0" algn="just">
              <a:buNone/>
            </a:pPr>
            <a:r>
              <a:rPr lang="ru-RU" dirty="0"/>
              <a:t>Средняя оплата труда составляет </a:t>
            </a:r>
            <a:r>
              <a:rPr lang="ru-RU" b="1" u="sng" dirty="0"/>
              <a:t>11 долларов в </a:t>
            </a:r>
            <a:r>
              <a:rPr lang="ru-RU" b="1" u="sng" dirty="0" smtClean="0"/>
              <a:t>час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xmlns="" val="3160329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42844" y="571480"/>
            <a:ext cx="8620156" cy="4714908"/>
          </a:xfrm>
        </p:spPr>
        <p:txBody>
          <a:bodyPr/>
          <a:lstStyle/>
          <a:p>
            <a:r>
              <a:rPr lang="ru-RU" sz="60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</a:t>
            </a:r>
            <a:r>
              <a:rPr lang="ru-RU" sz="60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бывшего СССР</a:t>
            </a:r>
            <a:endParaRPr lang="ru-RU" sz="6000" b="1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24536" cy="36128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536" y="1340768"/>
            <a:ext cx="4081308" cy="2736304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2400"/>
            <a:ext cx="8858280" cy="291656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Страны </a:t>
            </a: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бывшего СССР, обладающие сырьевыми запасами, такими как нефть, способны обеспечить увеличение жизненно важного минимума, к ним относится, например, Азербайджан. </a:t>
            </a:r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780927"/>
            <a:ext cx="6120680" cy="3172197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19278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Казахстан, Молдавия, Кыргызстан, Грузия, Армения, Украина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sz="2400" b="1" i="1" dirty="0">
              <a:solidFill>
                <a:schemeClr val="bg2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 fontAlgn="base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Страны переживают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кризисные моменты,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связанные с низкими экономическими показателями, безработицей, высокой инфляцией</a:t>
            </a:r>
          </a:p>
          <a:p>
            <a:pPr marL="0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Прожиточный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в республике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Молдова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 евро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в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евро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72,2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2000 по 2018 уровень жизни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подорожал более чем в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минимум самый низких в списке бывших союзных республик —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 долларов.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85794"/>
            <a:ext cx="835292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с самым 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маленьким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прожиточным минимумом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 стран мира находятся на низком экономическом уровне, средняя заработная плата в которых составляет </a:t>
            </a: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</a:t>
            </a: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$.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 ним относятся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большинство государств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африканского континента: </a:t>
            </a:r>
            <a:r>
              <a:rPr lang="ru-RU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Замбия, Намибия, Нигер; государства, расположенные на островах восточной Азии: Камбоджа, Лаос, Мьянма, Бангладеш.</a:t>
            </a:r>
            <a:endParaRPr lang="ru-RU" sz="2800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алькулятор-цифр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0"/>
            <a:ext cx="3119428" cy="278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192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4643470" cy="258285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 algn="just" fontAlgn="base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37160" indent="0" algn="just" fontAlgn="base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минимума финансовых средств, необходимых для существования человека, величина не стабильная.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 fontAlgn="base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граждан любых социальных категорий, чтобы его уровень увеличивался, так как это приводит к увеличению личных доходов.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 fontAlgn="base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чтобы происходило значительное повышение, нужен рост экономики, стабильная политическая ситуация, обеспечение рабочими местами трудоспособной части населения, наполняемость бюджета налогами.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042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19212"/>
          </a:xfrm>
        </p:spPr>
        <p:txBody>
          <a:bodyPr>
            <a:noAutofit/>
          </a:bodyPr>
          <a:lstStyle/>
          <a:p>
            <a:r>
              <a:rPr lang="ru-RU" sz="4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</a:t>
            </a: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0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https://posobieguru.ru/prozhitochnyj-minimum/v-stranah-mira/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3542730"/>
            <a:ext cx="5232077" cy="331527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65222"/>
            <a:ext cx="4427984" cy="3431930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1225</TotalTime>
  <Words>109</Words>
  <Application>Microsoft Office PowerPoint</Application>
  <PresentationFormat>Экран (4:3)</PresentationFormat>
  <Paragraphs>151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Бумажная</vt:lpstr>
      <vt:lpstr>Апекс</vt:lpstr>
      <vt:lpstr>2_Апекс</vt:lpstr>
      <vt:lpstr>Изящная</vt:lpstr>
      <vt:lpstr>       ГОУ “ТСВУ” Научно-практическая конференция обучающихся Доклад на тему:  Прожиточный минимум в странах мира  в 2018 году </vt:lpstr>
      <vt:lpstr>От чего зависит?</vt:lpstr>
      <vt:lpstr>Величина  прожиточного минимума?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азия</vt:lpstr>
      <vt:lpstr>Прожиточный минимум</vt:lpstr>
      <vt:lpstr>Слайд 15</vt:lpstr>
      <vt:lpstr>Слайд 16</vt:lpstr>
      <vt:lpstr>     США, Канада, Австралия   </vt:lpstr>
      <vt:lpstr> </vt:lpstr>
      <vt:lpstr>Страны бывшего СССР</vt:lpstr>
      <vt:lpstr>  Страны бывшего СССР, обладающие сырьевыми запасами, такими как нефть, способны обеспечить увеличение жизненно важного минимума, к ним относится, например, Азербайджан.   </vt:lpstr>
      <vt:lpstr>Казахстан, Молдавия, Кыргызстан, Грузия, Армения, Украина </vt:lpstr>
      <vt:lpstr>Слайд 22</vt:lpstr>
      <vt:lpstr>Вывод:</vt:lpstr>
      <vt:lpstr>Источник: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Такая разная геометрия</dc:title>
  <dc:creator>Рита</dc:creator>
  <cp:lastModifiedBy>Elana</cp:lastModifiedBy>
  <cp:revision>95</cp:revision>
  <cp:lastPrinted>2014-11-14T19:16:59Z</cp:lastPrinted>
  <dcterms:created xsi:type="dcterms:W3CDTF">2014-11-13T18:05:12Z</dcterms:created>
  <dcterms:modified xsi:type="dcterms:W3CDTF">2018-11-26T20:55:45Z</dcterms:modified>
</cp:coreProperties>
</file>