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0" y="-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0"/>
            <a:ext cx="8676222" cy="3810001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Проект по профессиональному модулю</a:t>
            </a:r>
            <a:b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«Проектирование и изготовление фасонного резца»</a:t>
            </a:r>
            <a:endParaRPr lang="ru-RU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Выполнил: студент группы 917 СТ</a:t>
            </a:r>
          </a:p>
          <a:p>
            <a:pPr algn="r"/>
            <a:r>
              <a:rPr lang="ru-RU" dirty="0" smtClean="0"/>
              <a:t>Гусаков Даниил</a:t>
            </a:r>
          </a:p>
          <a:p>
            <a:pPr algn="r"/>
            <a:r>
              <a:rPr lang="ru-RU" dirty="0" smtClean="0"/>
              <a:t>ЛПТТ имени </a:t>
            </a:r>
            <a:r>
              <a:rPr lang="ru-RU" dirty="0" err="1" smtClean="0"/>
              <a:t>А.К.Лысенко</a:t>
            </a:r>
            <a:endParaRPr lang="ru-RU" dirty="0" smtClean="0"/>
          </a:p>
          <a:p>
            <a:pPr algn="r"/>
            <a:r>
              <a:rPr lang="ru-RU" dirty="0" smtClean="0"/>
              <a:t>Проверил: мастер п/о Сапрыкина А.М.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4324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1013" y="495300"/>
            <a:ext cx="8686800" cy="5486399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Содержание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1. Выбор и обоснование проекта</a:t>
            </a:r>
            <a:b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</a:br>
            <a: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2. Цели и задачи проекта</a:t>
            </a:r>
            <a:b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</a:br>
            <a: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3. Выбор модели </a:t>
            </a:r>
            <a:b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</a:br>
            <a: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4. Выбор материала</a:t>
            </a:r>
            <a:b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</a:br>
            <a: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5. Разработка технологии изготовления</a:t>
            </a:r>
            <a:b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</a:br>
            <a:r>
              <a:rPr lang="ru-RU" sz="28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6</a:t>
            </a:r>
            <a: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. </a:t>
            </a:r>
            <a: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Самоанализ</a:t>
            </a:r>
            <a:br>
              <a:rPr lang="ru-RU" sz="2800" dirty="0" smtClean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30543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05467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3">
                    <a:lumMod val="75000"/>
                  </a:schemeClr>
                </a:solidFill>
              </a:rPr>
              <a:t>1. Выбор </a:t>
            </a:r>
            <a:r>
              <a:rPr lang="ru-RU" sz="4800" dirty="0" smtClean="0">
                <a:solidFill>
                  <a:schemeClr val="accent3">
                    <a:lumMod val="75000"/>
                  </a:schemeClr>
                </a:solidFill>
              </a:rPr>
              <a:t>проекта</a:t>
            </a:r>
            <a:endParaRPr lang="ru-RU" sz="4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2015067"/>
            <a:ext cx="9905998" cy="3776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 Занимаясь дополнительно токарным делом и решив выточить шахматные фигуры, я пришел к выводу, что обычным резцом не возможно получить криволинейную поверхность такой фигуры.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86621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3">
                    <a:lumMod val="75000"/>
                  </a:schemeClr>
                </a:solidFill>
              </a:rPr>
              <a:t>Обоснование </a:t>
            </a:r>
            <a:r>
              <a:rPr lang="ru-RU" sz="4800" dirty="0" smtClean="0">
                <a:solidFill>
                  <a:schemeClr val="accent3">
                    <a:lumMod val="75000"/>
                  </a:schemeClr>
                </a:solidFill>
              </a:rPr>
              <a:t>проекта</a:t>
            </a:r>
            <a:endParaRPr lang="ru-RU" sz="4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7468" y="2666999"/>
            <a:ext cx="10380132" cy="312420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4000" dirty="0" smtClean="0"/>
              <a:t> Я решил сделать этот проект, потому что  хочу выточить шахматные фигуры в бытовых условиях в большом количестве и в сравнительно малые сроки на токарном универсальном станке. Тогда как обычным чистовым резцом обычной конструкции можно получить такую поверхность только на станке с ЧПУ.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12706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ru-RU" sz="4800" dirty="0" smtClean="0">
                <a:solidFill>
                  <a:schemeClr val="accent3">
                    <a:lumMod val="75000"/>
                  </a:schemeClr>
                </a:solidFill>
              </a:rPr>
              <a:t>. Цель </a:t>
            </a:r>
            <a:r>
              <a:rPr lang="ru-RU" sz="4800" dirty="0" smtClean="0">
                <a:solidFill>
                  <a:schemeClr val="accent3">
                    <a:lumMod val="75000"/>
                  </a:schemeClr>
                </a:solidFill>
              </a:rPr>
              <a:t>проекта</a:t>
            </a:r>
            <a:endParaRPr lang="ru-RU" sz="4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Основной целью проекта является изготовление фасонного резца для точения сложных фасонных поверхностей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27413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</a:rPr>
              <a:t> Задачи </a:t>
            </a:r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</a:rPr>
              <a:t>проекта</a:t>
            </a:r>
            <a:endParaRPr lang="ru-RU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Спроектировать конструкцию резца</a:t>
            </a:r>
          </a:p>
          <a:p>
            <a:r>
              <a:rPr lang="ru-RU" sz="4000" dirty="0" smtClean="0"/>
              <a:t>Изготовить резец</a:t>
            </a:r>
          </a:p>
          <a:p>
            <a:r>
              <a:rPr lang="ru-RU" sz="4000" dirty="0" smtClean="0"/>
              <a:t>Выполнить обработку заготовки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94503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</a:rPr>
              <a:t>3. Выбор </a:t>
            </a:r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</a:rPr>
              <a:t>Модели </a:t>
            </a:r>
            <a:endParaRPr lang="ru-RU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 Основная идея проекта состоит в том, чтобы изготовить изделие с помощью доступных материалов и приспособлений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72514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993732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accent3">
                    <a:lumMod val="75000"/>
                  </a:schemeClr>
                </a:solidFill>
              </a:rPr>
              <a:t>4</a:t>
            </a:r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. Подбор материала </a:t>
            </a:r>
            <a:r>
              <a:rPr lang="ru-RU" sz="4400" dirty="0" smtClean="0">
                <a:solidFill>
                  <a:schemeClr val="accent3">
                    <a:lumMod val="75000"/>
                  </a:schemeClr>
                </a:solidFill>
              </a:rPr>
              <a:t>изделия</a:t>
            </a:r>
            <a:endParaRPr lang="ru-RU"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1565754"/>
            <a:ext cx="9905998" cy="47223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300" b="1" dirty="0"/>
              <a:t>Выбираем быстрорежущую сталь Р6М5.</a:t>
            </a:r>
          </a:p>
          <a:p>
            <a:r>
              <a:rPr lang="ru-RU" sz="2200" dirty="0"/>
              <a:t>Характеристика Р6М5.</a:t>
            </a:r>
          </a:p>
          <a:p>
            <a:r>
              <a:rPr lang="ru-RU" sz="2200" dirty="0"/>
              <a:t>Сталь Р6М5 в основном вытеснила стали Р18, </a:t>
            </a:r>
            <a:r>
              <a:rPr lang="ru-RU" sz="2200" dirty="0" smtClean="0"/>
              <a:t>Р12иР9 и </a:t>
            </a:r>
            <a:r>
              <a:rPr lang="ru-RU" sz="2200" dirty="0"/>
              <a:t>нашла применение при обработке цветных сплавов, чугунов, углеродистых и легированных сталей, а также некоторых теплоустойчивых и коррозионно-стойких сталей.</a:t>
            </a:r>
          </a:p>
          <a:p>
            <a:r>
              <a:rPr lang="ru-RU" sz="2200" dirty="0"/>
              <a:t>Прочность данного материала удовлетворительная. Износостойкость при малых и средних скоростях резания повышенная. Данный материал обладает широким интервалом закалочных температур.</a:t>
            </a:r>
          </a:p>
          <a:p>
            <a:r>
              <a:rPr lang="ru-RU" sz="2200" dirty="0" err="1"/>
              <a:t>Шлифуемость</a:t>
            </a:r>
            <a:r>
              <a:rPr lang="ru-RU" sz="2200" dirty="0"/>
              <a:t> удовлетворительная.</a:t>
            </a:r>
          </a:p>
          <a:p>
            <a:r>
              <a:rPr lang="ru-RU" sz="2200" dirty="0"/>
              <a:t>Сталь Р6М5 используется для производства всех видов режущего инструмента при обработке углеродистых легированных конструкционных сталей; предпочтительно для изготовления резьбонарезного инструмента, а также инструмента, работающего с ударными нагрузками.</a:t>
            </a:r>
          </a:p>
          <a:p>
            <a:r>
              <a:rPr lang="ru-RU" sz="2200" dirty="0" smtClean="0"/>
              <a:t>Маркировка и химический </a:t>
            </a:r>
            <a:r>
              <a:rPr lang="ru-RU" sz="2200" dirty="0"/>
              <a:t>состав стали </a:t>
            </a:r>
            <a:r>
              <a:rPr lang="ru-RU" sz="2200" dirty="0" smtClean="0"/>
              <a:t>Р6М5 представлен на рисунке 1.</a:t>
            </a:r>
            <a:endParaRPr lang="ru-RU" sz="2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618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42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0709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5. Разработка технологии изготовления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1941534"/>
            <a:ext cx="9905998" cy="4384109"/>
          </a:xfrm>
        </p:spPr>
        <p:txBody>
          <a:bodyPr/>
          <a:lstStyle/>
          <a:p>
            <a:r>
              <a:rPr lang="ru-RU" sz="3200" dirty="0" smtClean="0">
                <a:effectLst/>
              </a:rPr>
              <a:t>Рассчитываем геометрию </a:t>
            </a:r>
            <a:r>
              <a:rPr lang="ru-RU" sz="3200" dirty="0">
                <a:effectLst/>
              </a:rPr>
              <a:t>фасонного </a:t>
            </a:r>
            <a:r>
              <a:rPr lang="ru-RU" sz="3200" dirty="0" smtClean="0">
                <a:effectLst/>
              </a:rPr>
              <a:t>резца</a:t>
            </a:r>
          </a:p>
          <a:p>
            <a:r>
              <a:rPr lang="ru-RU" sz="3200" dirty="0" smtClean="0">
                <a:effectLst/>
              </a:rPr>
              <a:t>Корректируем профиль </a:t>
            </a:r>
            <a:r>
              <a:rPr lang="ru-RU" sz="3200" dirty="0">
                <a:effectLst/>
              </a:rPr>
              <a:t>фасонного </a:t>
            </a:r>
            <a:r>
              <a:rPr lang="ru-RU" sz="3200" dirty="0" smtClean="0">
                <a:effectLst/>
              </a:rPr>
              <a:t>резца с помощью графического и аналитического методов</a:t>
            </a:r>
          </a:p>
          <a:p>
            <a:r>
              <a:rPr lang="ru-RU" sz="3200" dirty="0" smtClean="0">
                <a:effectLst/>
              </a:rPr>
              <a:t>Проектируем шаблон и контр шаблон</a:t>
            </a:r>
          </a:p>
          <a:p>
            <a:r>
              <a:rPr lang="ru-RU" sz="3200" dirty="0" smtClean="0">
                <a:effectLst/>
              </a:rPr>
              <a:t> Вытачиваем поверхность резца на токарном станке 16К20</a:t>
            </a:r>
            <a:endParaRPr lang="ru-RU" sz="3200" dirty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7084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15657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Геометрические параметры режущей части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Объект 3" descr="http://studbooks.net/imag_/8/260112/image00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2158" y="1816274"/>
            <a:ext cx="6964471" cy="4496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5055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Расчетные узловые точки профиля резца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1925045"/>
              </p:ext>
            </p:extLst>
          </p:nvPr>
        </p:nvGraphicFramePr>
        <p:xfrm>
          <a:off x="1141412" y="2693094"/>
          <a:ext cx="9906003" cy="3432132"/>
        </p:xfrm>
        <a:graphic>
          <a:graphicData uri="http://schemas.openxmlformats.org/drawingml/2006/table">
            <a:tbl>
              <a:tblPr firstRow="1" firstCol="1" bandRow="1"/>
              <a:tblGrid>
                <a:gridCol w="1100667"/>
                <a:gridCol w="1100667"/>
                <a:gridCol w="1100667"/>
                <a:gridCol w="1100667"/>
                <a:gridCol w="1100667"/>
                <a:gridCol w="1100667"/>
                <a:gridCol w="1100667"/>
                <a:gridCol w="1100667"/>
                <a:gridCol w="1100667"/>
              </a:tblGrid>
              <a:tr h="572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effectLst/>
                        <a:latin typeface="Calibri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>
                      <a:noFill/>
                    </a:lnL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022"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 точки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</a:tr>
              <a:tr h="572022"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l, мм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572022"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r, мм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</a:tr>
              <a:tr h="572022"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R, мм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572022"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С, мм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indent="1428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0040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Проектирование шаблона и контр шаблона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1991638"/>
            <a:ext cx="9905998" cy="4283901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effectLst/>
              </a:rPr>
              <a:t>По результатам коррекционного расчета строится профиль шаблона для контроля точности профиля фасонной поверхности резца после шлифования, и контршаблон для контроля профилей шлифовального круга для обработки профиля резца. Для этого через базовую точку параллельно оси проводят координатную прямую, от которой откладывают вычисленные значения высоты профиля резца в характерных точках </a:t>
            </a:r>
            <a:r>
              <a:rPr lang="ru-RU" dirty="0" err="1">
                <a:effectLst/>
              </a:rPr>
              <a:t>ДR</a:t>
            </a:r>
            <a:r>
              <a:rPr lang="ru-RU" baseline="-25000" dirty="0" err="1">
                <a:effectLst/>
              </a:rPr>
              <a:t>i</a:t>
            </a:r>
            <a:r>
              <a:rPr lang="ru-RU" dirty="0">
                <a:effectLst/>
              </a:rPr>
              <a:t> . Осевые размеры профиля резцов с осью, параллельной оси детали, равны осевым размерам детали.</a:t>
            </a:r>
          </a:p>
          <a:p>
            <a:r>
              <a:rPr lang="ru-RU" dirty="0">
                <a:effectLst/>
              </a:rPr>
              <a:t>Криволинейные участки профиля заданы в виде дуги радиуса r, величина которого определяется с использованием координат трех характерных точек, расположенных на криволинейном участке, либо координатами ряда точек, через которые проходит кривая.</a:t>
            </a:r>
          </a:p>
          <a:p>
            <a:r>
              <a:rPr lang="ru-RU" dirty="0">
                <a:effectLst/>
              </a:rPr>
              <a:t>Точность изготовления профиля ±0,01. Для облегчения шлифования по профилю выполняется фаска под углом 30°. Материал шаблона - </a:t>
            </a:r>
            <a:r>
              <a:rPr lang="ru-RU">
                <a:effectLst/>
              </a:rPr>
              <a:t>сталь </a:t>
            </a:r>
            <a:r>
              <a:rPr lang="ru-RU" smtClean="0">
                <a:effectLst/>
              </a:rPr>
              <a:t>Р6М5, </a:t>
            </a:r>
            <a:r>
              <a:rPr lang="ru-RU" dirty="0">
                <a:effectLst/>
              </a:rPr>
              <a:t>твердость HRC 58...62.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020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TM03457485[[fn=Сетчатая]]</Template>
  <TotalTime>338</TotalTime>
  <Words>414</Words>
  <Application>Microsoft Office PowerPoint</Application>
  <PresentationFormat>Произвольный</PresentationFormat>
  <Paragraphs>82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Сетка</vt:lpstr>
      <vt:lpstr>Проект по профессиональному модулю «Проектирование и изготовление фасонного резца»</vt:lpstr>
      <vt:lpstr>Содержание  1. Выбор и обоснование проекта 2. Цели и задачи проекта 3. Выбор модели  4. Выбор материала 5. Разработка технологии изготовления 6. Самоанализ  </vt:lpstr>
      <vt:lpstr>1. Выбор проекта</vt:lpstr>
      <vt:lpstr>Обоснование проекта</vt:lpstr>
      <vt:lpstr>2. Цель проекта</vt:lpstr>
      <vt:lpstr> Задачи проекта</vt:lpstr>
      <vt:lpstr>3. Выбор Модели </vt:lpstr>
      <vt:lpstr>4. Подбор материала изделия</vt:lpstr>
      <vt:lpstr>Презентация PowerPoint</vt:lpstr>
      <vt:lpstr>5. Разработка технологии изготовления</vt:lpstr>
      <vt:lpstr>Геометрические параметры режущей части</vt:lpstr>
      <vt:lpstr>Расчетные узловые точки профиля резца</vt:lpstr>
      <vt:lpstr>Проектирование шаблона и контр шаблона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 профессиональному модулю «Проектирование и изготовление фасонного резца»</dc:title>
  <dc:creator>Админ</dc:creator>
  <cp:lastModifiedBy>User</cp:lastModifiedBy>
  <cp:revision>15</cp:revision>
  <dcterms:created xsi:type="dcterms:W3CDTF">2018-05-10T08:27:01Z</dcterms:created>
  <dcterms:modified xsi:type="dcterms:W3CDTF">2018-05-12T19:43:14Z</dcterms:modified>
</cp:coreProperties>
</file>