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A82"/>
    <a:srgbClr val="5E4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7D768-C056-418A-B50F-AE094C3F9992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E77CD-8B3C-4B84-8A0E-7FBAABB1CE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13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E77CD-8B3C-4B84-8A0E-7FBAABB1CE0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E77CD-8B3C-4B84-8A0E-7FBAABB1CE0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502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43D46F0-7393-4317-8382-4893E00FD124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8676251-B08D-4D74-B4D4-FB7545E8D668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27984" y="1988840"/>
            <a:ext cx="4464496" cy="165618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Способы построения геометрических тел в программе Компас 3</a:t>
            </a:r>
            <a:r>
              <a:rPr lang="en-US" sz="2800" dirty="0" smtClean="0">
                <a:solidFill>
                  <a:srgbClr val="002060"/>
                </a:solidFill>
                <a:latin typeface="Bauhaus 93" panose="04030905020B02020C02" pitchFamily="82" charset="0"/>
              </a:rPr>
              <a:t>D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7" name="Picture 6" descr="http://www.xcom-shop.ru/var/files/d3/ea/5018dd3d3ea65691836702_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-243408"/>
            <a:ext cx="2160240" cy="216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. </a:t>
            </a:r>
            <a:r>
              <a:rPr lang="ru-RU" i="1" dirty="0" smtClean="0"/>
              <a:t>Геометрическим телом называют любую замкнутую область пространства вместе с ее границей — поверхно­стью. </a:t>
            </a:r>
            <a:r>
              <a:rPr lang="ru-RU" dirty="0" smtClean="0"/>
              <a:t>Назначение чертежа — представить на плоском носителе, которым является чертеж, геометрическое тело. Поверхность не имеет толщины, зачастую бесконечна в пространстве и вообще является геометрической абстракцией. Но практический интерес для нас представляет именно тело, так как предметом производства и потребления является тело, а не поверхность. Понять разницу между поверхностью и телом можно на примере яблока. Кожура яблока — это поверхность, все остальное в яблоке — тело. Такая аналогия достаточно условна, так как кожура яблока имеет определенную толщину, ее можно увидеть и даже съесть, в то время как поверхность какой-либо детали невозможно представить вне самой этой детали. Но на чертеже этой детали будет изображена все же ее поверхность.</a:t>
            </a:r>
          </a:p>
          <a:p>
            <a:r>
              <a:rPr lang="ru-RU" dirty="0" smtClean="0"/>
              <a:t>Геометрическую форму подавляющего большинства окружающих нас предметов можно представить очень небольшим набором простейших геометрических тел, или</a:t>
            </a:r>
            <a:r>
              <a:rPr lang="ru-RU" i="1" dirty="0" smtClean="0"/>
              <a:t> примитивов</a:t>
            </a:r>
            <a:r>
              <a:rPr lang="ru-RU" dirty="0" smtClean="0"/>
              <a:t> (рис. 1).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716016" y="4365104"/>
            <a:ext cx="3888432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49" y="4275670"/>
            <a:ext cx="4467952" cy="2393690"/>
          </a:xfrm>
          <a:prstGeom prst="rect">
            <a:avLst/>
          </a:prstGeom>
          <a:effectLst>
            <a:glow rad="127000">
              <a:schemeClr val="bg1">
                <a:alpha val="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755576" y="908720"/>
            <a:ext cx="7344816" cy="32403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Какие геометрические тела вы знаете?</a:t>
            </a:r>
          </a:p>
          <a:p>
            <a:pPr algn="ctr"/>
            <a:endParaRPr lang="ru-RU" sz="5400" dirty="0" smtClean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Давайте вспомним?</a:t>
            </a:r>
            <a:endParaRPr lang="ru-RU" sz="5400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78" y="1219200"/>
            <a:ext cx="6571243" cy="49371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31640" y="980728"/>
            <a:ext cx="7200800" cy="540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7"/>
            <a:ext cx="7200800" cy="54006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764704"/>
            <a:ext cx="7416824" cy="5832648"/>
          </a:xfrm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403648" y="764704"/>
            <a:ext cx="7416824" cy="58326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764704"/>
            <a:ext cx="7427168" cy="56886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64704"/>
            <a:ext cx="7488832" cy="5688632"/>
          </a:xfrm>
          <a:prstGeom prst="rect">
            <a:avLst/>
          </a:prstGeom>
        </p:spPr>
      </p:pic>
      <p:pic>
        <p:nvPicPr>
          <p:cNvPr id="6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7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64704"/>
            <a:ext cx="7632848" cy="5832648"/>
          </a:xfrm>
          <a:prstGeom prst="rect">
            <a:avLst/>
          </a:prstGeom>
        </p:spPr>
      </p:pic>
      <p:pic>
        <p:nvPicPr>
          <p:cNvPr id="6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776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64704"/>
            <a:ext cx="7632848" cy="5904656"/>
          </a:xfrm>
          <a:prstGeom prst="rect">
            <a:avLst/>
          </a:prstGeom>
        </p:spPr>
      </p:pic>
      <p:pic>
        <p:nvPicPr>
          <p:cNvPr id="4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10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764704"/>
            <a:ext cx="7527230" cy="5904656"/>
          </a:xfrm>
          <a:prstGeom prst="rect">
            <a:avLst/>
          </a:prstGeom>
        </p:spPr>
      </p:pic>
      <p:pic>
        <p:nvPicPr>
          <p:cNvPr id="4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3811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50" y="764704"/>
            <a:ext cx="7565330" cy="5904656"/>
          </a:xfrm>
          <a:prstGeom prst="rect">
            <a:avLst/>
          </a:prstGeom>
        </p:spPr>
      </p:pic>
      <p:pic>
        <p:nvPicPr>
          <p:cNvPr id="4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14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33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50" y="764704"/>
            <a:ext cx="7565330" cy="5832648"/>
          </a:xfrm>
          <a:prstGeom prst="rect">
            <a:avLst/>
          </a:prstGeom>
        </p:spPr>
      </p:pic>
      <p:pic>
        <p:nvPicPr>
          <p:cNvPr id="5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234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05" y="-25091"/>
            <a:ext cx="9144000" cy="6858000"/>
          </a:xfrm>
          <a:prstGeom prst="rect">
            <a:avLst/>
          </a:prstGeom>
        </p:spPr>
      </p:pic>
      <p:pic>
        <p:nvPicPr>
          <p:cNvPr id="4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11266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 w="1905"/>
                <a:solidFill>
                  <a:srgbClr val="5E47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</a:rPr>
              <a:t>Этапы</a:t>
            </a:r>
            <a:r>
              <a:rPr kumimoji="0" lang="ru-RU" sz="40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</a:rPr>
              <a:t> создания модели</a:t>
            </a:r>
            <a:endParaRPr kumimoji="0" lang="ru-RU" sz="4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39" y="1234084"/>
            <a:ext cx="756084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3A3A82"/>
                </a:solidFill>
                <a:latin typeface="+mj-lt"/>
              </a:rPr>
              <a:t>1. Создание эскиза (фигуры) на плоскости.</a:t>
            </a:r>
          </a:p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3A3A82"/>
                </a:solidFill>
                <a:latin typeface="+mj-lt"/>
              </a:rPr>
              <a:t>2. Простановка размеров согласно заданию.</a:t>
            </a:r>
            <a:endParaRPr lang="ru-RU" sz="2800" b="1" dirty="0">
              <a:solidFill>
                <a:srgbClr val="3A3A82"/>
              </a:solidFill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3A3A82"/>
                </a:solidFill>
                <a:latin typeface="+mj-lt"/>
              </a:rPr>
              <a:t>3. Формообразование модели с помощью операций:</a:t>
            </a:r>
            <a:endParaRPr lang="ru-RU" sz="2800" b="1" dirty="0">
              <a:solidFill>
                <a:srgbClr val="3A3A82"/>
              </a:solidFill>
              <a:latin typeface="+mj-lt"/>
            </a:endParaRPr>
          </a:p>
          <a:p>
            <a:pPr marL="1090613" indent="-285750"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rgbClr val="3A3A82"/>
                </a:solidFill>
                <a:latin typeface="+mj-lt"/>
              </a:rPr>
              <a:t>выдавливания </a:t>
            </a:r>
            <a:endParaRPr lang="ru-RU" sz="2800" b="1" dirty="0">
              <a:solidFill>
                <a:srgbClr val="3A3A82"/>
              </a:solidFill>
              <a:latin typeface="+mj-lt"/>
            </a:endParaRPr>
          </a:p>
          <a:p>
            <a:pPr marL="1090613" indent="-285750">
              <a:buFont typeface="Wingdings" pitchFamily="2" charset="2"/>
              <a:buChar char="§"/>
              <a:defRPr/>
            </a:pPr>
            <a:r>
              <a:rPr lang="ru-RU" sz="2800" b="1" dirty="0">
                <a:solidFill>
                  <a:srgbClr val="3A3A82"/>
                </a:solidFill>
                <a:latin typeface="+mj-lt"/>
              </a:rPr>
              <a:t>вращения </a:t>
            </a:r>
          </a:p>
          <a:p>
            <a:pPr marL="1090613" indent="-285750">
              <a:buFont typeface="Wingdings" pitchFamily="2" charset="2"/>
              <a:buChar char="§"/>
              <a:defRPr/>
            </a:pPr>
            <a:r>
              <a:rPr lang="ru-RU" sz="2800" b="1" dirty="0" err="1">
                <a:solidFill>
                  <a:srgbClr val="3A3A82"/>
                </a:solidFill>
                <a:latin typeface="+mj-lt"/>
              </a:rPr>
              <a:t>кинематически</a:t>
            </a:r>
            <a:r>
              <a:rPr lang="ru-RU" sz="2800" b="1" dirty="0">
                <a:solidFill>
                  <a:srgbClr val="3A3A82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954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4" y="188640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</a:rPr>
              <a:t>Алгоритм построения</a:t>
            </a:r>
            <a:endParaRPr kumimoji="0" lang="ru-RU" sz="4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03350" y="836612"/>
            <a:ext cx="7283450" cy="5904755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b="1" dirty="0" smtClean="0">
                <a:latin typeface="+mj-lt"/>
              </a:rPr>
              <a:t>Вкладка</a:t>
            </a:r>
            <a:r>
              <a:rPr lang="ru-RU" altLang="ru-RU" dirty="0" smtClean="0">
                <a:latin typeface="+mj-lt"/>
              </a:rPr>
              <a:t>: </a:t>
            </a:r>
            <a:r>
              <a:rPr lang="ru-RU" altLang="ru-RU" dirty="0" err="1" smtClean="0">
                <a:latin typeface="+mj-lt"/>
              </a:rPr>
              <a:t>Фаил</a:t>
            </a:r>
            <a:r>
              <a:rPr lang="ru-RU" altLang="ru-RU" dirty="0" smtClean="0">
                <a:latin typeface="+mj-lt"/>
              </a:rPr>
              <a:t>-Создать деталь</a:t>
            </a:r>
          </a:p>
          <a:p>
            <a:r>
              <a:rPr lang="ru-RU" altLang="ru-RU" b="1" dirty="0" smtClean="0">
                <a:latin typeface="+mj-lt"/>
              </a:rPr>
              <a:t>Дерево модели: </a:t>
            </a:r>
            <a:r>
              <a:rPr lang="ru-RU" altLang="ru-RU" dirty="0" smtClean="0">
                <a:latin typeface="+mj-lt"/>
              </a:rPr>
              <a:t>Выбрать плоскость </a:t>
            </a:r>
            <a:r>
              <a:rPr lang="ru-RU" altLang="ru-RU" b="1" dirty="0" smtClean="0">
                <a:latin typeface="+mj-lt"/>
              </a:rPr>
              <a:t>ХУ</a:t>
            </a:r>
            <a:r>
              <a:rPr lang="ru-RU" altLang="ru-RU" dirty="0" smtClean="0">
                <a:latin typeface="+mj-lt"/>
              </a:rPr>
              <a:t>, активировать окно интерфейса, нажав </a:t>
            </a:r>
            <a:r>
              <a:rPr lang="ru-RU" altLang="ru-RU" b="1" dirty="0" smtClean="0">
                <a:latin typeface="+mj-lt"/>
              </a:rPr>
              <a:t>Эскиз</a:t>
            </a:r>
          </a:p>
          <a:p>
            <a:r>
              <a:rPr lang="ru-RU" altLang="ru-RU" b="1" dirty="0" smtClean="0">
                <a:latin typeface="+mj-lt"/>
              </a:rPr>
              <a:t> Инструментальная панель: Геометрия-Прямоугольник </a:t>
            </a:r>
            <a:r>
              <a:rPr lang="ru-RU" altLang="ru-RU" dirty="0" smtClean="0">
                <a:latin typeface="+mj-lt"/>
              </a:rPr>
              <a:t>(нажать на стрелку, выбрать фигуру)</a:t>
            </a:r>
          </a:p>
          <a:p>
            <a:r>
              <a:rPr lang="ru-RU" altLang="ru-RU" b="1" dirty="0">
                <a:latin typeface="+mj-lt"/>
              </a:rPr>
              <a:t> </a:t>
            </a:r>
            <a:r>
              <a:rPr lang="ru-RU" altLang="ru-RU" b="1" dirty="0" smtClean="0">
                <a:latin typeface="+mj-lt"/>
              </a:rPr>
              <a:t>Поле модели: </a:t>
            </a:r>
            <a:r>
              <a:rPr lang="ru-RU" altLang="ru-RU" dirty="0" smtClean="0">
                <a:latin typeface="+mj-lt"/>
              </a:rPr>
              <a:t>Перевести курсор мыши на поле модели, вставить фигуру, </a:t>
            </a:r>
            <a:r>
              <a:rPr lang="ru-RU" altLang="ru-RU" dirty="0" err="1" smtClean="0">
                <a:latin typeface="+mj-lt"/>
              </a:rPr>
              <a:t>образмерить</a:t>
            </a:r>
            <a:r>
              <a:rPr lang="ru-RU" altLang="ru-RU" dirty="0" smtClean="0">
                <a:latin typeface="+mj-lt"/>
              </a:rPr>
              <a:t> ее.</a:t>
            </a:r>
            <a:endParaRPr lang="ru-RU" altLang="ru-RU" dirty="0">
              <a:latin typeface="+mj-lt"/>
            </a:endParaRPr>
          </a:p>
          <a:p>
            <a:r>
              <a:rPr lang="ru-RU" altLang="ru-RU" b="1" dirty="0">
                <a:latin typeface="+mj-lt"/>
              </a:rPr>
              <a:t> Инструментальная панель: </a:t>
            </a:r>
            <a:r>
              <a:rPr lang="ru-RU" altLang="ru-RU" b="1" dirty="0" smtClean="0">
                <a:latin typeface="+mj-lt"/>
              </a:rPr>
              <a:t>Редактирование детали-Операции </a:t>
            </a:r>
            <a:r>
              <a:rPr lang="ru-RU" altLang="ru-RU" dirty="0">
                <a:latin typeface="+mj-lt"/>
              </a:rPr>
              <a:t>(</a:t>
            </a:r>
            <a:r>
              <a:rPr lang="ru-RU" altLang="ru-RU" dirty="0" smtClean="0">
                <a:latin typeface="+mj-lt"/>
              </a:rPr>
              <a:t>нажать </a:t>
            </a:r>
            <a:r>
              <a:rPr lang="ru-RU" altLang="ru-RU" dirty="0">
                <a:latin typeface="+mj-lt"/>
              </a:rPr>
              <a:t>на стрелку, </a:t>
            </a:r>
            <a:r>
              <a:rPr lang="ru-RU" altLang="ru-RU" dirty="0" smtClean="0">
                <a:latin typeface="+mj-lt"/>
              </a:rPr>
              <a:t>выбрать </a:t>
            </a:r>
            <a:r>
              <a:rPr lang="ru-RU" altLang="ru-RU" dirty="0" err="1" smtClean="0">
                <a:latin typeface="+mj-lt"/>
              </a:rPr>
              <a:t>советствующую</a:t>
            </a:r>
            <a:r>
              <a:rPr lang="ru-RU" altLang="ru-RU" dirty="0" smtClean="0">
                <a:latin typeface="+mj-lt"/>
              </a:rPr>
              <a:t> для формообразования операцию)</a:t>
            </a:r>
            <a:endParaRPr lang="ru-RU" altLang="ru-RU" dirty="0">
              <a:latin typeface="+mj-lt"/>
            </a:endParaRPr>
          </a:p>
          <a:p>
            <a:endParaRPr lang="ru-RU" altLang="ru-RU" sz="2800" dirty="0" smtClean="0"/>
          </a:p>
        </p:txBody>
      </p:sp>
      <p:pic>
        <p:nvPicPr>
          <p:cNvPr id="5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90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764704"/>
            <a:ext cx="748883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altLang="ru-RU" b="1" dirty="0" smtClean="0">
                <a:solidFill>
                  <a:prstClr val="black"/>
                </a:solidFill>
                <a:latin typeface="Cambria"/>
              </a:rPr>
              <a:t> </a:t>
            </a:r>
            <a:r>
              <a:rPr lang="ru-RU" altLang="ru-RU" sz="2600" b="1" dirty="0" smtClean="0">
                <a:solidFill>
                  <a:prstClr val="black"/>
                </a:solidFill>
                <a:latin typeface="Cambria"/>
              </a:rPr>
              <a:t>Панель параметров: </a:t>
            </a:r>
            <a:r>
              <a:rPr lang="ru-RU" altLang="ru-RU" sz="2600" dirty="0" smtClean="0">
                <a:solidFill>
                  <a:prstClr val="black"/>
                </a:solidFill>
                <a:latin typeface="Cambria"/>
              </a:rPr>
              <a:t>Выбрать </a:t>
            </a:r>
            <a:r>
              <a:rPr lang="ru-RU" altLang="ru-RU" sz="2600" dirty="0" smtClean="0">
                <a:latin typeface="Cambria"/>
              </a:rPr>
              <a:t>направление</a:t>
            </a:r>
            <a:r>
              <a:rPr lang="ru-RU" altLang="ru-RU" sz="2600" dirty="0" smtClean="0">
                <a:solidFill>
                  <a:prstClr val="black"/>
                </a:solidFill>
                <a:latin typeface="Cambria"/>
              </a:rPr>
              <a:t>, расстояние, уклон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altLang="ru-RU" sz="2600" b="1" dirty="0" smtClean="0">
                <a:solidFill>
                  <a:prstClr val="black"/>
                </a:solidFill>
                <a:latin typeface="Cambria"/>
              </a:rPr>
              <a:t>Создать объект</a:t>
            </a:r>
            <a:endParaRPr lang="ru-RU" altLang="ru-RU" sz="2600" b="1" dirty="0">
              <a:solidFill>
                <a:prstClr val="black"/>
              </a:solidFill>
              <a:latin typeface="Cambri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276872"/>
            <a:ext cx="7776863" cy="79208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b="1" dirty="0"/>
              <a:t> </a:t>
            </a:r>
            <a:r>
              <a:rPr lang="ru-RU" altLang="ru-RU" sz="2600" b="1" dirty="0" smtClean="0">
                <a:solidFill>
                  <a:schemeClr val="tx1"/>
                </a:solidFill>
                <a:latin typeface="+mj-lt"/>
              </a:rPr>
              <a:t>С помощью таких операций можно создавать модели сложных </a:t>
            </a:r>
            <a:r>
              <a:rPr lang="ru-RU" altLang="ru-RU" sz="2600" b="1" dirty="0" smtClean="0">
                <a:solidFill>
                  <a:schemeClr val="tx1"/>
                </a:solidFill>
                <a:latin typeface="+mj-lt"/>
              </a:rPr>
              <a:t>тел быстро </a:t>
            </a:r>
            <a:r>
              <a:rPr lang="ru-RU" altLang="ru-RU" sz="2600" b="1" smtClean="0">
                <a:solidFill>
                  <a:schemeClr val="tx1"/>
                </a:solidFill>
                <a:latin typeface="+mj-lt"/>
              </a:rPr>
              <a:t>и легко!</a:t>
            </a:r>
            <a:endParaRPr lang="ru-RU" altLang="ru-RU" sz="2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90" y="3356992"/>
            <a:ext cx="5040560" cy="3170312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</p:pic>
    </p:spTree>
    <p:extLst>
      <p:ext uri="{BB962C8B-B14F-4D97-AF65-F5344CB8AC3E}">
        <p14:creationId xmlns:p14="http://schemas.microsoft.com/office/powerpoint/2010/main" val="224068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68" y="1596"/>
            <a:ext cx="9144000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38390" t="48726" r="50979" b="39462"/>
          <a:stretch>
            <a:fillRect/>
          </a:stretch>
        </p:blipFill>
        <p:spPr bwMode="auto">
          <a:xfrm>
            <a:off x="1403648" y="908720"/>
            <a:ext cx="1782198" cy="158417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691680" y="2551837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Спасибо за урок! </a:t>
            </a:r>
          </a:p>
        </p:txBody>
      </p:sp>
      <p:pic>
        <p:nvPicPr>
          <p:cNvPr id="7" name="Picture 4" descr="http://i54.fastpic.ru/big/2013/0316/9d/784430de14ec81a0c797cc448b09089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54538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73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600</TotalTime>
  <Words>307</Words>
  <Application>Microsoft Office PowerPoint</Application>
  <PresentationFormat>Экран (4:3)</PresentationFormat>
  <Paragraphs>25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Bauhaus 93</vt:lpstr>
      <vt:lpstr>Bookman Old Style</vt:lpstr>
      <vt:lpstr>Calibri</vt:lpstr>
      <vt:lpstr>Cambria</vt:lpstr>
      <vt:lpstr>Gill Sans MT</vt:lpstr>
      <vt:lpstr>Times New Roman</vt:lpstr>
      <vt:lpstr>Wingdings</vt:lpstr>
      <vt:lpstr>Wingdings 3</vt:lpstr>
      <vt:lpstr>Начальная</vt:lpstr>
      <vt:lpstr>Способы построения геометрических тел в программе Компас 3D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построения простых геометрических тел в программе Компас 3D</dc:title>
  <dc:creator>Admin</dc:creator>
  <cp:lastModifiedBy>Админ</cp:lastModifiedBy>
  <cp:revision>65</cp:revision>
  <dcterms:created xsi:type="dcterms:W3CDTF">2018-05-03T05:34:11Z</dcterms:created>
  <dcterms:modified xsi:type="dcterms:W3CDTF">2018-05-04T11:16:13Z</dcterms:modified>
</cp:coreProperties>
</file>