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08.11.2018</a:t>
            </a:fld>
            <a:endParaRPr lang="ru-RU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08.11.2018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08.11.2018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714348" y="1857364"/>
            <a:ext cx="7458052" cy="1643074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Отрочество – особая пора в жизни.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990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2323653"/>
            <a:ext cx="6777317" cy="1249364"/>
          </a:xfrm>
        </p:spPr>
        <p:txBody>
          <a:bodyPr/>
          <a:lstStyle/>
          <a:p>
            <a:pPr marL="68580" indent="0">
              <a:buNone/>
            </a:pPr>
            <a:r>
              <a:rPr lang="ru-RU" b="1" dirty="0"/>
              <a:t>1. </a:t>
            </a:r>
            <a:r>
              <a:rPr lang="ru-RU" b="1" dirty="0" smtClean="0"/>
              <a:t>Легко ли быть подростком?</a:t>
            </a:r>
            <a:endParaRPr lang="ru-RU" b="1" dirty="0"/>
          </a:p>
          <a:p>
            <a:pPr marL="68580" indent="0">
              <a:buNone/>
            </a:pPr>
            <a:r>
              <a:rPr lang="ru-RU" b="1" dirty="0"/>
              <a:t>2. </a:t>
            </a:r>
            <a:r>
              <a:rPr lang="ru-RU" b="1" dirty="0" smtClean="0"/>
              <a:t>Отрочество – пора мечтаний.</a:t>
            </a:r>
            <a:endParaRPr lang="ru-RU" b="1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3672526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урока: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6" descr="C:\Users\Acer\Desktop\анимационные картинки\смайл реш задачу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5038" y="404664"/>
            <a:ext cx="1672582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951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628" y="188640"/>
            <a:ext cx="7024744" cy="67314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Легко ли быть подростком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315108" y="1888868"/>
            <a:ext cx="4248472" cy="2195299"/>
          </a:xfrm>
        </p:spPr>
        <p:txBody>
          <a:bodyPr>
            <a:normAutofit/>
          </a:bodyPr>
          <a:lstStyle/>
          <a:p>
            <a:pPr marL="93663" indent="-23813"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600" b="1" dirty="0" smtClean="0"/>
              <a:t>одростки – народ спокойный и рассуди-тельный, с ними легко и быстро можно ре-шить любую проблему.</a:t>
            </a:r>
            <a:endParaRPr lang="ru-RU" sz="2600" b="1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>
          <a:xfrm>
            <a:off x="5076056" y="1909094"/>
            <a:ext cx="3816424" cy="2987777"/>
          </a:xfrm>
        </p:spPr>
        <p:txBody>
          <a:bodyPr>
            <a:normAutofit fontScale="92500"/>
          </a:bodyPr>
          <a:lstStyle/>
          <a:p>
            <a:pPr marL="93663" indent="-23813" algn="just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600" b="1" dirty="0" smtClean="0"/>
              <a:t>одросток – человек противоречивый, он склонен к быстрой смене настроения, любит поспорить и поупрямиться, а </a:t>
            </a:r>
            <a:r>
              <a:rPr lang="ru-RU" sz="2600" b="1" dirty="0" err="1" smtClean="0"/>
              <a:t>по-рой</a:t>
            </a:r>
            <a:r>
              <a:rPr lang="ru-RU" sz="2600" b="1" dirty="0" smtClean="0"/>
              <a:t> и покапризничать.</a:t>
            </a:r>
            <a:endParaRPr lang="ru-RU" sz="2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500694" y="4643446"/>
            <a:ext cx="2940138" cy="1953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39244" y="908720"/>
            <a:ext cx="6048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Выбери высказывание, характеризующее подростка:</a:t>
            </a:r>
            <a:endParaRPr lang="ru-RU" sz="2800" b="1" dirty="0">
              <a:solidFill>
                <a:schemeClr val="tx2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899592" y="4149080"/>
            <a:ext cx="2518712" cy="22599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25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851920" y="908720"/>
            <a:ext cx="4680520" cy="5472608"/>
          </a:xfrm>
        </p:spPr>
        <p:txBody>
          <a:bodyPr>
            <a:normAutofit lnSpcReduction="10000"/>
          </a:bodyPr>
          <a:lstStyle/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600" b="1" dirty="0" smtClean="0"/>
              <a:t>озраст, в который вы вступили, называется </a:t>
            </a:r>
            <a:r>
              <a:rPr lang="ru-RU" sz="2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подростковым</a:t>
            </a:r>
            <a:r>
              <a:rPr lang="ru-RU" sz="2600" b="1" dirty="0" smtClean="0"/>
              <a:t>.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600" b="1" dirty="0" smtClean="0"/>
              <a:t> старину подростков называли отроками, а период жизни – </a:t>
            </a:r>
            <a:r>
              <a:rPr lang="ru-RU" sz="2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отрочеством</a:t>
            </a:r>
            <a:r>
              <a:rPr lang="ru-RU" sz="2600" b="1" dirty="0" smtClean="0"/>
              <a:t>.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</a:t>
            </a:r>
            <a:r>
              <a:rPr lang="ru-RU" sz="2600" b="1" dirty="0" smtClean="0"/>
              <a:t>одростковый период делится на 2 этапа:</a:t>
            </a:r>
          </a:p>
          <a:p>
            <a:pPr>
              <a:buFont typeface="Arial" pitchFamily="34" charset="0"/>
              <a:buChar char="•"/>
            </a:pPr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600" b="1" dirty="0" smtClean="0"/>
              <a:t>ладшие подростки – 5-6-классники;</a:t>
            </a:r>
          </a:p>
          <a:p>
            <a:pPr>
              <a:buFont typeface="Arial" pitchFamily="34" charset="0"/>
              <a:buChar char="•"/>
            </a:pPr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600" b="1" dirty="0" smtClean="0"/>
              <a:t>таршие подростки – 7-8-классники.</a:t>
            </a:r>
            <a:endParaRPr lang="ru-RU" sz="2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3456384" cy="3456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0531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516" y="188640"/>
            <a:ext cx="8712968" cy="15121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Великий мудрец древности Пифагор сравнил периоды жизни человека с временами года. Объясните, что вы увидели на этой схеме:</a:t>
            </a:r>
            <a:endParaRPr lang="ru-RU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Двойная стрелка влево/вправо 4"/>
          <p:cNvSpPr/>
          <p:nvPr/>
        </p:nvSpPr>
        <p:spPr>
          <a:xfrm rot="1567789">
            <a:off x="2407398" y="3522424"/>
            <a:ext cx="4329204" cy="72008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Двойная стрелка влево/вправо 6"/>
          <p:cNvSpPr/>
          <p:nvPr/>
        </p:nvSpPr>
        <p:spPr>
          <a:xfrm rot="20088193">
            <a:off x="2407398" y="3522423"/>
            <a:ext cx="4329204" cy="72008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50" b="9875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347864" y="2405487"/>
            <a:ext cx="244827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83568" y="2132856"/>
            <a:ext cx="1584176" cy="14967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7544" y="3466965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Отрочество</a:t>
            </a:r>
          </a:p>
          <a:p>
            <a:pPr algn="ctr"/>
            <a:r>
              <a:rPr lang="ru-RU" sz="2400" dirty="0" smtClean="0"/>
              <a:t>ВЕСНА</a:t>
            </a:r>
            <a:endParaRPr lang="ru-RU" sz="2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1145388" y="4613074"/>
            <a:ext cx="1324671" cy="17839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70059" y="5805263"/>
            <a:ext cx="1476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Юность</a:t>
            </a:r>
          </a:p>
          <a:p>
            <a:r>
              <a:rPr lang="ru-RU" sz="2400" dirty="0" smtClean="0"/>
              <a:t>ЛЕТО</a:t>
            </a:r>
            <a:endParaRPr lang="ru-RU" sz="2400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673941" y="4746621"/>
            <a:ext cx="1669153" cy="16915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017576" y="5805264"/>
            <a:ext cx="1656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/>
              <a:t>Зрелость</a:t>
            </a:r>
          </a:p>
          <a:p>
            <a:pPr algn="r"/>
            <a:r>
              <a:rPr lang="ru-RU" sz="2400" dirty="0" smtClean="0"/>
              <a:t>ОСЕНЬ</a:t>
            </a:r>
            <a:endParaRPr lang="ru-RU" sz="2400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948264" y="2132855"/>
            <a:ext cx="1656184" cy="17169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948264" y="3681112"/>
            <a:ext cx="1872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Старость</a:t>
            </a:r>
          </a:p>
          <a:p>
            <a:pPr algn="ctr"/>
            <a:r>
              <a:rPr lang="ru-RU" sz="2400" dirty="0" smtClean="0"/>
              <a:t>ЗИМА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70327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8092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Чем взрослый отличается от ребёнка?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988840"/>
            <a:ext cx="1728192" cy="4392488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ребёнок</a:t>
            </a:r>
            <a:endParaRPr lang="ru-RU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32240" y="2011470"/>
            <a:ext cx="1944216" cy="4392488"/>
          </a:xfrm>
          <a:prstGeom prst="rect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взрослый</a:t>
            </a:r>
            <a:endParaRPr lang="ru-RU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Штриховая стрелка вправо 6"/>
          <p:cNvSpPr/>
          <p:nvPr/>
        </p:nvSpPr>
        <p:spPr>
          <a:xfrm>
            <a:off x="2123728" y="1957907"/>
            <a:ext cx="4608512" cy="650876"/>
          </a:xfrm>
          <a:prstGeom prst="stripedRightArrow">
            <a:avLst>
              <a:gd name="adj1" fmla="val 64937"/>
              <a:gd name="adj2" fmla="val 30045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l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Физические особенности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Штриховая стрелка вправо 10"/>
          <p:cNvSpPr/>
          <p:nvPr/>
        </p:nvSpPr>
        <p:spPr>
          <a:xfrm>
            <a:off x="2130406" y="2924944"/>
            <a:ext cx="4608512" cy="650876"/>
          </a:xfrm>
          <a:prstGeom prst="stripedRightArrow">
            <a:avLst>
              <a:gd name="adj1" fmla="val 64937"/>
              <a:gd name="adj2" fmla="val 30045"/>
            </a:avLst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Знания </a:t>
            </a:r>
            <a:endParaRPr lang="ru-RU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Штриховая стрелка вправо 11"/>
          <p:cNvSpPr/>
          <p:nvPr/>
        </p:nvSpPr>
        <p:spPr>
          <a:xfrm>
            <a:off x="2110299" y="3882276"/>
            <a:ext cx="4608512" cy="650876"/>
          </a:xfrm>
          <a:prstGeom prst="stripedRightArrow">
            <a:avLst>
              <a:gd name="adj1" fmla="val 64937"/>
              <a:gd name="adj2" fmla="val 30045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Поведение</a:t>
            </a:r>
            <a:r>
              <a:rPr lang="ru-RU" sz="2400" b="1" dirty="0" smtClean="0"/>
              <a:t> </a:t>
            </a:r>
            <a:endParaRPr lang="ru-RU" sz="2400" b="1" dirty="0"/>
          </a:p>
        </p:txBody>
      </p:sp>
      <p:sp>
        <p:nvSpPr>
          <p:cNvPr id="13" name="Штриховая стрелка вправо 12"/>
          <p:cNvSpPr/>
          <p:nvPr/>
        </p:nvSpPr>
        <p:spPr>
          <a:xfrm>
            <a:off x="2123728" y="4797152"/>
            <a:ext cx="4608512" cy="650876"/>
          </a:xfrm>
          <a:prstGeom prst="stripedRightArrow">
            <a:avLst>
              <a:gd name="adj1" fmla="val 64937"/>
              <a:gd name="adj2" fmla="val 30045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Мера ответственности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Штриховая стрелка вправо 13"/>
          <p:cNvSpPr/>
          <p:nvPr/>
        </p:nvSpPr>
        <p:spPr>
          <a:xfrm>
            <a:off x="2118647" y="5730452"/>
            <a:ext cx="4608512" cy="650876"/>
          </a:xfrm>
          <a:prstGeom prst="stripedRightArrow">
            <a:avLst>
              <a:gd name="adj1" fmla="val 64937"/>
              <a:gd name="adj2" fmla="val 30045"/>
            </a:avLst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Степень самостоятельности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Acer\Desktop\анимационные картинки\мальчик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846" y="2111896"/>
            <a:ext cx="1219572" cy="162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00892" y="4714884"/>
            <a:ext cx="1389362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4489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488950" cy="7451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Отрочество – пора мечтаний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064896" cy="1152128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  <a:r>
              <a:rPr lang="ru-RU" sz="2600" b="1" dirty="0" smtClean="0"/>
              <a:t>сть ли у тебя мечта?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600" b="1" dirty="0" smtClean="0"/>
              <a:t> о чём мечтают люди в твоём возрасте?</a:t>
            </a:r>
            <a:endParaRPr lang="ru-RU" sz="2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419872" y="2564903"/>
            <a:ext cx="496855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600" b="1" dirty="0" smtClean="0">
                <a:solidFill>
                  <a:schemeClr val="tx2"/>
                </a:solidFill>
              </a:rPr>
              <a:t>В 1822 г. в немецком Мек-ленбурге в семье священ-ника Эрнста Шлимана ро-дился сын Генрих. Сегодня о его мечте и о том как он её достиг знает весь мир.</a:t>
            </a:r>
          </a:p>
          <a:p>
            <a:pPr algn="just"/>
            <a:r>
              <a:rPr lang="ru-RU" sz="2600" b="1" dirty="0" smtClean="0">
                <a:solidFill>
                  <a:schemeClr val="tx2"/>
                </a:solidFill>
              </a:rPr>
              <a:t>Речь идёт о раскопках </a:t>
            </a:r>
            <a:r>
              <a:rPr lang="ru-RU" sz="2600" b="1" dirty="0" err="1" smtClean="0">
                <a:solidFill>
                  <a:schemeClr val="tx2"/>
                </a:solidFill>
              </a:rPr>
              <a:t>дре-внегреческого</a:t>
            </a:r>
            <a:r>
              <a:rPr lang="ru-RU" sz="2600" b="1" dirty="0" smtClean="0">
                <a:solidFill>
                  <a:schemeClr val="tx2"/>
                </a:solidFill>
              </a:rPr>
              <a:t> города Трои.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857496"/>
            <a:ext cx="1905000" cy="244792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22526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571480"/>
            <a:ext cx="7992888" cy="4680520"/>
          </a:xfrm>
        </p:spPr>
        <p:txBody>
          <a:bodyPr>
            <a:noAutofit/>
          </a:bodyPr>
          <a:lstStyle/>
          <a:p>
            <a:pPr marL="68580" indent="0" algn="just">
              <a:buNone/>
            </a:pPr>
            <a:r>
              <a:rPr lang="ru-RU" sz="2600" b="1" dirty="0"/>
              <a:t>В то время многие сомневались в </a:t>
            </a:r>
            <a:r>
              <a:rPr lang="ru-RU" sz="2600" b="1" dirty="0" smtClean="0"/>
              <a:t>подлин-ности </a:t>
            </a:r>
            <a:r>
              <a:rPr lang="ru-RU" sz="2600" b="1" dirty="0"/>
              <a:t>истории Гомера о Троянской войне</a:t>
            </a:r>
            <a:r>
              <a:rPr lang="ru-RU" sz="2600" b="1" dirty="0" smtClean="0"/>
              <a:t>.</a:t>
            </a:r>
          </a:p>
          <a:p>
            <a:pPr marL="68580" indent="0" algn="just">
              <a:buNone/>
            </a:pPr>
            <a:r>
              <a:rPr lang="ru-RU" sz="2600" b="1" dirty="0" smtClean="0"/>
              <a:t>Генрих вырос, стал археологом и в 1871 г. наконец-то осуществил свою мечту. В 1847 году он принял российское гражданство, а позже и американское,  успешно занимался торговлей. </a:t>
            </a:r>
          </a:p>
          <a:p>
            <a:pPr marL="68580" indent="0" algn="just">
              <a:buNone/>
            </a:pPr>
            <a:r>
              <a:rPr lang="ru-RU" sz="2600" b="1" dirty="0" smtClean="0"/>
              <a:t>Скопив денег он поехал в Малую Азию и на-шёл город Трою именно там, где по свидетельству Гомера она выдерживала натиск греков.</a:t>
            </a:r>
            <a:endParaRPr lang="ru-RU" sz="2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00495" y="4817900"/>
            <a:ext cx="3568875" cy="1825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33856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357158" y="2428867"/>
            <a:ext cx="2486650" cy="2446541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ru-RU" sz="2600" b="1" dirty="0" smtClean="0"/>
              <a:t>Вы наверняка слышали о мечте девушки Асоль.</a:t>
            </a:r>
            <a:endParaRPr lang="ru-RU" sz="2600" b="1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>
          <a:xfrm>
            <a:off x="5157810" y="332655"/>
            <a:ext cx="3662662" cy="6336705"/>
          </a:xfrm>
        </p:spPr>
        <p:txBody>
          <a:bodyPr>
            <a:normAutofit/>
          </a:bodyPr>
          <a:lstStyle/>
          <a:p>
            <a:pPr marL="68580" indent="0" algn="just">
              <a:lnSpc>
                <a:spcPct val="110000"/>
              </a:lnSpc>
              <a:buNone/>
            </a:pPr>
            <a:r>
              <a:rPr lang="ru-RU" sz="2600" b="1" dirty="0" smtClean="0"/>
              <a:t>А вот герой </a:t>
            </a:r>
            <a:r>
              <a:rPr lang="ru-RU" sz="2600" b="1" dirty="0" err="1" smtClean="0"/>
              <a:t>ро-мана</a:t>
            </a:r>
            <a:r>
              <a:rPr lang="ru-RU" sz="2600" b="1" dirty="0" smtClean="0"/>
              <a:t> И.Ильфа и Е.Петрова «</a:t>
            </a:r>
            <a:r>
              <a:rPr lang="ru-RU" sz="2600" b="1" dirty="0" err="1" smtClean="0"/>
              <a:t>Золо</a:t>
            </a:r>
            <a:r>
              <a:rPr lang="ru-RU" sz="2600" b="1" dirty="0" smtClean="0"/>
              <a:t>-той телёнок» Ос-тап Бендер мечтал о том как с </a:t>
            </a:r>
            <a:r>
              <a:rPr lang="ru-RU" sz="2600" b="1" dirty="0" err="1" smtClean="0"/>
              <a:t>ук-раденными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милли</a:t>
            </a:r>
            <a:r>
              <a:rPr lang="ru-RU" sz="2600" b="1" dirty="0" smtClean="0"/>
              <a:t>-онами и </a:t>
            </a:r>
            <a:r>
              <a:rPr lang="ru-RU" sz="2600" b="1" dirty="0" err="1" smtClean="0"/>
              <a:t>драго</a:t>
            </a:r>
            <a:r>
              <a:rPr lang="ru-RU" sz="2600" b="1" dirty="0" smtClean="0"/>
              <a:t>-ценностями он сбежит из России в Бразилию, в Рио-де-Жанейро. Мечтал о костюме и белых ботинках.</a:t>
            </a:r>
            <a:endParaRPr lang="ru-RU" sz="2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1472" y="428604"/>
            <a:ext cx="2428892" cy="182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27784" y="3286122"/>
            <a:ext cx="2314002" cy="3178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80458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00034" y="1643050"/>
            <a:ext cx="7992888" cy="2185468"/>
          </a:xfrm>
        </p:spPr>
        <p:txBody>
          <a:bodyPr>
            <a:normAutofit/>
          </a:bodyPr>
          <a:lstStyle/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600" b="1" dirty="0"/>
              <a:t>адумайся! То есть мечты бывают </a:t>
            </a:r>
            <a:r>
              <a:rPr lang="ru-RU" sz="2600" b="1" dirty="0" err="1" smtClean="0"/>
              <a:t>возвы-шенные</a:t>
            </a:r>
            <a:r>
              <a:rPr lang="ru-RU" sz="2600" b="1" dirty="0"/>
              <a:t>, </a:t>
            </a:r>
            <a:r>
              <a:rPr lang="ru-RU" sz="2600" b="1" dirty="0" smtClean="0"/>
              <a:t>светлые. А бывают </a:t>
            </a:r>
            <a:r>
              <a:rPr lang="ru-RU" sz="2600" b="1" dirty="0"/>
              <a:t>и мелочные, никудышные</a:t>
            </a:r>
            <a:r>
              <a:rPr lang="ru-RU" sz="2600" b="1" dirty="0" smtClean="0"/>
              <a:t>.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600" b="1" dirty="0" smtClean="0"/>
              <a:t>акая мечта будет у тебя? Кому принесёт пользу её осуществление?</a:t>
            </a:r>
            <a:endParaRPr lang="ru-RU" sz="2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95936" y="4293096"/>
            <a:ext cx="86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9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138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996952"/>
            <a:ext cx="8136904" cy="1584176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600" b="1" dirty="0" smtClean="0"/>
              <a:t>акой возраст называется подростковым (отрочеством)?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sz="2600" b="1" dirty="0" smtClean="0"/>
              <a:t>ем подростки отличаются от взрослых? </a:t>
            </a:r>
            <a:endParaRPr lang="ru-RU" sz="2600" b="1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71600" y="112474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Давай повторим главное</a:t>
            </a:r>
            <a:endParaRPr lang="ru-RU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920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024744" cy="745152"/>
          </a:xfrm>
        </p:spPr>
        <p:txBody>
          <a:bodyPr>
            <a:normAutofit/>
          </a:bodyPr>
          <a:lstStyle/>
          <a:p>
            <a:r>
              <a:rPr lang="ru-RU" b="1" u="sng" dirty="0">
                <a:solidFill>
                  <a:schemeClr val="tx2"/>
                </a:solidFill>
              </a:rPr>
              <a:t>Домашнее задание</a:t>
            </a:r>
            <a:r>
              <a:rPr lang="ru-RU" b="1" u="sng" dirty="0" smtClean="0">
                <a:solidFill>
                  <a:schemeClr val="tx2"/>
                </a:solidFill>
              </a:rPr>
              <a:t>: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899592" y="4293096"/>
            <a:ext cx="6624736" cy="1467525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</a:t>
            </a:r>
            <a:r>
              <a:rPr lang="ru-RU" sz="2600" b="1" dirty="0" smtClean="0"/>
              <a:t>2, сс. 15-18,</a:t>
            </a:r>
          </a:p>
          <a:p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sz="2600" b="1" dirty="0" smtClean="0"/>
              <a:t>адания в рабочей тетради:</a:t>
            </a:r>
          </a:p>
          <a:p>
            <a:pPr marL="68580" indent="0">
              <a:buNone/>
            </a:pPr>
            <a:r>
              <a:rPr lang="ru-RU" sz="2600" b="1" dirty="0" smtClean="0"/>
              <a:t>№№ 1-4, сс.9-10.</a:t>
            </a:r>
            <a:endParaRPr lang="ru-RU" sz="2600" b="1" dirty="0"/>
          </a:p>
        </p:txBody>
      </p:sp>
      <p:pic>
        <p:nvPicPr>
          <p:cNvPr id="6" name="Picture 2" descr="C:\Users\Acer\Desktop\анимационные картинки\смайл на диване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3926" y="1898284"/>
            <a:ext cx="2956148" cy="20420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7154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240</TotalTime>
  <Words>397</Words>
  <Application>Microsoft Office PowerPoint</Application>
  <PresentationFormat>Экран (4:3)</PresentationFormat>
  <Paragraphs>50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Остин</vt:lpstr>
      <vt:lpstr>Отрочество – особая пора в жизни.</vt:lpstr>
      <vt:lpstr>План урока:</vt:lpstr>
      <vt:lpstr>Легко ли быть подростком?</vt:lpstr>
      <vt:lpstr>Слайд 4</vt:lpstr>
      <vt:lpstr>Великий мудрец древности Пифагор сравнил периоды жизни человека с временами года. Объясните, что вы увидели на этой схеме:</vt:lpstr>
      <vt:lpstr>Чем взрослый отличается от ребёнка?</vt:lpstr>
      <vt:lpstr>Отрочество – пора мечтаний</vt:lpstr>
      <vt:lpstr>Слайд 8</vt:lpstr>
      <vt:lpstr>Слайд 9</vt:lpstr>
      <vt:lpstr>Слайд 10</vt:lpstr>
      <vt:lpstr>Давай повторим главное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301</cp:lastModifiedBy>
  <cp:revision>34</cp:revision>
  <dcterms:created xsi:type="dcterms:W3CDTF">2012-07-13T15:26:46Z</dcterms:created>
  <dcterms:modified xsi:type="dcterms:W3CDTF">2018-11-08T08:29:21Z</dcterms:modified>
</cp:coreProperties>
</file>