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9" r:id="rId3"/>
    <p:sldId id="260" r:id="rId4"/>
    <p:sldId id="261" r:id="rId5"/>
    <p:sldId id="262" r:id="rId6"/>
    <p:sldId id="263" r:id="rId7"/>
    <p:sldId id="264" r:id="rId8"/>
    <p:sldId id="265"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138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A3F4649B-A001-4E0D-9492-A53D28BBC9BB}" type="datetimeFigureOut">
              <a:rPr lang="ru-RU" smtClean="0"/>
              <a:t>11.12.2016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3AF4E96-B20F-4F80-90AC-B73CE8A90416}" type="slidenum">
              <a:rPr lang="ru-RU" smtClean="0"/>
              <a:t>‹#›</a:t>
            </a:fld>
            <a:endParaRPr lang="ru-RU"/>
          </a:p>
        </p:txBody>
      </p:sp>
    </p:spTree>
    <p:extLst>
      <p:ext uri="{BB962C8B-B14F-4D97-AF65-F5344CB8AC3E}">
        <p14:creationId xmlns:p14="http://schemas.microsoft.com/office/powerpoint/2010/main" val="1660139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3F4649B-A001-4E0D-9492-A53D28BBC9BB}" type="datetimeFigureOut">
              <a:rPr lang="ru-RU" smtClean="0"/>
              <a:t>11.12.2016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3AF4E96-B20F-4F80-90AC-B73CE8A90416}" type="slidenum">
              <a:rPr lang="ru-RU" smtClean="0"/>
              <a:t>‹#›</a:t>
            </a:fld>
            <a:endParaRPr lang="ru-RU"/>
          </a:p>
        </p:txBody>
      </p:sp>
    </p:spTree>
    <p:extLst>
      <p:ext uri="{BB962C8B-B14F-4D97-AF65-F5344CB8AC3E}">
        <p14:creationId xmlns:p14="http://schemas.microsoft.com/office/powerpoint/2010/main" val="2777377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A3F4649B-A001-4E0D-9492-A53D28BBC9BB}" type="datetimeFigureOut">
              <a:rPr lang="ru-RU" smtClean="0"/>
              <a:t>11.12.2016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3AF4E96-B20F-4F80-90AC-B73CE8A90416}" type="slidenum">
              <a:rPr lang="ru-RU" smtClean="0"/>
              <a:t>‹#›</a:t>
            </a:fld>
            <a:endParaRPr lang="ru-RU"/>
          </a:p>
        </p:txBody>
      </p:sp>
    </p:spTree>
    <p:extLst>
      <p:ext uri="{BB962C8B-B14F-4D97-AF65-F5344CB8AC3E}">
        <p14:creationId xmlns:p14="http://schemas.microsoft.com/office/powerpoint/2010/main" val="3130918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A3F4649B-A001-4E0D-9492-A53D28BBC9BB}" type="datetimeFigureOut">
              <a:rPr lang="ru-RU" smtClean="0"/>
              <a:t>11.12.2016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3AF4E96-B20F-4F80-90AC-B73CE8A90416}" type="slidenum">
              <a:rPr lang="ru-RU" smtClean="0"/>
              <a:t>‹#›</a:t>
            </a:fld>
            <a:endParaRPr lang="ru-RU"/>
          </a:p>
        </p:txBody>
      </p:sp>
    </p:spTree>
    <p:extLst>
      <p:ext uri="{BB962C8B-B14F-4D97-AF65-F5344CB8AC3E}">
        <p14:creationId xmlns:p14="http://schemas.microsoft.com/office/powerpoint/2010/main" val="1494325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A3F4649B-A001-4E0D-9492-A53D28BBC9BB}" type="datetimeFigureOut">
              <a:rPr lang="ru-RU" smtClean="0"/>
              <a:t>11.12.2016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3AF4E96-B20F-4F80-90AC-B73CE8A90416}" type="slidenum">
              <a:rPr lang="ru-RU" smtClean="0"/>
              <a:t>‹#›</a:t>
            </a:fld>
            <a:endParaRPr lang="ru-RU"/>
          </a:p>
        </p:txBody>
      </p:sp>
    </p:spTree>
    <p:extLst>
      <p:ext uri="{BB962C8B-B14F-4D97-AF65-F5344CB8AC3E}">
        <p14:creationId xmlns:p14="http://schemas.microsoft.com/office/powerpoint/2010/main" val="1113695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A3F4649B-A001-4E0D-9492-A53D28BBC9BB}" type="datetimeFigureOut">
              <a:rPr lang="ru-RU" smtClean="0"/>
              <a:t>11.12.2016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3AF4E96-B20F-4F80-90AC-B73CE8A90416}" type="slidenum">
              <a:rPr lang="ru-RU" smtClean="0"/>
              <a:t>‹#›</a:t>
            </a:fld>
            <a:endParaRPr lang="ru-RU"/>
          </a:p>
        </p:txBody>
      </p:sp>
    </p:spTree>
    <p:extLst>
      <p:ext uri="{BB962C8B-B14F-4D97-AF65-F5344CB8AC3E}">
        <p14:creationId xmlns:p14="http://schemas.microsoft.com/office/powerpoint/2010/main" val="1618657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F4649B-A001-4E0D-9492-A53D28BBC9BB}" type="datetimeFigureOut">
              <a:rPr lang="ru-RU" smtClean="0"/>
              <a:t>11.12.2016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3AF4E96-B20F-4F80-90AC-B73CE8A90416}" type="slidenum">
              <a:rPr lang="ru-RU" smtClean="0"/>
              <a:t>‹#›</a:t>
            </a:fld>
            <a:endParaRPr lang="ru-RU"/>
          </a:p>
        </p:txBody>
      </p:sp>
    </p:spTree>
    <p:extLst>
      <p:ext uri="{BB962C8B-B14F-4D97-AF65-F5344CB8AC3E}">
        <p14:creationId xmlns:p14="http://schemas.microsoft.com/office/powerpoint/2010/main" val="1733111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A3F4649B-A001-4E0D-9492-A53D28BBC9BB}" type="datetimeFigureOut">
              <a:rPr lang="ru-RU" smtClean="0"/>
              <a:t>11.12.2016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3AF4E96-B20F-4F80-90AC-B73CE8A90416}" type="slidenum">
              <a:rPr lang="ru-RU" smtClean="0"/>
              <a:t>‹#›</a:t>
            </a:fld>
            <a:endParaRPr lang="ru-RU"/>
          </a:p>
        </p:txBody>
      </p:sp>
    </p:spTree>
    <p:extLst>
      <p:ext uri="{BB962C8B-B14F-4D97-AF65-F5344CB8AC3E}">
        <p14:creationId xmlns:p14="http://schemas.microsoft.com/office/powerpoint/2010/main" val="3373831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A3F4649B-A001-4E0D-9492-A53D28BBC9BB}" type="datetimeFigureOut">
              <a:rPr lang="ru-RU" smtClean="0"/>
              <a:t>11.12.2016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3AF4E96-B20F-4F80-90AC-B73CE8A90416}" type="slidenum">
              <a:rPr lang="ru-RU" smtClean="0"/>
              <a:t>‹#›</a:t>
            </a:fld>
            <a:endParaRPr lang="ru-RU"/>
          </a:p>
        </p:txBody>
      </p:sp>
    </p:spTree>
    <p:extLst>
      <p:ext uri="{BB962C8B-B14F-4D97-AF65-F5344CB8AC3E}">
        <p14:creationId xmlns:p14="http://schemas.microsoft.com/office/powerpoint/2010/main" val="1291748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3F4649B-A001-4E0D-9492-A53D28BBC9BB}" type="datetimeFigureOut">
              <a:rPr lang="ru-RU" smtClean="0"/>
              <a:t>11.12.2016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3AF4E96-B20F-4F80-90AC-B73CE8A90416}" type="slidenum">
              <a:rPr lang="ru-RU" smtClean="0"/>
              <a:t>‹#›</a:t>
            </a:fld>
            <a:endParaRPr lang="ru-RU"/>
          </a:p>
        </p:txBody>
      </p:sp>
    </p:spTree>
    <p:extLst>
      <p:ext uri="{BB962C8B-B14F-4D97-AF65-F5344CB8AC3E}">
        <p14:creationId xmlns:p14="http://schemas.microsoft.com/office/powerpoint/2010/main" val="2691210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3F4649B-A001-4E0D-9492-A53D28BBC9BB}" type="datetimeFigureOut">
              <a:rPr lang="ru-RU" smtClean="0"/>
              <a:t>11.12.2016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3AF4E96-B20F-4F80-90AC-B73CE8A90416}" type="slidenum">
              <a:rPr lang="ru-RU" smtClean="0"/>
              <a:t>‹#›</a:t>
            </a:fld>
            <a:endParaRPr lang="ru-RU"/>
          </a:p>
        </p:txBody>
      </p:sp>
    </p:spTree>
    <p:extLst>
      <p:ext uri="{BB962C8B-B14F-4D97-AF65-F5344CB8AC3E}">
        <p14:creationId xmlns:p14="http://schemas.microsoft.com/office/powerpoint/2010/main" val="3956079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F4649B-A001-4E0D-9492-A53D28BBC9BB}" type="datetimeFigureOut">
              <a:rPr lang="ru-RU" smtClean="0"/>
              <a:t>11.12.2016</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AF4E96-B20F-4F80-90AC-B73CE8A90416}" type="slidenum">
              <a:rPr lang="ru-RU" smtClean="0"/>
              <a:t>‹#›</a:t>
            </a:fld>
            <a:endParaRPr lang="ru-RU"/>
          </a:p>
        </p:txBody>
      </p:sp>
    </p:spTree>
    <p:extLst>
      <p:ext uri="{BB962C8B-B14F-4D97-AF65-F5344CB8AC3E}">
        <p14:creationId xmlns:p14="http://schemas.microsoft.com/office/powerpoint/2010/main" val="32577600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srcRect t="15583"/>
          <a:stretch/>
        </p:blipFill>
        <p:spPr>
          <a:xfrm>
            <a:off x="4244454" y="0"/>
            <a:ext cx="4899546" cy="6858000"/>
          </a:xfrm>
          <a:prstGeom prst="rect">
            <a:avLst/>
          </a:prstGeom>
        </p:spPr>
      </p:pic>
      <p:sp>
        <p:nvSpPr>
          <p:cNvPr id="8" name="Прямоугольник 7"/>
          <p:cNvSpPr/>
          <p:nvPr/>
        </p:nvSpPr>
        <p:spPr>
          <a:xfrm>
            <a:off x="4339988" y="1173707"/>
            <a:ext cx="4653887" cy="542639"/>
          </a:xfrm>
          <a:prstGeom prst="rect">
            <a:avLst/>
          </a:prstGeom>
          <a:noFill/>
        </p:spPr>
        <p:txBody>
          <a:bodyPr wrap="none" lIns="91440" tIns="45720" rIns="91440" bIns="45720">
            <a:prstTxWarp prst="textArchDown">
              <a:avLst/>
            </a:prstTxWarp>
            <a:spAutoFit/>
          </a:bodyPr>
          <a:lstStyle/>
          <a:p>
            <a:pPr algn="ctr"/>
            <a:r>
              <a:rPr lang="ru-RU" sz="2800" b="1" i="1" cap="none" spc="50" dirty="0" smtClean="0">
                <a:ln w="9525" cmpd="sng">
                  <a:solidFill>
                    <a:schemeClr val="accent1"/>
                  </a:solidFill>
                  <a:prstDash val="solid"/>
                </a:ln>
                <a:solidFill>
                  <a:schemeClr val="accent1">
                    <a:lumMod val="50000"/>
                  </a:schemeClr>
                </a:solidFill>
                <a:effectLst>
                  <a:glow rad="38100">
                    <a:schemeClr val="accent1">
                      <a:alpha val="40000"/>
                    </a:schemeClr>
                  </a:glow>
                </a:effectLst>
              </a:rPr>
              <a:t>Сборник дидактических игр</a:t>
            </a:r>
            <a:endParaRPr lang="ru-RU" sz="2800" b="1" i="1" spc="50" dirty="0" smtClean="0">
              <a:ln w="9525" cmpd="sng">
                <a:solidFill>
                  <a:schemeClr val="accent1"/>
                </a:solidFill>
                <a:prstDash val="solid"/>
              </a:ln>
              <a:solidFill>
                <a:schemeClr val="accent1">
                  <a:lumMod val="50000"/>
                </a:schemeClr>
              </a:solidFill>
              <a:effectLst>
                <a:glow rad="38100">
                  <a:schemeClr val="accent1">
                    <a:alpha val="40000"/>
                  </a:schemeClr>
                </a:glow>
              </a:effectLst>
            </a:endParaRPr>
          </a:p>
          <a:p>
            <a:pPr algn="ctr"/>
            <a:r>
              <a:rPr lang="ru-RU" sz="2800" b="1" i="1" cap="none" spc="50" dirty="0" smtClean="0">
                <a:ln w="9525" cmpd="sng">
                  <a:solidFill>
                    <a:schemeClr val="accent1"/>
                  </a:solidFill>
                  <a:prstDash val="solid"/>
                </a:ln>
                <a:solidFill>
                  <a:schemeClr val="accent1">
                    <a:lumMod val="50000"/>
                  </a:schemeClr>
                </a:solidFill>
                <a:effectLst>
                  <a:glow rad="38100">
                    <a:schemeClr val="accent1">
                      <a:alpha val="40000"/>
                    </a:schemeClr>
                  </a:glow>
                </a:effectLst>
              </a:rPr>
              <a:t>(Вторая младшая группа)</a:t>
            </a:r>
          </a:p>
        </p:txBody>
      </p:sp>
      <p:pic>
        <p:nvPicPr>
          <p:cNvPr id="21" name="Рисунок 20"/>
          <p:cNvPicPr>
            <a:picLocks noChangeAspect="1"/>
          </p:cNvPicPr>
          <p:nvPr/>
        </p:nvPicPr>
        <p:blipFill>
          <a:blip r:embed="rId3"/>
          <a:stretch>
            <a:fillRect/>
          </a:stretch>
        </p:blipFill>
        <p:spPr>
          <a:xfrm>
            <a:off x="-47766" y="1"/>
            <a:ext cx="4387754" cy="6857999"/>
          </a:xfrm>
          <a:prstGeom prst="rect">
            <a:avLst/>
          </a:prstGeom>
        </p:spPr>
      </p:pic>
    </p:spTree>
    <p:extLst>
      <p:ext uri="{BB962C8B-B14F-4D97-AF65-F5344CB8AC3E}">
        <p14:creationId xmlns:p14="http://schemas.microsoft.com/office/powerpoint/2010/main" val="890441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1" y="0"/>
            <a:ext cx="4462817" cy="6858000"/>
          </a:xfrm>
          <a:prstGeom prst="rect">
            <a:avLst/>
          </a:prstGeom>
        </p:spPr>
      </p:pic>
      <p:pic>
        <p:nvPicPr>
          <p:cNvPr id="6" name="Рисунок 5"/>
          <p:cNvPicPr>
            <a:picLocks noChangeAspect="1"/>
          </p:cNvPicPr>
          <p:nvPr/>
        </p:nvPicPr>
        <p:blipFill>
          <a:blip r:embed="rId3"/>
          <a:stretch>
            <a:fillRect/>
          </a:stretch>
        </p:blipFill>
        <p:spPr>
          <a:xfrm>
            <a:off x="4353636" y="-592"/>
            <a:ext cx="4790364" cy="6858592"/>
          </a:xfrm>
          <a:prstGeom prst="rect">
            <a:avLst/>
          </a:prstGeom>
        </p:spPr>
      </p:pic>
      <p:sp>
        <p:nvSpPr>
          <p:cNvPr id="7" name="Прямоугольник 6"/>
          <p:cNvSpPr/>
          <p:nvPr/>
        </p:nvSpPr>
        <p:spPr>
          <a:xfrm>
            <a:off x="290015" y="1395597"/>
            <a:ext cx="3882788" cy="4832092"/>
          </a:xfrm>
          <a:prstGeom prst="rect">
            <a:avLst/>
          </a:prstGeom>
        </p:spPr>
        <p:txBody>
          <a:bodyPr wrap="square">
            <a:spAutoFit/>
          </a:bodyPr>
          <a:lstStyle/>
          <a:p>
            <a:pPr algn="ctr"/>
            <a:r>
              <a:rPr lang="ru-RU" sz="1400" b="1" dirty="0">
                <a:solidFill>
                  <a:schemeClr val="accent2">
                    <a:lumMod val="75000"/>
                  </a:schemeClr>
                </a:solidFill>
                <a:latin typeface="Times New Roman" panose="02020603050405020304" pitchFamily="18" charset="0"/>
                <a:cs typeface="Times New Roman" panose="02020603050405020304" pitchFamily="18" charset="0"/>
              </a:rPr>
              <a:t>«РАЗНОЦВЕТНЫЙ СУНДУЧОК</a:t>
            </a:r>
            <a:r>
              <a:rPr lang="ru-RU" sz="1400" b="1" dirty="0" smtClean="0">
                <a:solidFill>
                  <a:schemeClr val="accent2">
                    <a:lumMod val="75000"/>
                  </a:schemeClr>
                </a:solidFill>
                <a:latin typeface="Times New Roman" panose="02020603050405020304" pitchFamily="18" charset="0"/>
                <a:cs typeface="Times New Roman" panose="02020603050405020304" pitchFamily="18" charset="0"/>
              </a:rPr>
              <a:t>»</a:t>
            </a:r>
            <a:endParaRPr lang="ru-RU" sz="1400" b="1"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ru-RU" sz="1400" b="1" u="sng" dirty="0">
                <a:solidFill>
                  <a:srgbClr val="FF0000"/>
                </a:solidFill>
                <a:latin typeface="Times New Roman" panose="02020603050405020304" pitchFamily="18" charset="0"/>
                <a:cs typeface="Times New Roman" panose="02020603050405020304" pitchFamily="18" charset="0"/>
              </a:rPr>
              <a:t>Цель:</a:t>
            </a:r>
            <a:r>
              <a:rPr lang="ru-RU" sz="1400" b="1" dirty="0">
                <a:solidFill>
                  <a:schemeClr val="tx1">
                    <a:lumMod val="95000"/>
                    <a:lumOff val="5000"/>
                  </a:schemeClr>
                </a:solidFill>
                <a:latin typeface="Times New Roman" panose="02020603050405020304" pitchFamily="18" charset="0"/>
                <a:cs typeface="Times New Roman" panose="02020603050405020304" pitchFamily="18" charset="0"/>
              </a:rPr>
              <a:t> развивать умение ориентироваться на окончание при согласовании слов в роде.</a:t>
            </a:r>
          </a:p>
          <a:p>
            <a:pPr algn="ctr"/>
            <a:r>
              <a:rPr lang="ru-RU" sz="1400" b="1" u="sng" dirty="0">
                <a:solidFill>
                  <a:srgbClr val="FF0000"/>
                </a:solidFill>
                <a:latin typeface="Times New Roman" panose="02020603050405020304" pitchFamily="18" charset="0"/>
                <a:cs typeface="Times New Roman" panose="02020603050405020304" pitchFamily="18" charset="0"/>
              </a:rPr>
              <a:t>Материалы:</a:t>
            </a:r>
            <a:r>
              <a:rPr lang="ru-RU" sz="1400" b="1" dirty="0">
                <a:solidFill>
                  <a:schemeClr val="tx1">
                    <a:lumMod val="95000"/>
                    <a:lumOff val="5000"/>
                  </a:schemeClr>
                </a:solidFill>
                <a:latin typeface="Times New Roman" panose="02020603050405020304" pitchFamily="18" charset="0"/>
                <a:cs typeface="Times New Roman" panose="02020603050405020304" pitchFamily="18" charset="0"/>
              </a:rPr>
              <a:t> сундучок, предметные картинки: яйцо, печенье, варенье, яблоко, полотенце и другие предметы, обозначенные существительными среднего и женского рода, по числу детей.</a:t>
            </a:r>
          </a:p>
          <a:p>
            <a:pPr indent="449580" algn="ctr"/>
            <a:r>
              <a:rPr lang="ru-RU" sz="1400" b="1" u="sng" dirty="0" smtClean="0">
                <a:solidFill>
                  <a:schemeClr val="tx1">
                    <a:lumMod val="95000"/>
                    <a:lumOff val="5000"/>
                  </a:schemeClr>
                </a:solidFill>
                <a:latin typeface="Times New Roman" panose="02020603050405020304" pitchFamily="18" charset="0"/>
                <a:cs typeface="Times New Roman" panose="02020603050405020304" pitchFamily="18" charset="0"/>
              </a:rPr>
              <a:t>Поставить </a:t>
            </a:r>
            <a:r>
              <a:rPr lang="ru-RU" sz="1400" b="1" dirty="0">
                <a:solidFill>
                  <a:schemeClr val="tx1">
                    <a:lumMod val="95000"/>
                    <a:lumOff val="5000"/>
                  </a:schemeClr>
                </a:solidFill>
                <a:latin typeface="Times New Roman" panose="02020603050405020304" pitchFamily="18" charset="0"/>
                <a:cs typeface="Times New Roman" panose="02020603050405020304" pitchFamily="18" charset="0"/>
              </a:rPr>
              <a:t>на стол сундучок с картинками. </a:t>
            </a:r>
            <a:r>
              <a:rPr lang="ru-RU" sz="1400" b="1" dirty="0" smtClean="0">
                <a:solidFill>
                  <a:schemeClr val="tx1">
                    <a:lumMod val="95000"/>
                    <a:lumOff val="5000"/>
                  </a:schemeClr>
                </a:solidFill>
                <a:latin typeface="Times New Roman" panose="02020603050405020304" pitchFamily="18" charset="0"/>
                <a:cs typeface="Times New Roman" panose="02020603050405020304" pitchFamily="18" charset="0"/>
              </a:rPr>
              <a:t>Предложить </a:t>
            </a:r>
            <a:r>
              <a:rPr lang="ru-RU" sz="1400" b="1" dirty="0">
                <a:solidFill>
                  <a:schemeClr val="tx1">
                    <a:lumMod val="95000"/>
                    <a:lumOff val="5000"/>
                  </a:schemeClr>
                </a:solidFill>
                <a:latin typeface="Times New Roman" panose="02020603050405020304" pitchFamily="18" charset="0"/>
                <a:cs typeface="Times New Roman" panose="02020603050405020304" pitchFamily="18" charset="0"/>
              </a:rPr>
              <a:t>детям вынимать картинки по одной, </a:t>
            </a:r>
            <a:r>
              <a:rPr lang="ru-RU" sz="1400" b="1" dirty="0" smtClean="0">
                <a:solidFill>
                  <a:schemeClr val="tx1">
                    <a:lumMod val="95000"/>
                    <a:lumOff val="5000"/>
                  </a:schemeClr>
                </a:solidFill>
                <a:latin typeface="Times New Roman" panose="02020603050405020304" pitchFamily="18" charset="0"/>
                <a:cs typeface="Times New Roman" panose="02020603050405020304" pitchFamily="18" charset="0"/>
              </a:rPr>
              <a:t>задавать </a:t>
            </a:r>
            <a:r>
              <a:rPr lang="ru-RU" sz="1400" b="1" dirty="0">
                <a:solidFill>
                  <a:schemeClr val="tx1">
                    <a:lumMod val="95000"/>
                    <a:lumOff val="5000"/>
                  </a:schemeClr>
                </a:solidFill>
                <a:latin typeface="Times New Roman" panose="02020603050405020304" pitchFamily="18" charset="0"/>
                <a:cs typeface="Times New Roman" panose="02020603050405020304" pitchFamily="18" charset="0"/>
              </a:rPr>
              <a:t>при этом вопросы: «Какое яичко? Какая матрешка?» И т. п. Вопросительное местоимение согласуется с существительным и помогает ребенку правильно определить род последнего.</a:t>
            </a:r>
          </a:p>
          <a:p>
            <a:pPr algn="ctr"/>
            <a:r>
              <a:rPr lang="ru-RU" sz="1400" b="1" dirty="0">
                <a:solidFill>
                  <a:schemeClr val="tx1">
                    <a:lumMod val="95000"/>
                    <a:lumOff val="5000"/>
                  </a:schemeClr>
                </a:solidFill>
                <a:latin typeface="Times New Roman" panose="02020603050405020304" pitchFamily="18" charset="0"/>
                <a:cs typeface="Times New Roman" panose="02020603050405020304" pitchFamily="18" charset="0"/>
              </a:rPr>
              <a:t>В том случае, если на картинках будут изображены 2—3 предмета, игра приобретет новый смысл: ребенок сможет поупражняться в образовании форм именительного падежа множественного числа существительных.</a:t>
            </a:r>
            <a:endParaRPr lang="ru-RU" sz="1400" b="1" dirty="0">
              <a:solidFill>
                <a:schemeClr val="tx1">
                  <a:lumMod val="95000"/>
                  <a:lumOff val="5000"/>
                </a:schemeClr>
              </a:solidFill>
              <a:effectLst/>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4752832" y="1395597"/>
            <a:ext cx="3981736" cy="4185761"/>
          </a:xfrm>
          <a:prstGeom prst="rect">
            <a:avLst/>
          </a:prstGeom>
        </p:spPr>
        <p:txBody>
          <a:bodyPr wrap="square">
            <a:spAutoFit/>
          </a:bodyPr>
          <a:lstStyle/>
          <a:p>
            <a:pPr algn="ctr"/>
            <a:r>
              <a:rPr lang="ru-RU" sz="1200" b="1" dirty="0" smtClean="0">
                <a:solidFill>
                  <a:schemeClr val="accent2">
                    <a:lumMod val="75000"/>
                  </a:schemeClr>
                </a:solidFill>
                <a:latin typeface="Times New Roman" panose="02020603050405020304" pitchFamily="18" charset="0"/>
              </a:rPr>
              <a:t>          </a:t>
            </a:r>
            <a:r>
              <a:rPr lang="ru-RU" sz="1400" b="1" dirty="0" smtClean="0">
                <a:solidFill>
                  <a:schemeClr val="accent2">
                    <a:lumMod val="75000"/>
                  </a:schemeClr>
                </a:solidFill>
                <a:latin typeface="Times New Roman" panose="02020603050405020304" pitchFamily="18" charset="0"/>
              </a:rPr>
              <a:t>«</a:t>
            </a:r>
            <a:r>
              <a:rPr lang="ru-RU" sz="1400" b="1" dirty="0">
                <a:solidFill>
                  <a:schemeClr val="accent2">
                    <a:lumMod val="75000"/>
                  </a:schemeClr>
                </a:solidFill>
                <a:latin typeface="Times New Roman" panose="02020603050405020304" pitchFamily="18" charset="0"/>
              </a:rPr>
              <a:t>ГДЕ НАШИ РУЧКИ?» </a:t>
            </a:r>
            <a:r>
              <a:rPr lang="ru-RU" sz="1400" b="1" dirty="0">
                <a:solidFill>
                  <a:srgbClr val="000000"/>
                </a:solidFill>
                <a:latin typeface="Times New Roman" panose="02020603050405020304" pitchFamily="18" charset="0"/>
              </a:rPr>
              <a:t>     </a:t>
            </a:r>
            <a:r>
              <a:rPr lang="ru-RU" sz="1400" b="1" dirty="0" smtClean="0">
                <a:solidFill>
                  <a:srgbClr val="000000"/>
                </a:solidFill>
                <a:latin typeface="Times New Roman" panose="02020603050405020304" pitchFamily="18" charset="0"/>
              </a:rPr>
              <a:t> </a:t>
            </a:r>
            <a:r>
              <a:rPr lang="ru-RU" sz="1400" b="1" dirty="0">
                <a:solidFill>
                  <a:srgbClr val="000000"/>
                </a:solidFill>
                <a:latin typeface="Times New Roman" panose="02020603050405020304" pitchFamily="18" charset="0"/>
              </a:rPr>
              <a:t> </a:t>
            </a:r>
            <a:endParaRPr lang="ru-RU" sz="1400" dirty="0">
              <a:solidFill>
                <a:srgbClr val="000000"/>
              </a:solidFill>
              <a:latin typeface="Times New Roman" panose="02020603050405020304" pitchFamily="18" charset="0"/>
            </a:endParaRPr>
          </a:p>
          <a:p>
            <a:pPr algn="ctr"/>
            <a:r>
              <a:rPr lang="ru-RU" sz="1400" b="1" u="sng" dirty="0">
                <a:solidFill>
                  <a:srgbClr val="FF0000"/>
                </a:solidFill>
                <a:latin typeface="Times New Roman" panose="02020603050405020304" pitchFamily="18" charset="0"/>
              </a:rPr>
              <a:t>Цель:</a:t>
            </a:r>
            <a:r>
              <a:rPr lang="ru-RU" sz="1400" b="1" dirty="0">
                <a:solidFill>
                  <a:srgbClr val="000000"/>
                </a:solidFill>
                <a:latin typeface="Times New Roman" panose="02020603050405020304" pitchFamily="18" charset="0"/>
              </a:rPr>
              <a:t> упражняться в образовании форм родительного падежа множественного числа существительных.</a:t>
            </a:r>
          </a:p>
          <a:p>
            <a:pPr indent="449580" algn="ctr"/>
            <a:r>
              <a:rPr lang="ru-RU" sz="1400" b="1" dirty="0">
                <a:solidFill>
                  <a:srgbClr val="000000"/>
                </a:solidFill>
                <a:latin typeface="Times New Roman" panose="02020603050405020304" pitchFamily="18" charset="0"/>
              </a:rPr>
              <a:t>Дети сидят на стульчиках. </a:t>
            </a:r>
            <a:r>
              <a:rPr lang="ru-RU" sz="1400" b="1" dirty="0" smtClean="0">
                <a:solidFill>
                  <a:srgbClr val="000000"/>
                </a:solidFill>
                <a:latin typeface="Times New Roman" panose="02020603050405020304" pitchFamily="18" charset="0"/>
              </a:rPr>
              <a:t>Обратиться </a:t>
            </a:r>
            <a:r>
              <a:rPr lang="ru-RU" sz="1400" b="1" dirty="0">
                <a:solidFill>
                  <a:srgbClr val="000000"/>
                </a:solidFill>
                <a:latin typeface="Times New Roman" panose="02020603050405020304" pitchFamily="18" charset="0"/>
              </a:rPr>
              <a:t>к ним, приглашая интонацией к шутке, игре:</a:t>
            </a:r>
          </a:p>
          <a:p>
            <a:pPr algn="ctr"/>
            <a:r>
              <a:rPr lang="ru-RU" sz="1400" b="1" dirty="0">
                <a:solidFill>
                  <a:srgbClr val="000000"/>
                </a:solidFill>
                <a:latin typeface="Times New Roman" panose="02020603050405020304" pitchFamily="18" charset="0"/>
              </a:rPr>
              <a:t>Где наши ручки? Нет наших ручек! (Прячем руки за спину. Дети делают то же самое.) Вот наши ручки! (Показываем руки, играем пальцами.)</a:t>
            </a:r>
          </a:p>
          <a:p>
            <a:pPr algn="ctr"/>
            <a:r>
              <a:rPr lang="ru-RU" sz="1400" b="1" dirty="0">
                <a:solidFill>
                  <a:srgbClr val="000000"/>
                </a:solidFill>
                <a:latin typeface="Times New Roman" panose="02020603050405020304" pitchFamily="18" charset="0"/>
              </a:rPr>
              <a:t>—   Где наши ножки? Нет наших ножек! (Дети прячут ноги под стул.) Вот наши ножки!  (Топают ножками.)</a:t>
            </a:r>
          </a:p>
          <a:p>
            <a:pPr algn="ctr"/>
            <a:r>
              <a:rPr lang="ru-RU" sz="1400" b="1" dirty="0">
                <a:solidFill>
                  <a:srgbClr val="000000"/>
                </a:solidFill>
                <a:latin typeface="Times New Roman" panose="02020603050405020304" pitchFamily="18" charset="0"/>
              </a:rPr>
              <a:t>—   Где же наши ручки? Чего нет?  (Ручек.)  Вот наши ручки! -  Где   же   наши   ножки?   Чего   нет?    (Ножек.)    Вот   наши</a:t>
            </a:r>
          </a:p>
          <a:p>
            <a:pPr algn="ctr"/>
            <a:r>
              <a:rPr lang="ru-RU" sz="1400" b="1" dirty="0">
                <a:solidFill>
                  <a:srgbClr val="000000"/>
                </a:solidFill>
                <a:latin typeface="Times New Roman" panose="02020603050405020304" pitchFamily="18" charset="0"/>
              </a:rPr>
              <a:t>ножки!</a:t>
            </a:r>
          </a:p>
          <a:p>
            <a:pPr algn="ctr"/>
            <a:r>
              <a:rPr lang="ru-RU" sz="1400" b="1" dirty="0">
                <a:solidFill>
                  <a:srgbClr val="000000"/>
                </a:solidFill>
                <a:latin typeface="Times New Roman" panose="02020603050405020304" pitchFamily="18" charset="0"/>
              </a:rPr>
              <a:t>Игра повторяется 2—3 раза.</a:t>
            </a:r>
            <a:endParaRPr lang="ru-RU" sz="1400" b="1" i="0" dirty="0">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3772558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0" y="-594"/>
            <a:ext cx="4612943" cy="6858594"/>
          </a:xfrm>
          <a:prstGeom prst="rect">
            <a:avLst/>
          </a:prstGeom>
        </p:spPr>
      </p:pic>
      <p:pic>
        <p:nvPicPr>
          <p:cNvPr id="5" name="Рисунок 4"/>
          <p:cNvPicPr>
            <a:picLocks noChangeAspect="1"/>
          </p:cNvPicPr>
          <p:nvPr/>
        </p:nvPicPr>
        <p:blipFill>
          <a:blip r:embed="rId2"/>
          <a:stretch>
            <a:fillRect/>
          </a:stretch>
        </p:blipFill>
        <p:spPr>
          <a:xfrm>
            <a:off x="4461866" y="-594"/>
            <a:ext cx="4682134" cy="6858594"/>
          </a:xfrm>
          <a:prstGeom prst="rect">
            <a:avLst/>
          </a:prstGeom>
        </p:spPr>
      </p:pic>
      <p:sp>
        <p:nvSpPr>
          <p:cNvPr id="6" name="Прямоугольник 5"/>
          <p:cNvSpPr/>
          <p:nvPr/>
        </p:nvSpPr>
        <p:spPr>
          <a:xfrm>
            <a:off x="238836" y="1499274"/>
            <a:ext cx="4087504" cy="4185761"/>
          </a:xfrm>
          <a:prstGeom prst="rect">
            <a:avLst/>
          </a:prstGeom>
        </p:spPr>
        <p:txBody>
          <a:bodyPr wrap="square">
            <a:spAutoFit/>
          </a:bodyPr>
          <a:lstStyle/>
          <a:p>
            <a:pPr algn="ctr"/>
            <a:r>
              <a:rPr lang="ru-RU" sz="1200" b="1" dirty="0" smtClean="0">
                <a:solidFill>
                  <a:schemeClr val="accent2">
                    <a:lumMod val="75000"/>
                  </a:schemeClr>
                </a:solidFill>
                <a:latin typeface="Times New Roman" panose="02020603050405020304" pitchFamily="18" charset="0"/>
              </a:rPr>
              <a:t>                  </a:t>
            </a:r>
            <a:r>
              <a:rPr lang="ru-RU" sz="1400" b="1" dirty="0" smtClean="0">
                <a:solidFill>
                  <a:schemeClr val="accent2">
                    <a:lumMod val="75000"/>
                  </a:schemeClr>
                </a:solidFill>
                <a:latin typeface="Times New Roman" panose="02020603050405020304" pitchFamily="18" charset="0"/>
                <a:cs typeface="Times New Roman" panose="02020603050405020304" pitchFamily="18" charset="0"/>
              </a:rPr>
              <a:t>«</a:t>
            </a:r>
            <a:r>
              <a:rPr lang="ru-RU" sz="1400" b="1" dirty="0">
                <a:solidFill>
                  <a:schemeClr val="accent2">
                    <a:lumMod val="75000"/>
                  </a:schemeClr>
                </a:solidFill>
                <a:latin typeface="Times New Roman" panose="02020603050405020304" pitchFamily="18" charset="0"/>
                <a:cs typeface="Times New Roman" panose="02020603050405020304" pitchFamily="18" charset="0"/>
              </a:rPr>
              <a:t>ПОРУЧЕНИЯ» </a:t>
            </a:r>
            <a:r>
              <a:rPr lang="ru-RU" sz="1400" b="1" dirty="0">
                <a:solidFill>
                  <a:srgbClr val="000000"/>
                </a:solidFill>
                <a:latin typeface="Times New Roman" panose="02020603050405020304" pitchFamily="18" charset="0"/>
                <a:cs typeface="Times New Roman" panose="02020603050405020304" pitchFamily="18" charset="0"/>
              </a:rPr>
              <a:t>          </a:t>
            </a:r>
            <a:r>
              <a:rPr lang="ru-RU" sz="1400" b="1" dirty="0" smtClean="0">
                <a:solidFill>
                  <a:srgbClr val="000000"/>
                </a:solidFill>
                <a:latin typeface="Times New Roman" panose="02020603050405020304" pitchFamily="18" charset="0"/>
                <a:cs typeface="Times New Roman" panose="02020603050405020304" pitchFamily="18" charset="0"/>
              </a:rPr>
              <a:t> </a:t>
            </a:r>
            <a:r>
              <a:rPr lang="ru-RU" sz="1400" b="1" dirty="0">
                <a:solidFill>
                  <a:srgbClr val="000000"/>
                </a:solidFill>
                <a:latin typeface="Times New Roman" panose="02020603050405020304" pitchFamily="18" charset="0"/>
                <a:cs typeface="Times New Roman" panose="02020603050405020304" pitchFamily="18" charset="0"/>
              </a:rPr>
              <a:t> </a:t>
            </a:r>
          </a:p>
          <a:p>
            <a:pPr algn="ctr"/>
            <a:r>
              <a:rPr lang="ru-RU" sz="1400" b="1" u="sng" dirty="0">
                <a:solidFill>
                  <a:srgbClr val="FF0000"/>
                </a:solidFill>
                <a:latin typeface="Times New Roman" panose="02020603050405020304" pitchFamily="18" charset="0"/>
                <a:cs typeface="Times New Roman" panose="02020603050405020304" pitchFamily="18" charset="0"/>
              </a:rPr>
              <a:t>Цель:</a:t>
            </a:r>
            <a:r>
              <a:rPr lang="ru-RU" sz="1400" b="1" dirty="0">
                <a:solidFill>
                  <a:srgbClr val="000000"/>
                </a:solidFill>
                <a:latin typeface="Times New Roman" panose="02020603050405020304" pitchFamily="18" charset="0"/>
                <a:cs typeface="Times New Roman" panose="02020603050405020304" pitchFamily="18" charset="0"/>
              </a:rPr>
              <a:t> упражняться в образовании форм повелительного наклонения глаголов </a:t>
            </a:r>
            <a:r>
              <a:rPr lang="ru-RU" sz="1400" b="1" i="1" dirty="0">
                <a:solidFill>
                  <a:srgbClr val="000000"/>
                </a:solidFill>
                <a:latin typeface="Times New Roman" panose="02020603050405020304" pitchFamily="18" charset="0"/>
                <a:cs typeface="Times New Roman" panose="02020603050405020304" pitchFamily="18" charset="0"/>
              </a:rPr>
              <a:t>скакать, ехать.</a:t>
            </a:r>
            <a:endParaRPr lang="ru-RU" sz="1400" b="1" dirty="0">
              <a:solidFill>
                <a:srgbClr val="000000"/>
              </a:solidFill>
              <a:latin typeface="Times New Roman" panose="02020603050405020304" pitchFamily="18" charset="0"/>
              <a:cs typeface="Times New Roman" panose="02020603050405020304" pitchFamily="18" charset="0"/>
            </a:endParaRPr>
          </a:p>
          <a:p>
            <a:pPr algn="ctr"/>
            <a:r>
              <a:rPr lang="ru-RU" sz="1400" b="1" u="sng" dirty="0">
                <a:solidFill>
                  <a:srgbClr val="FF0000"/>
                </a:solidFill>
                <a:latin typeface="Times New Roman" panose="02020603050405020304" pitchFamily="18" charset="0"/>
                <a:cs typeface="Times New Roman" panose="02020603050405020304" pitchFamily="18" charset="0"/>
              </a:rPr>
              <a:t>Материалы: </a:t>
            </a:r>
            <a:r>
              <a:rPr lang="ru-RU" sz="1400" b="1" dirty="0">
                <a:solidFill>
                  <a:srgbClr val="000000"/>
                </a:solidFill>
                <a:latin typeface="Times New Roman" panose="02020603050405020304" pitchFamily="18" charset="0"/>
                <a:cs typeface="Times New Roman" panose="02020603050405020304" pitchFamily="18" charset="0"/>
              </a:rPr>
              <a:t>грузовик, мышка, мишка.</a:t>
            </a:r>
          </a:p>
          <a:p>
            <a:pPr indent="449580" algn="ctr"/>
            <a:r>
              <a:rPr lang="ru-RU" sz="1400" b="1" dirty="0" smtClean="0">
                <a:solidFill>
                  <a:srgbClr val="000000"/>
                </a:solidFill>
                <a:latin typeface="Times New Roman" panose="02020603050405020304" pitchFamily="18" charset="0"/>
                <a:cs typeface="Times New Roman" panose="02020603050405020304" pitchFamily="18" charset="0"/>
              </a:rPr>
              <a:t>Внести </a:t>
            </a:r>
            <a:r>
              <a:rPr lang="ru-RU" sz="1400" b="1" dirty="0">
                <a:solidFill>
                  <a:srgbClr val="000000"/>
                </a:solidFill>
                <a:latin typeface="Times New Roman" panose="02020603050405020304" pitchFamily="18" charset="0"/>
                <a:cs typeface="Times New Roman" panose="02020603050405020304" pitchFamily="18" charset="0"/>
              </a:rPr>
              <a:t>в комнату грузовик и мышку с мишкой. </a:t>
            </a:r>
            <a:r>
              <a:rPr lang="ru-RU" sz="1400" b="1" dirty="0" smtClean="0">
                <a:solidFill>
                  <a:srgbClr val="000000"/>
                </a:solidFill>
                <a:latin typeface="Times New Roman" panose="02020603050405020304" pitchFamily="18" charset="0"/>
                <a:cs typeface="Times New Roman" panose="02020603050405020304" pitchFamily="18" charset="0"/>
              </a:rPr>
              <a:t>Обратиться </a:t>
            </a:r>
            <a:r>
              <a:rPr lang="ru-RU" sz="1400" b="1" dirty="0">
                <a:solidFill>
                  <a:srgbClr val="000000"/>
                </a:solidFill>
                <a:latin typeface="Times New Roman" panose="02020603050405020304" pitchFamily="18" charset="0"/>
                <a:cs typeface="Times New Roman" panose="02020603050405020304" pitchFamily="18" charset="0"/>
              </a:rPr>
              <a:t>к детям:</a:t>
            </a:r>
          </a:p>
          <a:p>
            <a:pPr algn="ctr"/>
            <a:r>
              <a:rPr lang="ru-RU" sz="1400" b="1" dirty="0">
                <a:solidFill>
                  <a:srgbClr val="000000"/>
                </a:solidFill>
                <a:latin typeface="Times New Roman" panose="02020603050405020304" pitchFamily="18" charset="0"/>
                <a:cs typeface="Times New Roman" panose="02020603050405020304" pitchFamily="18" charset="0"/>
              </a:rPr>
              <a:t>—  Хотите, чтобы мышка и мишка покатались на грузовике? Если хотите, попросите их. Надо сказать: «Мишка, поезжай!» А еще можно попросить мышку и мишку поскакать: «Мышка, поскачи!»  (Просьбы сопровождаются действиями с игрушками.)</a:t>
            </a:r>
          </a:p>
          <a:p>
            <a:pPr algn="ctr"/>
            <a:r>
              <a:rPr lang="ru-RU" sz="1400" b="1" dirty="0">
                <a:solidFill>
                  <a:srgbClr val="000000"/>
                </a:solidFill>
                <a:latin typeface="Times New Roman" panose="02020603050405020304" pitchFamily="18" charset="0"/>
                <a:cs typeface="Times New Roman" panose="02020603050405020304" pitchFamily="18" charset="0"/>
              </a:rPr>
              <a:t>—  Олег, кого ты хочешь попросить, мышку или мишку? О чем ты попросишь?</a:t>
            </a:r>
          </a:p>
          <a:p>
            <a:pPr algn="ctr"/>
            <a:r>
              <a:rPr lang="ru-RU" sz="1400" b="1" dirty="0">
                <a:solidFill>
                  <a:srgbClr val="000000"/>
                </a:solidFill>
                <a:latin typeface="Times New Roman" panose="02020603050405020304" pitchFamily="18" charset="0"/>
                <a:cs typeface="Times New Roman" panose="02020603050405020304" pitchFamily="18" charset="0"/>
              </a:rPr>
              <a:t>Игра продолжается до тех пор, пока у детей не иссякнет к ней интерес.</a:t>
            </a:r>
          </a:p>
          <a:p>
            <a:r>
              <a:rPr lang="ru-RU" sz="1400" b="1" dirty="0">
                <a:latin typeface="Times New Roman" panose="02020603050405020304" pitchFamily="18" charset="0"/>
                <a:cs typeface="Times New Roman" panose="02020603050405020304" pitchFamily="18" charset="0"/>
              </a:rPr>
              <a:t/>
            </a:r>
            <a:br>
              <a:rPr lang="ru-RU" sz="1400" b="1" dirty="0">
                <a:latin typeface="Times New Roman" panose="02020603050405020304" pitchFamily="18" charset="0"/>
                <a:cs typeface="Times New Roman" panose="02020603050405020304" pitchFamily="18" charset="0"/>
              </a:rPr>
            </a:br>
            <a:endParaRPr lang="ru-RU" sz="1400" b="1"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4851779" y="1499274"/>
            <a:ext cx="3719015" cy="4955203"/>
          </a:xfrm>
          <a:prstGeom prst="rect">
            <a:avLst/>
          </a:prstGeom>
        </p:spPr>
        <p:txBody>
          <a:bodyPr wrap="square">
            <a:spAutoFit/>
          </a:bodyPr>
          <a:lstStyle/>
          <a:p>
            <a:pPr algn="ctr"/>
            <a:r>
              <a:rPr lang="ru-RU" sz="1400" b="1" dirty="0" smtClean="0">
                <a:solidFill>
                  <a:schemeClr val="accent2">
                    <a:lumMod val="75000"/>
                  </a:schemeClr>
                </a:solidFill>
                <a:latin typeface="Times New Roman" panose="02020603050405020304" pitchFamily="18" charset="0"/>
              </a:rPr>
              <a:t>    «</a:t>
            </a:r>
            <a:r>
              <a:rPr lang="ru-RU" sz="1400" b="1" dirty="0">
                <a:solidFill>
                  <a:schemeClr val="accent2">
                    <a:lumMod val="75000"/>
                  </a:schemeClr>
                </a:solidFill>
                <a:latin typeface="Times New Roman" panose="02020603050405020304" pitchFamily="18" charset="0"/>
              </a:rPr>
              <a:t>ДОМИКИ» </a:t>
            </a:r>
            <a:r>
              <a:rPr lang="ru-RU" sz="1400" b="1" dirty="0">
                <a:solidFill>
                  <a:srgbClr val="000000"/>
                </a:solidFill>
                <a:latin typeface="Times New Roman" panose="02020603050405020304" pitchFamily="18" charset="0"/>
              </a:rPr>
              <a:t>     </a:t>
            </a:r>
            <a:endParaRPr lang="ru-RU" sz="1400" b="1" dirty="0" smtClean="0">
              <a:solidFill>
                <a:srgbClr val="000000"/>
              </a:solidFill>
              <a:latin typeface="Times New Roman" panose="02020603050405020304" pitchFamily="18" charset="0"/>
            </a:endParaRPr>
          </a:p>
          <a:p>
            <a:pPr algn="ctr"/>
            <a:r>
              <a:rPr lang="ru-RU" sz="1400" b="1" u="sng" dirty="0" smtClean="0">
                <a:solidFill>
                  <a:srgbClr val="FF0000"/>
                </a:solidFill>
                <a:latin typeface="Times New Roman" panose="02020603050405020304" pitchFamily="18" charset="0"/>
              </a:rPr>
              <a:t>Цель</a:t>
            </a:r>
            <a:r>
              <a:rPr lang="ru-RU" sz="1400" b="1" u="sng" dirty="0">
                <a:solidFill>
                  <a:srgbClr val="FF0000"/>
                </a:solidFill>
                <a:latin typeface="Times New Roman" panose="02020603050405020304" pitchFamily="18" charset="0"/>
              </a:rPr>
              <a:t>:</a:t>
            </a:r>
            <a:r>
              <a:rPr lang="ru-RU" sz="1400" b="1" dirty="0">
                <a:solidFill>
                  <a:srgbClr val="000000"/>
                </a:solidFill>
                <a:latin typeface="Times New Roman" panose="02020603050405020304" pitchFamily="18" charset="0"/>
              </a:rPr>
              <a:t> употреблять названия детенышей животных.</a:t>
            </a:r>
          </a:p>
          <a:p>
            <a:pPr algn="ctr"/>
            <a:r>
              <a:rPr lang="ru-RU" sz="1400" b="1" u="sng" dirty="0">
                <a:solidFill>
                  <a:srgbClr val="FF0000"/>
                </a:solidFill>
                <a:latin typeface="Times New Roman" panose="02020603050405020304" pitchFamily="18" charset="0"/>
              </a:rPr>
              <a:t>Материалы:</a:t>
            </a:r>
            <a:r>
              <a:rPr lang="ru-RU" sz="1400" b="1" dirty="0">
                <a:solidFill>
                  <a:srgbClr val="000000"/>
                </a:solidFill>
                <a:latin typeface="Times New Roman" panose="02020603050405020304" pitchFamily="18" charset="0"/>
              </a:rPr>
              <a:t> поднос с игрушками: бельчатами, зайчатами, утятами, мышатами и др.— по количеству детей, строительный материал.</a:t>
            </a:r>
          </a:p>
          <a:p>
            <a:pPr indent="449580" algn="ctr"/>
            <a:r>
              <a:rPr lang="ru-RU" sz="1400" b="1" dirty="0">
                <a:solidFill>
                  <a:srgbClr val="000000"/>
                </a:solidFill>
                <a:latin typeface="Times New Roman" panose="02020603050405020304" pitchFamily="18" charset="0"/>
              </a:rPr>
              <a:t>Вносим в комнату поднос с игрушками. Говорим, что дети должны построить для малышей домики. Каждый сначала должен решить, для кого он будет строить домик, и правильно попросить у взрослого: «Дайте мне, пожалуйста, утенка (бельчонка)».</a:t>
            </a:r>
          </a:p>
          <a:p>
            <a:pPr algn="ctr"/>
            <a:r>
              <a:rPr lang="ru-RU" sz="1400" b="1" dirty="0">
                <a:solidFill>
                  <a:srgbClr val="000000"/>
                </a:solidFill>
                <a:latin typeface="Times New Roman" panose="02020603050405020304" pitchFamily="18" charset="0"/>
              </a:rPr>
              <a:t>В случае необходимости нужно подсказать слово целиком или только его начало и попросить малыша повторить название.</a:t>
            </a:r>
          </a:p>
          <a:p>
            <a:pPr algn="ctr"/>
            <a:r>
              <a:rPr lang="ru-RU" sz="1400" b="1" dirty="0">
                <a:solidFill>
                  <a:srgbClr val="000000"/>
                </a:solidFill>
                <a:latin typeface="Times New Roman" panose="02020603050405020304" pitchFamily="18" charset="0"/>
              </a:rPr>
              <a:t>На ковре раскладываем строительный материал. Дети строят для своих животных домики, играют.</a:t>
            </a:r>
          </a:p>
          <a:p>
            <a:r>
              <a:rPr lang="ru-RU" b="1" dirty="0"/>
              <a:t/>
            </a:r>
            <a:br>
              <a:rPr lang="ru-RU" b="1" dirty="0"/>
            </a:br>
            <a:endParaRPr lang="ru-RU" b="1" dirty="0"/>
          </a:p>
        </p:txBody>
      </p:sp>
    </p:spTree>
    <p:extLst>
      <p:ext uri="{BB962C8B-B14F-4D97-AF65-F5344CB8AC3E}">
        <p14:creationId xmlns:p14="http://schemas.microsoft.com/office/powerpoint/2010/main" val="3671227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0" y="0"/>
            <a:ext cx="4615072" cy="6858594"/>
          </a:xfrm>
          <a:prstGeom prst="rect">
            <a:avLst/>
          </a:prstGeom>
        </p:spPr>
      </p:pic>
      <p:pic>
        <p:nvPicPr>
          <p:cNvPr id="5" name="Рисунок 4"/>
          <p:cNvPicPr>
            <a:picLocks noChangeAspect="1"/>
          </p:cNvPicPr>
          <p:nvPr/>
        </p:nvPicPr>
        <p:blipFill>
          <a:blip r:embed="rId2"/>
          <a:stretch>
            <a:fillRect/>
          </a:stretch>
        </p:blipFill>
        <p:spPr>
          <a:xfrm>
            <a:off x="4528928" y="17357"/>
            <a:ext cx="4615072" cy="6858594"/>
          </a:xfrm>
          <a:prstGeom prst="rect">
            <a:avLst/>
          </a:prstGeom>
        </p:spPr>
      </p:pic>
      <p:sp>
        <p:nvSpPr>
          <p:cNvPr id="6" name="Прямоугольник 5"/>
          <p:cNvSpPr/>
          <p:nvPr/>
        </p:nvSpPr>
        <p:spPr>
          <a:xfrm>
            <a:off x="288951" y="1331402"/>
            <a:ext cx="3951027" cy="3754874"/>
          </a:xfrm>
          <a:prstGeom prst="rect">
            <a:avLst/>
          </a:prstGeom>
        </p:spPr>
        <p:txBody>
          <a:bodyPr wrap="square">
            <a:spAutoFit/>
          </a:bodyPr>
          <a:lstStyle/>
          <a:p>
            <a:pPr algn="ctr"/>
            <a:r>
              <a:rPr lang="ru-RU" sz="1400" b="1" dirty="0">
                <a:solidFill>
                  <a:schemeClr val="accent2">
                    <a:lumMod val="75000"/>
                  </a:schemeClr>
                </a:solidFill>
                <a:latin typeface="Times New Roman" panose="02020603050405020304" pitchFamily="18" charset="0"/>
              </a:rPr>
              <a:t>«ГДЕ МЫ  БЫЛИ, МЫ НЕ СКАЖЕМ» </a:t>
            </a:r>
            <a:r>
              <a:rPr lang="ru-RU" sz="1400" b="1" dirty="0">
                <a:solidFill>
                  <a:srgbClr val="000000"/>
                </a:solidFill>
                <a:latin typeface="Times New Roman" panose="02020603050405020304" pitchFamily="18" charset="0"/>
              </a:rPr>
              <a:t>   </a:t>
            </a:r>
          </a:p>
          <a:p>
            <a:pPr algn="ctr"/>
            <a:r>
              <a:rPr lang="ru-RU" sz="1400" b="1" u="sng" dirty="0">
                <a:solidFill>
                  <a:srgbClr val="FF0000"/>
                </a:solidFill>
                <a:latin typeface="Times New Roman" panose="02020603050405020304" pitchFamily="18" charset="0"/>
              </a:rPr>
              <a:t>Цель:</a:t>
            </a:r>
            <a:r>
              <a:rPr lang="ru-RU" sz="1400" b="1" dirty="0">
                <a:solidFill>
                  <a:srgbClr val="000000"/>
                </a:solidFill>
                <a:latin typeface="Times New Roman" panose="02020603050405020304" pitchFamily="18" charset="0"/>
              </a:rPr>
              <a:t> активизировать глагольную лексику, соотносить слово с действием, которое оно обозначает.</a:t>
            </a:r>
          </a:p>
          <a:p>
            <a:pPr indent="449580" algn="ctr"/>
            <a:r>
              <a:rPr lang="ru-RU" sz="1400" b="1" dirty="0">
                <a:solidFill>
                  <a:srgbClr val="000000"/>
                </a:solidFill>
                <a:latin typeface="Times New Roman" panose="02020603050405020304" pitchFamily="18" charset="0"/>
              </a:rPr>
              <a:t>Водящий отходит в сторону, а дети договариваются, какую деятельность они будут изображать. На вопросы водящего «Где вы были? Что вы делали?» дети отвечают: «Где мы были, мы не скажем, а что делали, покажем» и показывают различные движения (стирка белья, рисование и др.). Водящий должен по движениям правильно назвать действие, употребляя форму глагола второго лица множественного числа. Например: «Вы пилите дрова». При правильном ответе дети убегают, а водящий их догоняет. Пойманный становится водящим.</a:t>
            </a:r>
            <a:endParaRPr lang="ru-RU" sz="1400" b="1" i="0" dirty="0">
              <a:solidFill>
                <a:srgbClr val="000000"/>
              </a:solidFill>
              <a:effectLst/>
              <a:latin typeface="Times New Roman" panose="02020603050405020304" pitchFamily="18" charset="0"/>
            </a:endParaRPr>
          </a:p>
        </p:txBody>
      </p:sp>
      <p:sp>
        <p:nvSpPr>
          <p:cNvPr id="7" name="Прямоугольник 6"/>
          <p:cNvSpPr/>
          <p:nvPr/>
        </p:nvSpPr>
        <p:spPr>
          <a:xfrm>
            <a:off x="4904022" y="1331402"/>
            <a:ext cx="3864883" cy="5816977"/>
          </a:xfrm>
          <a:prstGeom prst="rect">
            <a:avLst/>
          </a:prstGeom>
        </p:spPr>
        <p:txBody>
          <a:bodyPr wrap="square">
            <a:spAutoFit/>
          </a:bodyPr>
          <a:lstStyle/>
          <a:p>
            <a:pPr algn="ctr"/>
            <a:r>
              <a:rPr lang="ru-RU" sz="1400" b="1" dirty="0" smtClean="0">
                <a:solidFill>
                  <a:schemeClr val="accent2">
                    <a:lumMod val="75000"/>
                  </a:schemeClr>
                </a:solidFill>
                <a:latin typeface="Times New Roman" panose="02020603050405020304" pitchFamily="18" charset="0"/>
              </a:rPr>
              <a:t>           «</a:t>
            </a:r>
            <a:r>
              <a:rPr lang="ru-RU" sz="1400" b="1" dirty="0">
                <a:solidFill>
                  <a:schemeClr val="accent2">
                    <a:lumMod val="75000"/>
                  </a:schemeClr>
                </a:solidFill>
                <a:latin typeface="Times New Roman" panose="02020603050405020304" pitchFamily="18" charset="0"/>
              </a:rPr>
              <a:t>МОЛЧАНКИ»  </a:t>
            </a:r>
            <a:r>
              <a:rPr lang="ru-RU" sz="1400" b="1" dirty="0">
                <a:solidFill>
                  <a:srgbClr val="000000"/>
                </a:solidFill>
                <a:latin typeface="Times New Roman" panose="02020603050405020304" pitchFamily="18" charset="0"/>
              </a:rPr>
              <a:t>       </a:t>
            </a:r>
            <a:endParaRPr lang="ru-RU" sz="1400" b="1" dirty="0" smtClean="0">
              <a:solidFill>
                <a:srgbClr val="000000"/>
              </a:solidFill>
              <a:latin typeface="Times New Roman" panose="02020603050405020304" pitchFamily="18" charset="0"/>
            </a:endParaRPr>
          </a:p>
          <a:p>
            <a:pPr algn="ctr"/>
            <a:r>
              <a:rPr lang="ru-RU" sz="1400" b="1" u="sng" dirty="0" smtClean="0">
                <a:solidFill>
                  <a:srgbClr val="FF0000"/>
                </a:solidFill>
                <a:latin typeface="Times New Roman" panose="02020603050405020304" pitchFamily="18" charset="0"/>
              </a:rPr>
              <a:t>Цель</a:t>
            </a:r>
            <a:r>
              <a:rPr lang="ru-RU" sz="1400" b="1" u="sng" dirty="0">
                <a:solidFill>
                  <a:srgbClr val="FF0000"/>
                </a:solidFill>
                <a:latin typeface="Times New Roman" panose="02020603050405020304" pitchFamily="18" charset="0"/>
              </a:rPr>
              <a:t>:</a:t>
            </a:r>
            <a:r>
              <a:rPr lang="ru-RU" sz="1400" b="1" dirty="0">
                <a:solidFill>
                  <a:srgbClr val="000000"/>
                </a:solidFill>
                <a:latin typeface="Times New Roman" panose="02020603050405020304" pitchFamily="18" charset="0"/>
              </a:rPr>
              <a:t> образовывать глаголы приставочным способом.</a:t>
            </a:r>
          </a:p>
          <a:p>
            <a:pPr indent="449580" algn="ctr"/>
            <a:r>
              <a:rPr lang="ru-RU" sz="1400" b="1" dirty="0">
                <a:solidFill>
                  <a:srgbClr val="000000"/>
                </a:solidFill>
                <a:latin typeface="Times New Roman" panose="02020603050405020304" pitchFamily="18" charset="0"/>
              </a:rPr>
              <a:t>Перед началом игры дети хором произносят:</a:t>
            </a:r>
          </a:p>
          <a:p>
            <a:pPr algn="ctr"/>
            <a:r>
              <a:rPr lang="ru-RU" sz="1400" b="1" dirty="0" err="1">
                <a:solidFill>
                  <a:srgbClr val="000000"/>
                </a:solidFill>
                <a:latin typeface="Times New Roman" panose="02020603050405020304" pitchFamily="18" charset="0"/>
              </a:rPr>
              <a:t>Первенчики</a:t>
            </a:r>
            <a:r>
              <a:rPr lang="ru-RU" sz="1400" b="1" dirty="0">
                <a:solidFill>
                  <a:srgbClr val="000000"/>
                </a:solidFill>
                <a:latin typeface="Times New Roman" panose="02020603050405020304" pitchFamily="18" charset="0"/>
              </a:rPr>
              <a:t>, </a:t>
            </a:r>
            <a:r>
              <a:rPr lang="ru-RU" sz="1400" b="1" dirty="0" err="1">
                <a:solidFill>
                  <a:srgbClr val="000000"/>
                </a:solidFill>
                <a:latin typeface="Times New Roman" panose="02020603050405020304" pitchFamily="18" charset="0"/>
              </a:rPr>
              <a:t>червенчики</a:t>
            </a:r>
            <a:r>
              <a:rPr lang="ru-RU" sz="1400" b="1" dirty="0">
                <a:solidFill>
                  <a:srgbClr val="000000"/>
                </a:solidFill>
                <a:latin typeface="Times New Roman" panose="02020603050405020304" pitchFamily="18" charset="0"/>
              </a:rPr>
              <a:t>.</a:t>
            </a:r>
          </a:p>
          <a:p>
            <a:pPr algn="ctr"/>
            <a:r>
              <a:rPr lang="ru-RU" sz="1400" b="1" dirty="0">
                <a:solidFill>
                  <a:srgbClr val="000000"/>
                </a:solidFill>
                <a:latin typeface="Times New Roman" panose="02020603050405020304" pitchFamily="18" charset="0"/>
              </a:rPr>
              <a:t>Зазвенели бубенчики.</a:t>
            </a:r>
          </a:p>
          <a:p>
            <a:pPr algn="ctr"/>
            <a:r>
              <a:rPr lang="ru-RU" sz="1400" b="1" dirty="0">
                <a:solidFill>
                  <a:srgbClr val="000000"/>
                </a:solidFill>
                <a:latin typeface="Times New Roman" panose="02020603050405020304" pitchFamily="18" charset="0"/>
              </a:rPr>
              <a:t>По свежей росе.</a:t>
            </a:r>
          </a:p>
          <a:p>
            <a:pPr algn="ctr"/>
            <a:r>
              <a:rPr lang="ru-RU" sz="1400" b="1" dirty="0">
                <a:solidFill>
                  <a:srgbClr val="000000"/>
                </a:solidFill>
                <a:latin typeface="Times New Roman" panose="02020603050405020304" pitchFamily="18" charset="0"/>
              </a:rPr>
              <a:t>По чужой полосе.</a:t>
            </a:r>
          </a:p>
          <a:p>
            <a:pPr algn="ctr"/>
            <a:r>
              <a:rPr lang="ru-RU" sz="1400" b="1" dirty="0">
                <a:solidFill>
                  <a:srgbClr val="000000"/>
                </a:solidFill>
                <a:latin typeface="Times New Roman" panose="02020603050405020304" pitchFamily="18" charset="0"/>
              </a:rPr>
              <a:t>Там чашки, орешки,</a:t>
            </a:r>
          </a:p>
          <a:p>
            <a:pPr algn="ctr"/>
            <a:r>
              <a:rPr lang="ru-RU" sz="1400" b="1" dirty="0">
                <a:solidFill>
                  <a:srgbClr val="000000"/>
                </a:solidFill>
                <a:latin typeface="Times New Roman" panose="02020603050405020304" pitchFamily="18" charset="0"/>
              </a:rPr>
              <a:t>Медок, сахарок, Молчок!</a:t>
            </a:r>
          </a:p>
          <a:p>
            <a:pPr algn="ctr"/>
            <a:r>
              <a:rPr lang="ru-RU" sz="1400" b="1" dirty="0">
                <a:solidFill>
                  <a:srgbClr val="000000"/>
                </a:solidFill>
                <a:latin typeface="Times New Roman" panose="02020603050405020304" pitchFamily="18" charset="0"/>
              </a:rPr>
              <a:t>(Русская народная песенка.) После слова «молчок» все должны замолчать и замереть. Воспитатель наблюдает за детьми. Если кто-то рассмеется, заговорит или пошевелится, то дает ведущему фант.</a:t>
            </a:r>
          </a:p>
          <a:p>
            <a:pPr algn="ctr"/>
            <a:r>
              <a:rPr lang="ru-RU" sz="1400" b="1" dirty="0">
                <a:solidFill>
                  <a:srgbClr val="000000"/>
                </a:solidFill>
                <a:latin typeface="Times New Roman" panose="02020603050405020304" pitchFamily="18" charset="0"/>
              </a:rPr>
              <a:t>В конце игры дети выкупают фанты, выполняя действия по команде (залезь под стол и вылези обратно; подпрыгни на месте два раза; выйди из комнаты и войди обратно; отодвинь стульчик и снова задвинь; выгляни в окошко; присядь и встань; подбрось мячик; перепрыгни через веревочку и т. п.).</a:t>
            </a:r>
          </a:p>
          <a:p>
            <a:r>
              <a:rPr lang="ru-RU" dirty="0"/>
              <a:t/>
            </a:r>
            <a:br>
              <a:rPr lang="ru-RU" dirty="0"/>
            </a:br>
            <a:endParaRPr lang="ru-RU" dirty="0"/>
          </a:p>
        </p:txBody>
      </p:sp>
    </p:spTree>
    <p:extLst>
      <p:ext uri="{BB962C8B-B14F-4D97-AF65-F5344CB8AC3E}">
        <p14:creationId xmlns:p14="http://schemas.microsoft.com/office/powerpoint/2010/main" val="1975874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0" y="0"/>
            <a:ext cx="4615072" cy="6858594"/>
          </a:xfrm>
          <a:prstGeom prst="rect">
            <a:avLst/>
          </a:prstGeom>
        </p:spPr>
      </p:pic>
      <p:pic>
        <p:nvPicPr>
          <p:cNvPr id="5" name="Рисунок 4"/>
          <p:cNvPicPr>
            <a:picLocks noChangeAspect="1"/>
          </p:cNvPicPr>
          <p:nvPr/>
        </p:nvPicPr>
        <p:blipFill>
          <a:blip r:embed="rId2"/>
          <a:stretch>
            <a:fillRect/>
          </a:stretch>
        </p:blipFill>
        <p:spPr>
          <a:xfrm>
            <a:off x="4528928" y="0"/>
            <a:ext cx="4615072" cy="6858594"/>
          </a:xfrm>
          <a:prstGeom prst="rect">
            <a:avLst/>
          </a:prstGeom>
        </p:spPr>
      </p:pic>
      <p:sp>
        <p:nvSpPr>
          <p:cNvPr id="6" name="Прямоугольник 5"/>
          <p:cNvSpPr/>
          <p:nvPr/>
        </p:nvSpPr>
        <p:spPr>
          <a:xfrm>
            <a:off x="391309" y="1005668"/>
            <a:ext cx="3746311" cy="6247864"/>
          </a:xfrm>
          <a:prstGeom prst="rect">
            <a:avLst/>
          </a:prstGeom>
        </p:spPr>
        <p:txBody>
          <a:bodyPr wrap="square">
            <a:spAutoFit/>
          </a:bodyPr>
          <a:lstStyle/>
          <a:p>
            <a:pPr algn="ctr"/>
            <a:r>
              <a:rPr lang="ru-RU" sz="1400" b="1" dirty="0" smtClean="0">
                <a:solidFill>
                  <a:srgbClr val="000000"/>
                </a:solidFill>
                <a:latin typeface="Times New Roman" panose="02020603050405020304" pitchFamily="18" charset="0"/>
              </a:rPr>
              <a:t>           </a:t>
            </a:r>
            <a:r>
              <a:rPr lang="ru-RU" sz="1400" b="1" dirty="0">
                <a:solidFill>
                  <a:srgbClr val="000000"/>
                </a:solidFill>
                <a:latin typeface="Times New Roman" panose="02020603050405020304" pitchFamily="18" charset="0"/>
              </a:rPr>
              <a:t> </a:t>
            </a:r>
            <a:r>
              <a:rPr lang="ru-RU" sz="1400" b="1" dirty="0">
                <a:solidFill>
                  <a:schemeClr val="accent2">
                    <a:lumMod val="75000"/>
                  </a:schemeClr>
                </a:solidFill>
                <a:latin typeface="Times New Roman" panose="02020603050405020304" pitchFamily="18" charset="0"/>
              </a:rPr>
              <a:t>«ЧЕЙ ГОЛОС?» </a:t>
            </a:r>
            <a:r>
              <a:rPr lang="ru-RU" sz="1400" b="1" dirty="0">
                <a:solidFill>
                  <a:srgbClr val="000000"/>
                </a:solidFill>
                <a:latin typeface="Times New Roman" panose="02020603050405020304" pitchFamily="18" charset="0"/>
              </a:rPr>
              <a:t>             </a:t>
            </a:r>
            <a:endParaRPr lang="ru-RU" sz="1400" b="1" dirty="0" smtClean="0">
              <a:solidFill>
                <a:srgbClr val="000000"/>
              </a:solidFill>
              <a:latin typeface="Times New Roman" panose="02020603050405020304" pitchFamily="18" charset="0"/>
            </a:endParaRPr>
          </a:p>
          <a:p>
            <a:pPr algn="ctr"/>
            <a:r>
              <a:rPr lang="ru-RU" sz="1400" b="1" u="sng" dirty="0" smtClean="0">
                <a:solidFill>
                  <a:srgbClr val="FF0000"/>
                </a:solidFill>
                <a:latin typeface="Times New Roman" panose="02020603050405020304" pitchFamily="18" charset="0"/>
              </a:rPr>
              <a:t>Цель</a:t>
            </a:r>
            <a:r>
              <a:rPr lang="ru-RU" sz="1400" b="1" u="sng" dirty="0">
                <a:solidFill>
                  <a:srgbClr val="FF0000"/>
                </a:solidFill>
                <a:latin typeface="Times New Roman" panose="02020603050405020304" pitchFamily="18" charset="0"/>
              </a:rPr>
              <a:t>:</a:t>
            </a:r>
            <a:r>
              <a:rPr lang="ru-RU" sz="1400" b="1" dirty="0">
                <a:solidFill>
                  <a:srgbClr val="000000"/>
                </a:solidFill>
                <a:latin typeface="Times New Roman" panose="02020603050405020304" pitchFamily="18" charset="0"/>
              </a:rPr>
              <a:t> Образовывать глаголы от звукоподражательных слов.</a:t>
            </a:r>
          </a:p>
          <a:p>
            <a:pPr algn="ctr"/>
            <a:r>
              <a:rPr lang="ru-RU" sz="1400" b="1" u="sng" dirty="0">
                <a:solidFill>
                  <a:srgbClr val="FF0000"/>
                </a:solidFill>
                <a:latin typeface="Times New Roman" panose="02020603050405020304" pitchFamily="18" charset="0"/>
              </a:rPr>
              <a:t>Материалы:</a:t>
            </a:r>
            <a:r>
              <a:rPr lang="ru-RU" sz="1400" b="1" dirty="0">
                <a:solidFill>
                  <a:srgbClr val="000000"/>
                </a:solidFill>
                <a:latin typeface="Times New Roman" panose="02020603050405020304" pitchFamily="18" charset="0"/>
              </a:rPr>
              <a:t> Игрушки: кошка, собачка, курочка, петушок, автомобиль.</a:t>
            </a:r>
          </a:p>
          <a:p>
            <a:pPr indent="449580" algn="ctr"/>
            <a:r>
              <a:rPr lang="ru-RU" sz="1400" b="1" dirty="0">
                <a:solidFill>
                  <a:srgbClr val="000000"/>
                </a:solidFill>
                <a:latin typeface="Times New Roman" panose="02020603050405020304" pitchFamily="18" charset="0"/>
              </a:rPr>
              <a:t>В гости к детям приезжают на автомобиле игрушки. Взрослый показывает их (по одной), а дети называют.</a:t>
            </a:r>
          </a:p>
          <a:p>
            <a:pPr algn="ctr"/>
            <a:r>
              <a:rPr lang="ru-RU" sz="1400" b="1" dirty="0">
                <a:solidFill>
                  <a:srgbClr val="000000"/>
                </a:solidFill>
                <a:latin typeface="Times New Roman" panose="02020603050405020304" pitchFamily="18" charset="0"/>
              </a:rPr>
              <a:t>—   Кукареку! Кто это? (Петушок.) Как кукарекает петушок? (Кукареку.)</a:t>
            </a:r>
          </a:p>
          <a:p>
            <a:pPr algn="ctr"/>
            <a:r>
              <a:rPr lang="ru-RU" sz="1400" b="1" dirty="0">
                <a:solidFill>
                  <a:srgbClr val="000000"/>
                </a:solidFill>
                <a:latin typeface="Times New Roman" panose="02020603050405020304" pitchFamily="18" charset="0"/>
              </a:rPr>
              <a:t>—   </a:t>
            </a:r>
            <a:r>
              <a:rPr lang="ru-RU" sz="1400" b="1" dirty="0" err="1">
                <a:solidFill>
                  <a:srgbClr val="000000"/>
                </a:solidFill>
                <a:latin typeface="Times New Roman" panose="02020603050405020304" pitchFamily="18" charset="0"/>
              </a:rPr>
              <a:t>Куд</a:t>
            </a:r>
            <a:r>
              <a:rPr lang="ru-RU" sz="1400" b="1" dirty="0">
                <a:solidFill>
                  <a:srgbClr val="000000"/>
                </a:solidFill>
                <a:latin typeface="Times New Roman" panose="02020603050405020304" pitchFamily="18" charset="0"/>
              </a:rPr>
              <a:t>-куда, </a:t>
            </a:r>
            <a:r>
              <a:rPr lang="ru-RU" sz="1400" b="1" dirty="0" err="1">
                <a:solidFill>
                  <a:srgbClr val="000000"/>
                </a:solidFill>
                <a:latin typeface="Times New Roman" panose="02020603050405020304" pitchFamily="18" charset="0"/>
              </a:rPr>
              <a:t>куд</a:t>
            </a:r>
            <a:r>
              <a:rPr lang="ru-RU" sz="1400" b="1" dirty="0">
                <a:solidFill>
                  <a:srgbClr val="000000"/>
                </a:solidFill>
                <a:latin typeface="Times New Roman" panose="02020603050405020304" pitchFamily="18" charset="0"/>
              </a:rPr>
              <a:t>-куда! Кто это? (Курочка.) Как кудахчет курочка?</a:t>
            </a:r>
          </a:p>
          <a:p>
            <a:pPr algn="ctr"/>
            <a:r>
              <a:rPr lang="ru-RU" sz="1400" b="1" dirty="0">
                <a:solidFill>
                  <a:srgbClr val="000000"/>
                </a:solidFill>
                <a:latin typeface="Times New Roman" panose="02020603050405020304" pitchFamily="18" charset="0"/>
              </a:rPr>
              <a:t>—   Гав,  гав,  гав!   Кто  это?   (Собачка.)   Как лает собачка?</a:t>
            </a:r>
          </a:p>
          <a:p>
            <a:pPr algn="ctr"/>
            <a:r>
              <a:rPr lang="ru-RU" sz="1400" b="1" dirty="0">
                <a:solidFill>
                  <a:srgbClr val="000000"/>
                </a:solidFill>
                <a:latin typeface="Times New Roman" panose="02020603050405020304" pitchFamily="18" charset="0"/>
              </a:rPr>
              <a:t>—   Мяу, мяу! Кто это?  (Кошка.)  Как мяукает кошка?</a:t>
            </a:r>
          </a:p>
          <a:p>
            <a:pPr algn="ctr"/>
            <a:r>
              <a:rPr lang="ru-RU" sz="1400" b="1" dirty="0">
                <a:solidFill>
                  <a:srgbClr val="000000"/>
                </a:solidFill>
                <a:latin typeface="Times New Roman" panose="02020603050405020304" pitchFamily="18" charset="0"/>
              </a:rPr>
              <a:t>—   Гав, гав, гав! Чей это голос? (Собачки.) Что она делает? (Лает.)</a:t>
            </a:r>
          </a:p>
          <a:p>
            <a:pPr algn="ctr"/>
            <a:r>
              <a:rPr lang="ru-RU" sz="1400" b="1" dirty="0">
                <a:solidFill>
                  <a:srgbClr val="000000"/>
                </a:solidFill>
                <a:latin typeface="Times New Roman" panose="02020603050405020304" pitchFamily="18" charset="0"/>
              </a:rPr>
              <a:t>—  Мяу,  мяу! Чей  это голос?   (Кошки.)   Что  кошка  делает? (Мяукает.)</a:t>
            </a:r>
          </a:p>
          <a:p>
            <a:pPr algn="ctr"/>
            <a:r>
              <a:rPr lang="ru-RU" sz="1400" b="1" dirty="0">
                <a:solidFill>
                  <a:srgbClr val="000000"/>
                </a:solidFill>
                <a:latin typeface="Times New Roman" panose="02020603050405020304" pitchFamily="18" charset="0"/>
              </a:rPr>
              <a:t>—   </a:t>
            </a:r>
            <a:r>
              <a:rPr lang="ru-RU" sz="1400" b="1" dirty="0" err="1">
                <a:solidFill>
                  <a:srgbClr val="000000"/>
                </a:solidFill>
                <a:latin typeface="Times New Roman" panose="02020603050405020304" pitchFamily="18" charset="0"/>
              </a:rPr>
              <a:t>Куд</a:t>
            </a:r>
            <a:r>
              <a:rPr lang="ru-RU" sz="1400" b="1" dirty="0">
                <a:solidFill>
                  <a:srgbClr val="000000"/>
                </a:solidFill>
                <a:latin typeface="Times New Roman" panose="02020603050405020304" pitchFamily="18" charset="0"/>
              </a:rPr>
              <a:t>-куда, </a:t>
            </a:r>
            <a:r>
              <a:rPr lang="ru-RU" sz="1400" b="1" dirty="0" err="1">
                <a:solidFill>
                  <a:srgbClr val="000000"/>
                </a:solidFill>
                <a:latin typeface="Times New Roman" panose="02020603050405020304" pitchFamily="18" charset="0"/>
              </a:rPr>
              <a:t>куд</a:t>
            </a:r>
            <a:r>
              <a:rPr lang="ru-RU" sz="1400" b="1" dirty="0">
                <a:solidFill>
                  <a:srgbClr val="000000"/>
                </a:solidFill>
                <a:latin typeface="Times New Roman" panose="02020603050405020304" pitchFamily="18" charset="0"/>
              </a:rPr>
              <a:t>-куда! Чей это голос? (Курочки.) Что делает курочка?  (Кудахчет.)</a:t>
            </a:r>
          </a:p>
          <a:p>
            <a:pPr algn="ctr"/>
            <a:r>
              <a:rPr lang="ru-RU" sz="1400" b="1" dirty="0">
                <a:solidFill>
                  <a:srgbClr val="000000"/>
                </a:solidFill>
                <a:latin typeface="Times New Roman" panose="02020603050405020304" pitchFamily="18" charset="0"/>
              </a:rPr>
              <a:t>—   Кукареку! Кто это? (Петушок.) Что делает петушок? (</a:t>
            </a:r>
            <a:r>
              <a:rPr lang="ru-RU" sz="1400" b="1" dirty="0" smtClean="0">
                <a:solidFill>
                  <a:srgbClr val="000000"/>
                </a:solidFill>
                <a:latin typeface="Times New Roman" panose="02020603050405020304" pitchFamily="18" charset="0"/>
              </a:rPr>
              <a:t>Кукарекает).</a:t>
            </a:r>
            <a:endParaRPr lang="ru-RU" sz="1400" b="1" dirty="0">
              <a:solidFill>
                <a:srgbClr val="000000"/>
              </a:solidFill>
              <a:latin typeface="Times New Roman" panose="02020603050405020304" pitchFamily="18" charset="0"/>
            </a:endParaRPr>
          </a:p>
          <a:p>
            <a:r>
              <a:rPr lang="ru-RU" dirty="0"/>
              <a:t/>
            </a:r>
            <a:br>
              <a:rPr lang="ru-RU" dirty="0"/>
            </a:br>
            <a:endParaRPr lang="ru-RU" dirty="0"/>
          </a:p>
        </p:txBody>
      </p:sp>
      <p:sp>
        <p:nvSpPr>
          <p:cNvPr id="7" name="Прямоугольник 6"/>
          <p:cNvSpPr/>
          <p:nvPr/>
        </p:nvSpPr>
        <p:spPr>
          <a:xfrm>
            <a:off x="4797188" y="1346846"/>
            <a:ext cx="4032913" cy="4185761"/>
          </a:xfrm>
          <a:prstGeom prst="rect">
            <a:avLst/>
          </a:prstGeom>
        </p:spPr>
        <p:txBody>
          <a:bodyPr wrap="square">
            <a:spAutoFit/>
          </a:bodyPr>
          <a:lstStyle/>
          <a:p>
            <a:pPr algn="ctr"/>
            <a:r>
              <a:rPr lang="ru-RU" sz="1400" b="1" dirty="0" smtClean="0">
                <a:solidFill>
                  <a:schemeClr val="accent2">
                    <a:lumMod val="75000"/>
                  </a:schemeClr>
                </a:solidFill>
                <a:latin typeface="Times New Roman" panose="02020603050405020304" pitchFamily="18" charset="0"/>
              </a:rPr>
              <a:t>         «</a:t>
            </a:r>
            <a:r>
              <a:rPr lang="ru-RU" sz="1400" b="1" dirty="0">
                <a:solidFill>
                  <a:schemeClr val="accent2">
                    <a:lumMod val="75000"/>
                  </a:schemeClr>
                </a:solidFill>
                <a:latin typeface="Times New Roman" panose="02020603050405020304" pitchFamily="18" charset="0"/>
              </a:rPr>
              <a:t>У КОГО КТО?» </a:t>
            </a:r>
            <a:r>
              <a:rPr lang="ru-RU" sz="1400" b="1" dirty="0">
                <a:solidFill>
                  <a:srgbClr val="000000"/>
                </a:solidFill>
                <a:latin typeface="Times New Roman" panose="02020603050405020304" pitchFamily="18" charset="0"/>
              </a:rPr>
              <a:t>      </a:t>
            </a:r>
            <a:endParaRPr lang="ru-RU" sz="1400" b="1" dirty="0" smtClean="0">
              <a:solidFill>
                <a:srgbClr val="000000"/>
              </a:solidFill>
              <a:latin typeface="Times New Roman" panose="02020603050405020304" pitchFamily="18" charset="0"/>
            </a:endParaRPr>
          </a:p>
          <a:p>
            <a:pPr algn="ctr"/>
            <a:r>
              <a:rPr lang="ru-RU" sz="1400" b="1" u="sng" dirty="0" smtClean="0">
                <a:solidFill>
                  <a:srgbClr val="FF0000"/>
                </a:solidFill>
                <a:latin typeface="Times New Roman" panose="02020603050405020304" pitchFamily="18" charset="0"/>
              </a:rPr>
              <a:t>Цель</a:t>
            </a:r>
            <a:r>
              <a:rPr lang="ru-RU" sz="1400" b="1" u="sng" dirty="0">
                <a:solidFill>
                  <a:srgbClr val="FF0000"/>
                </a:solidFill>
                <a:latin typeface="Times New Roman" panose="02020603050405020304" pitchFamily="18" charset="0"/>
              </a:rPr>
              <a:t>:</a:t>
            </a:r>
            <a:r>
              <a:rPr lang="ru-RU" sz="1400" b="1" dirty="0">
                <a:solidFill>
                  <a:srgbClr val="000000"/>
                </a:solidFill>
                <a:latin typeface="Times New Roman" panose="02020603050405020304" pitchFamily="18" charset="0"/>
              </a:rPr>
              <a:t>  Составлять описание игрушки вместе со взрослым или другим ребенком.</a:t>
            </a:r>
            <a:endParaRPr lang="ru-RU" sz="1000" b="1" dirty="0">
              <a:solidFill>
                <a:srgbClr val="000000"/>
              </a:solidFill>
              <a:latin typeface="Times New Roman" panose="02020603050405020304" pitchFamily="18" charset="0"/>
            </a:endParaRPr>
          </a:p>
          <a:p>
            <a:pPr indent="449580" algn="ctr"/>
            <a:r>
              <a:rPr lang="ru-RU" sz="1400" b="1" dirty="0">
                <a:solidFill>
                  <a:srgbClr val="000000"/>
                </a:solidFill>
                <a:latin typeface="Times New Roman" panose="02020603050405020304" pitchFamily="18" charset="0"/>
              </a:rPr>
              <a:t>Взрослый и ребенок составляют описания разных животных. Начинает взрослый.</a:t>
            </a:r>
            <a:endParaRPr lang="ru-RU" sz="1000" b="1" dirty="0">
              <a:solidFill>
                <a:srgbClr val="000000"/>
              </a:solidFill>
              <a:latin typeface="Times New Roman" panose="02020603050405020304" pitchFamily="18" charset="0"/>
            </a:endParaRPr>
          </a:p>
          <a:p>
            <a:pPr algn="ctr"/>
            <a:r>
              <a:rPr lang="ru-RU" sz="1400" b="1" dirty="0">
                <a:solidFill>
                  <a:srgbClr val="000000"/>
                </a:solidFill>
                <a:latin typeface="Times New Roman" panose="02020603050405020304" pitchFamily="18" charset="0"/>
              </a:rPr>
              <a:t>—   У меня утенок.</a:t>
            </a:r>
            <a:endParaRPr lang="ru-RU" sz="1000" b="1" dirty="0">
              <a:solidFill>
                <a:srgbClr val="000000"/>
              </a:solidFill>
              <a:latin typeface="Times New Roman" panose="02020603050405020304" pitchFamily="18" charset="0"/>
            </a:endParaRPr>
          </a:p>
          <a:p>
            <a:pPr algn="ctr"/>
            <a:r>
              <a:rPr lang="ru-RU" sz="1400" b="1" dirty="0">
                <a:solidFill>
                  <a:srgbClr val="000000"/>
                </a:solidFill>
                <a:latin typeface="Times New Roman" panose="02020603050405020304" pitchFamily="18" charset="0"/>
              </a:rPr>
              <a:t>Ребенок называет свою игрушку</a:t>
            </a:r>
            <a:endParaRPr lang="ru-RU" sz="1000" b="1" dirty="0">
              <a:solidFill>
                <a:srgbClr val="000000"/>
              </a:solidFill>
              <a:latin typeface="Times New Roman" panose="02020603050405020304" pitchFamily="18" charset="0"/>
            </a:endParaRPr>
          </a:p>
          <a:p>
            <a:pPr algn="ctr"/>
            <a:r>
              <a:rPr lang="ru-RU" sz="1400" b="1" dirty="0">
                <a:solidFill>
                  <a:srgbClr val="000000"/>
                </a:solidFill>
                <a:latin typeface="Times New Roman" panose="02020603050405020304" pitchFamily="18" charset="0"/>
              </a:rPr>
              <a:t>—  </a:t>
            </a:r>
            <a:r>
              <a:rPr lang="ru-RU" sz="1400" b="1" dirty="0" err="1">
                <a:solidFill>
                  <a:srgbClr val="000000"/>
                </a:solidFill>
                <a:latin typeface="Times New Roman" panose="02020603050405020304" pitchFamily="18" charset="0"/>
              </a:rPr>
              <a:t>Ay</a:t>
            </a:r>
            <a:r>
              <a:rPr lang="ru-RU" sz="1400" b="1" dirty="0">
                <a:solidFill>
                  <a:srgbClr val="000000"/>
                </a:solidFill>
                <a:latin typeface="Times New Roman" panose="02020603050405020304" pitchFamily="18" charset="0"/>
              </a:rPr>
              <a:t> меня цыпленок.</a:t>
            </a:r>
            <a:endParaRPr lang="ru-RU" sz="1000" b="1" dirty="0">
              <a:solidFill>
                <a:srgbClr val="000000"/>
              </a:solidFill>
              <a:latin typeface="Times New Roman" panose="02020603050405020304" pitchFamily="18" charset="0"/>
            </a:endParaRPr>
          </a:p>
          <a:p>
            <a:pPr algn="ctr"/>
            <a:r>
              <a:rPr lang="ru-RU" sz="1400" b="1" dirty="0">
                <a:solidFill>
                  <a:srgbClr val="000000"/>
                </a:solidFill>
                <a:latin typeface="Times New Roman" panose="02020603050405020304" pitchFamily="18" charset="0"/>
              </a:rPr>
              <a:t>—  Утенок желтый.</a:t>
            </a:r>
            <a:endParaRPr lang="ru-RU" sz="1000" b="1" dirty="0">
              <a:solidFill>
                <a:srgbClr val="000000"/>
              </a:solidFill>
              <a:latin typeface="Times New Roman" panose="02020603050405020304" pitchFamily="18" charset="0"/>
            </a:endParaRPr>
          </a:p>
          <a:p>
            <a:pPr algn="ctr"/>
            <a:r>
              <a:rPr lang="ru-RU" sz="1400" b="1" dirty="0">
                <a:solidFill>
                  <a:srgbClr val="000000"/>
                </a:solidFill>
                <a:latin typeface="Times New Roman" panose="02020603050405020304" pitchFamily="18" charset="0"/>
              </a:rPr>
              <a:t>—  И цыпленок желтый.</a:t>
            </a:r>
            <a:endParaRPr lang="ru-RU" sz="1000" b="1" dirty="0">
              <a:solidFill>
                <a:srgbClr val="000000"/>
              </a:solidFill>
              <a:latin typeface="Times New Roman" panose="02020603050405020304" pitchFamily="18" charset="0"/>
            </a:endParaRPr>
          </a:p>
          <a:p>
            <a:pPr algn="ctr"/>
            <a:r>
              <a:rPr lang="ru-RU" sz="1400" b="1" dirty="0">
                <a:solidFill>
                  <a:srgbClr val="000000"/>
                </a:solidFill>
                <a:latin typeface="Times New Roman" panose="02020603050405020304" pitchFamily="18" charset="0"/>
              </a:rPr>
              <a:t>—  У утенка большие красные лапы.</a:t>
            </a:r>
            <a:endParaRPr lang="ru-RU" sz="1000" b="1" dirty="0">
              <a:solidFill>
                <a:srgbClr val="000000"/>
              </a:solidFill>
              <a:latin typeface="Times New Roman" panose="02020603050405020304" pitchFamily="18" charset="0"/>
            </a:endParaRPr>
          </a:p>
          <a:p>
            <a:pPr algn="ctr"/>
            <a:r>
              <a:rPr lang="ru-RU" sz="1400" b="1" dirty="0">
                <a:solidFill>
                  <a:srgbClr val="000000"/>
                </a:solidFill>
                <a:latin typeface="Times New Roman" panose="02020603050405020304" pitchFamily="18" charset="0"/>
              </a:rPr>
              <a:t>—  А у цыпленка лапки маленькие... И т. д.</a:t>
            </a:r>
            <a:endParaRPr lang="ru-RU" sz="1000" b="1" dirty="0">
              <a:solidFill>
                <a:srgbClr val="000000"/>
              </a:solidFill>
              <a:latin typeface="Times New Roman" panose="02020603050405020304" pitchFamily="18" charset="0"/>
            </a:endParaRPr>
          </a:p>
          <a:p>
            <a:pPr algn="ctr"/>
            <a:r>
              <a:rPr lang="ru-RU" sz="1400" b="1" dirty="0">
                <a:solidFill>
                  <a:srgbClr val="000000"/>
                </a:solidFill>
                <a:latin typeface="Times New Roman" panose="02020603050405020304" pitchFamily="18" charset="0"/>
              </a:rPr>
              <a:t>Сначала берутся игрушки, похожие друг на друга внешне, отличающиеся незначительным количеством признаков. Затем можно использовать совсем разные игрушки. Например: лягушонка и гусенка, медведя и зайца, курочку и козлика.</a:t>
            </a:r>
            <a:endParaRPr lang="ru-RU" sz="1000" b="1" i="0" dirty="0">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4062316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0" y="0"/>
            <a:ext cx="4615072" cy="6858594"/>
          </a:xfrm>
          <a:prstGeom prst="rect">
            <a:avLst/>
          </a:prstGeom>
        </p:spPr>
      </p:pic>
      <p:pic>
        <p:nvPicPr>
          <p:cNvPr id="5" name="Рисунок 4"/>
          <p:cNvPicPr>
            <a:picLocks noChangeAspect="1"/>
          </p:cNvPicPr>
          <p:nvPr/>
        </p:nvPicPr>
        <p:blipFill>
          <a:blip r:embed="rId2"/>
          <a:stretch>
            <a:fillRect/>
          </a:stretch>
        </p:blipFill>
        <p:spPr>
          <a:xfrm>
            <a:off x="4528928" y="-594"/>
            <a:ext cx="4615072" cy="6858594"/>
          </a:xfrm>
          <a:prstGeom prst="rect">
            <a:avLst/>
          </a:prstGeom>
        </p:spPr>
      </p:pic>
      <p:sp>
        <p:nvSpPr>
          <p:cNvPr id="6" name="Прямоугольник 5"/>
          <p:cNvSpPr/>
          <p:nvPr/>
        </p:nvSpPr>
        <p:spPr>
          <a:xfrm>
            <a:off x="266130" y="1496354"/>
            <a:ext cx="4032915" cy="3447098"/>
          </a:xfrm>
          <a:prstGeom prst="rect">
            <a:avLst/>
          </a:prstGeom>
        </p:spPr>
        <p:txBody>
          <a:bodyPr wrap="square">
            <a:spAutoFit/>
          </a:bodyPr>
          <a:lstStyle/>
          <a:p>
            <a:pPr algn="ctr"/>
            <a:r>
              <a:rPr lang="ru-RU" sz="1400" b="1" dirty="0" smtClean="0">
                <a:solidFill>
                  <a:srgbClr val="000000"/>
                </a:solidFill>
                <a:latin typeface="Times New Roman" panose="02020603050405020304" pitchFamily="18" charset="0"/>
              </a:rPr>
              <a:t>              </a:t>
            </a:r>
            <a:r>
              <a:rPr lang="ru-RU" sz="1400" b="1" dirty="0" smtClean="0">
                <a:solidFill>
                  <a:schemeClr val="accent2">
                    <a:lumMod val="75000"/>
                  </a:schemeClr>
                </a:solidFill>
                <a:latin typeface="Times New Roman" panose="02020603050405020304" pitchFamily="18" charset="0"/>
              </a:rPr>
              <a:t>«ЗАПОМНИ СВОЙ ДОМ» </a:t>
            </a:r>
            <a:r>
              <a:rPr lang="ru-RU" sz="1400" b="1" dirty="0">
                <a:solidFill>
                  <a:srgbClr val="000000"/>
                </a:solidFill>
                <a:latin typeface="Times New Roman" panose="02020603050405020304" pitchFamily="18" charset="0"/>
              </a:rPr>
              <a:t>   </a:t>
            </a:r>
            <a:endParaRPr lang="ru-RU" sz="1400" b="1" dirty="0" smtClean="0">
              <a:solidFill>
                <a:srgbClr val="000000"/>
              </a:solidFill>
              <a:latin typeface="Times New Roman" panose="02020603050405020304" pitchFamily="18" charset="0"/>
            </a:endParaRPr>
          </a:p>
          <a:p>
            <a:pPr algn="ctr"/>
            <a:r>
              <a:rPr lang="ru-RU" sz="1400" b="1" u="sng" dirty="0" smtClean="0">
                <a:solidFill>
                  <a:srgbClr val="FF0000"/>
                </a:solidFill>
                <a:latin typeface="Times New Roman" panose="02020603050405020304" pitchFamily="18" charset="0"/>
              </a:rPr>
              <a:t>Цель</a:t>
            </a:r>
            <a:r>
              <a:rPr lang="ru-RU" sz="1400" b="1" u="sng" dirty="0">
                <a:solidFill>
                  <a:srgbClr val="FF0000"/>
                </a:solidFill>
                <a:latin typeface="Times New Roman" panose="02020603050405020304" pitchFamily="18" charset="0"/>
              </a:rPr>
              <a:t>:</a:t>
            </a:r>
            <a:r>
              <a:rPr lang="ru-RU" sz="1400" b="1" dirty="0">
                <a:solidFill>
                  <a:srgbClr val="000000"/>
                </a:solidFill>
                <a:latin typeface="Times New Roman" panose="02020603050405020304" pitchFamily="18" charset="0"/>
              </a:rPr>
              <a:t> развитие </a:t>
            </a:r>
            <a:r>
              <a:rPr lang="ru-RU" sz="1400" b="1" dirty="0" err="1">
                <a:solidFill>
                  <a:srgbClr val="000000"/>
                </a:solidFill>
                <a:latin typeface="Times New Roman" panose="02020603050405020304" pitchFamily="18" charset="0"/>
              </a:rPr>
              <a:t>моторно</a:t>
            </a:r>
            <a:r>
              <a:rPr lang="ru-RU" sz="1400" b="1" dirty="0">
                <a:solidFill>
                  <a:srgbClr val="000000"/>
                </a:solidFill>
                <a:latin typeface="Times New Roman" panose="02020603050405020304" pitchFamily="18" charset="0"/>
              </a:rPr>
              <a:t> - слуховой памяти.</a:t>
            </a:r>
          </a:p>
          <a:p>
            <a:pPr indent="444500" algn="ctr"/>
            <a:r>
              <a:rPr lang="ru-RU" sz="1400" b="1" dirty="0">
                <a:solidFill>
                  <a:srgbClr val="000000"/>
                </a:solidFill>
                <a:latin typeface="Times New Roman" panose="02020603050405020304" pitchFamily="18" charset="0"/>
              </a:rPr>
              <a:t>В зале каждый ребенок запоминает „свой дом". Например, у одного ребенка это дом — угол, у другого — стул, у третьего — окно двери, у четвертого — центр зала и т. д. Затем все дети собираются в группу около воспитателя и ждут команды. По команде воспитателя „Дом!" они разбегаются по своим домикам.</a:t>
            </a:r>
          </a:p>
          <a:p>
            <a:pPr algn="ctr"/>
            <a:r>
              <a:rPr lang="ru-RU" sz="1400" b="1" u="sng" dirty="0">
                <a:solidFill>
                  <a:srgbClr val="FF0000"/>
                </a:solidFill>
                <a:latin typeface="Times New Roman" panose="02020603050405020304" pitchFamily="18" charset="0"/>
              </a:rPr>
              <a:t>Примечание:</a:t>
            </a:r>
            <a:r>
              <a:rPr lang="ru-RU" sz="1400" b="1" dirty="0">
                <a:solidFill>
                  <a:srgbClr val="000000"/>
                </a:solidFill>
                <a:latin typeface="Times New Roman" panose="02020603050405020304" pitchFamily="18" charset="0"/>
              </a:rPr>
              <a:t> Команду воспитателя можно заменить включением какой-либо ритмичной музыки.</a:t>
            </a:r>
          </a:p>
          <a:p>
            <a:r>
              <a:rPr lang="ru-RU" dirty="0"/>
              <a:t/>
            </a:r>
            <a:br>
              <a:rPr lang="ru-RU" dirty="0"/>
            </a:br>
            <a:endParaRPr lang="ru-RU" dirty="0"/>
          </a:p>
        </p:txBody>
      </p:sp>
      <p:sp>
        <p:nvSpPr>
          <p:cNvPr id="7" name="Прямоугольник 6"/>
          <p:cNvSpPr/>
          <p:nvPr/>
        </p:nvSpPr>
        <p:spPr>
          <a:xfrm>
            <a:off x="4881202" y="1450187"/>
            <a:ext cx="3839717" cy="3970318"/>
          </a:xfrm>
          <a:prstGeom prst="rect">
            <a:avLst/>
          </a:prstGeom>
        </p:spPr>
        <p:txBody>
          <a:bodyPr wrap="square">
            <a:spAutoFit/>
          </a:bodyPr>
          <a:lstStyle/>
          <a:p>
            <a:pPr algn="ctr"/>
            <a:r>
              <a:rPr lang="ru-RU" sz="1400" b="1" dirty="0" smtClean="0">
                <a:solidFill>
                  <a:schemeClr val="accent2">
                    <a:lumMod val="75000"/>
                  </a:schemeClr>
                </a:solidFill>
                <a:latin typeface="Times New Roman" panose="02020603050405020304" pitchFamily="18" charset="0"/>
              </a:rPr>
              <a:t>«НАЙДИ ПРОПАВШУЮ ИГРУШКУ» </a:t>
            </a:r>
            <a:r>
              <a:rPr lang="ru-RU" sz="1400" b="1" u="sng" dirty="0" smtClean="0">
                <a:solidFill>
                  <a:srgbClr val="FF0000"/>
                </a:solidFill>
                <a:latin typeface="Times New Roman" panose="02020603050405020304" pitchFamily="18" charset="0"/>
              </a:rPr>
              <a:t>Цель</a:t>
            </a:r>
            <a:r>
              <a:rPr lang="ru-RU" sz="1400" b="1" u="sng" dirty="0">
                <a:solidFill>
                  <a:srgbClr val="FF0000"/>
                </a:solidFill>
                <a:latin typeface="Times New Roman" panose="02020603050405020304" pitchFamily="18" charset="0"/>
              </a:rPr>
              <a:t>:</a:t>
            </a:r>
            <a:r>
              <a:rPr lang="ru-RU" sz="1400" b="1" dirty="0">
                <a:solidFill>
                  <a:srgbClr val="000000"/>
                </a:solidFill>
                <a:latin typeface="Times New Roman" panose="02020603050405020304" pitchFamily="18" charset="0"/>
              </a:rPr>
              <a:t> развитие у ребенка памяти и внимания, умения сосредотачиваться.</a:t>
            </a:r>
            <a:endParaRPr lang="ru-RU" sz="1000" b="1" dirty="0">
              <a:solidFill>
                <a:srgbClr val="000000"/>
              </a:solidFill>
              <a:latin typeface="Times New Roman" panose="02020603050405020304" pitchFamily="18" charset="0"/>
            </a:endParaRPr>
          </a:p>
          <a:p>
            <a:pPr algn="ctr"/>
            <a:r>
              <a:rPr lang="ru-RU" sz="1400" b="1" dirty="0">
                <a:solidFill>
                  <a:srgbClr val="000000"/>
                </a:solidFill>
                <a:latin typeface="Times New Roman" panose="02020603050405020304" pitchFamily="18" charset="0"/>
              </a:rPr>
              <a:t>Материалом для игры служат 5-6 игрушек одного плана - пластмассовые фигурки, резиновые игрушки, машинки и т.д. На столе перед ребенком выстраиваются в ряд игрушки. Ребенку предлагают несколько минут посмотреть на них, а затем отвернуться. Когда ребенок отвернулся, взрослый прячет одну из игрушек, после чего ему предлагается угадать, какая игрушка спрятана. Если ответ правильный, то играющие меняются ролями.</a:t>
            </a:r>
            <a:endParaRPr lang="ru-RU" sz="1000" b="1" dirty="0">
              <a:solidFill>
                <a:srgbClr val="000000"/>
              </a:solidFill>
              <a:latin typeface="Times New Roman" panose="02020603050405020304" pitchFamily="18" charset="0"/>
            </a:endParaRPr>
          </a:p>
          <a:p>
            <a:pPr indent="381000" algn="ctr"/>
            <a:r>
              <a:rPr lang="ru-RU" sz="1400" b="1" dirty="0">
                <a:solidFill>
                  <a:srgbClr val="000000"/>
                </a:solidFill>
                <a:latin typeface="Times New Roman" panose="02020603050405020304" pitchFamily="18" charset="0"/>
              </a:rPr>
              <a:t>В том случае, если ребенку трудно запомнить сразу 5-6 игрушек, то можно начинать игру с 3-4, постепенно увеличивая их число.</a:t>
            </a:r>
            <a:endParaRPr lang="ru-RU" sz="1000" b="1" i="0" dirty="0">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1755111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0" y="-594"/>
            <a:ext cx="4615072" cy="6858594"/>
          </a:xfrm>
          <a:prstGeom prst="rect">
            <a:avLst/>
          </a:prstGeom>
        </p:spPr>
      </p:pic>
      <p:pic>
        <p:nvPicPr>
          <p:cNvPr id="5" name="Рисунок 4"/>
          <p:cNvPicPr>
            <a:picLocks noChangeAspect="1"/>
          </p:cNvPicPr>
          <p:nvPr/>
        </p:nvPicPr>
        <p:blipFill>
          <a:blip r:embed="rId2"/>
          <a:stretch>
            <a:fillRect/>
          </a:stretch>
        </p:blipFill>
        <p:spPr>
          <a:xfrm>
            <a:off x="4528928" y="0"/>
            <a:ext cx="4615072" cy="6858594"/>
          </a:xfrm>
          <a:prstGeom prst="rect">
            <a:avLst/>
          </a:prstGeom>
        </p:spPr>
      </p:pic>
      <p:sp>
        <p:nvSpPr>
          <p:cNvPr id="6" name="Прямоугольник 5"/>
          <p:cNvSpPr/>
          <p:nvPr/>
        </p:nvSpPr>
        <p:spPr>
          <a:xfrm>
            <a:off x="661917" y="1209470"/>
            <a:ext cx="3541594" cy="5262979"/>
          </a:xfrm>
          <a:prstGeom prst="rect">
            <a:avLst/>
          </a:prstGeom>
        </p:spPr>
        <p:txBody>
          <a:bodyPr wrap="square">
            <a:spAutoFit/>
          </a:bodyPr>
          <a:lstStyle/>
          <a:p>
            <a:pPr algn="ctr"/>
            <a:r>
              <a:rPr lang="ru-RU" sz="1400" b="1" dirty="0">
                <a:solidFill>
                  <a:schemeClr val="accent2">
                    <a:lumMod val="75000"/>
                  </a:schemeClr>
                </a:solidFill>
                <a:latin typeface="Times New Roman" panose="02020603050405020304" pitchFamily="18" charset="0"/>
              </a:rPr>
              <a:t>«ТЕРЕМОК» </a:t>
            </a:r>
            <a:r>
              <a:rPr lang="ru-RU" sz="1400" b="1" dirty="0">
                <a:solidFill>
                  <a:srgbClr val="000000"/>
                </a:solidFill>
                <a:latin typeface="Times New Roman" panose="02020603050405020304" pitchFamily="18" charset="0"/>
              </a:rPr>
              <a:t>            </a:t>
            </a:r>
            <a:endParaRPr lang="ru-RU" sz="1400" b="1" dirty="0" smtClean="0">
              <a:solidFill>
                <a:srgbClr val="000000"/>
              </a:solidFill>
              <a:latin typeface="Times New Roman" panose="02020603050405020304" pitchFamily="18" charset="0"/>
            </a:endParaRPr>
          </a:p>
          <a:p>
            <a:pPr algn="ctr"/>
            <a:r>
              <a:rPr lang="ru-RU" sz="1400" b="1" u="sng" dirty="0" smtClean="0">
                <a:solidFill>
                  <a:srgbClr val="FF0000"/>
                </a:solidFill>
                <a:latin typeface="Times New Roman" panose="02020603050405020304" pitchFamily="18" charset="0"/>
              </a:rPr>
              <a:t>Цель</a:t>
            </a:r>
            <a:r>
              <a:rPr lang="ru-RU" sz="1400" b="1" u="sng" dirty="0">
                <a:solidFill>
                  <a:srgbClr val="FF0000"/>
                </a:solidFill>
                <a:latin typeface="Times New Roman" panose="02020603050405020304" pitchFamily="18" charset="0"/>
              </a:rPr>
              <a:t>:</a:t>
            </a:r>
            <a:r>
              <a:rPr lang="ru-RU" sz="1400" b="1" dirty="0">
                <a:solidFill>
                  <a:srgbClr val="000000"/>
                </a:solidFill>
                <a:latin typeface="Times New Roman" panose="02020603050405020304" pitchFamily="18" charset="0"/>
              </a:rPr>
              <a:t> ориентироваться на окончание глагола в прошедшем времени при согласовании его с существительным.</a:t>
            </a:r>
          </a:p>
          <a:p>
            <a:pPr algn="ctr"/>
            <a:r>
              <a:rPr lang="ru-RU" sz="1400" b="1" dirty="0">
                <a:solidFill>
                  <a:srgbClr val="000000"/>
                </a:solidFill>
                <a:latin typeface="Times New Roman" panose="02020603050405020304" pitchFamily="18" charset="0"/>
              </a:rPr>
              <a:t>Материалы: деревянный теремок, игрушечные животные: мышка, лягушка, зайчик, лисичка, волк, медведь.</a:t>
            </a:r>
          </a:p>
          <a:p>
            <a:pPr indent="449580" algn="ctr"/>
            <a:r>
              <a:rPr lang="ru-RU" sz="1400" b="1" dirty="0">
                <a:solidFill>
                  <a:srgbClr val="000000"/>
                </a:solidFill>
                <a:latin typeface="Times New Roman" panose="02020603050405020304" pitchFamily="18" charset="0"/>
              </a:rPr>
              <a:t>Поставим на ковре теремок. Возле теремка рассадим животных. Будем рассказывать сказку, побуждая детей принимать участие в рассказывании.</a:t>
            </a:r>
          </a:p>
          <a:p>
            <a:pPr algn="ctr"/>
            <a:r>
              <a:rPr lang="ru-RU" sz="1400" b="1" dirty="0">
                <a:solidFill>
                  <a:srgbClr val="000000"/>
                </a:solidFill>
                <a:latin typeface="Times New Roman" panose="02020603050405020304" pitchFamily="18" charset="0"/>
              </a:rPr>
              <a:t>—  Стоит в поле теремок. Прибежала к теремку ... кто? Правильно, мышка. (Дети подсказывают, ориентируясь на значение глагола и его окончание.) «Кто-кто в теремочке живет?» Никого нет. Стала мышка в теремочке жить.</a:t>
            </a:r>
          </a:p>
          <a:p>
            <a:pPr algn="ctr"/>
            <a:r>
              <a:rPr lang="ru-RU" sz="1400" b="1" dirty="0">
                <a:solidFill>
                  <a:srgbClr val="000000"/>
                </a:solidFill>
                <a:latin typeface="Times New Roman" panose="02020603050405020304" pitchFamily="18" charset="0"/>
              </a:rPr>
              <a:t>Прискакала к теремку ... лягушка. И т. д. В заключение подведем итог:</a:t>
            </a:r>
          </a:p>
          <a:p>
            <a:pPr algn="ctr"/>
            <a:r>
              <a:rPr lang="ru-RU" sz="1400" b="1" dirty="0">
                <a:solidFill>
                  <a:srgbClr val="000000"/>
                </a:solidFill>
                <a:latin typeface="Times New Roman" panose="02020603050405020304" pitchFamily="18" charset="0"/>
              </a:rPr>
              <a:t>—   Послушайте, как мы говорим: лягушка </a:t>
            </a:r>
            <a:r>
              <a:rPr lang="ru-RU" sz="1400" b="1" i="1" dirty="0">
                <a:solidFill>
                  <a:srgbClr val="000000"/>
                </a:solidFill>
                <a:latin typeface="Times New Roman" panose="02020603050405020304" pitchFamily="18" charset="0"/>
              </a:rPr>
              <a:t>прискакала</a:t>
            </a:r>
            <a:r>
              <a:rPr lang="ru-RU" sz="1400" b="1" i="1" dirty="0" smtClean="0">
                <a:solidFill>
                  <a:srgbClr val="000000"/>
                </a:solidFill>
                <a:latin typeface="Times New Roman" panose="02020603050405020304" pitchFamily="18" charset="0"/>
              </a:rPr>
              <a:t>, </a:t>
            </a:r>
            <a:r>
              <a:rPr lang="ru-RU" sz="1400" b="1" dirty="0" smtClean="0">
                <a:solidFill>
                  <a:srgbClr val="000000"/>
                </a:solidFill>
                <a:latin typeface="Times New Roman" panose="02020603050405020304" pitchFamily="18" charset="0"/>
              </a:rPr>
              <a:t>а </a:t>
            </a:r>
            <a:r>
              <a:rPr lang="ru-RU" sz="1400" b="1" dirty="0">
                <a:solidFill>
                  <a:srgbClr val="000000"/>
                </a:solidFill>
                <a:latin typeface="Times New Roman" panose="02020603050405020304" pitchFamily="18" charset="0"/>
              </a:rPr>
              <a:t>зайка </a:t>
            </a:r>
            <a:r>
              <a:rPr lang="ru-RU" sz="1400" b="1" i="1" dirty="0">
                <a:solidFill>
                  <a:srgbClr val="000000"/>
                </a:solidFill>
                <a:latin typeface="Times New Roman" panose="02020603050405020304" pitchFamily="18" charset="0"/>
              </a:rPr>
              <a:t>прискакал; </a:t>
            </a:r>
            <a:r>
              <a:rPr lang="ru-RU" sz="1400" b="1" dirty="0">
                <a:solidFill>
                  <a:srgbClr val="000000"/>
                </a:solidFill>
                <a:latin typeface="Times New Roman" panose="02020603050405020304" pitchFamily="18" charset="0"/>
              </a:rPr>
              <a:t>лисичка </a:t>
            </a:r>
            <a:r>
              <a:rPr lang="ru-RU" sz="1400" b="1" i="1" dirty="0">
                <a:solidFill>
                  <a:srgbClr val="000000"/>
                </a:solidFill>
                <a:latin typeface="Times New Roman" panose="02020603050405020304" pitchFamily="18" charset="0"/>
              </a:rPr>
              <a:t>прибежала, </a:t>
            </a:r>
            <a:r>
              <a:rPr lang="ru-RU" sz="1400" b="1" dirty="0">
                <a:solidFill>
                  <a:srgbClr val="000000"/>
                </a:solidFill>
                <a:latin typeface="Times New Roman" panose="02020603050405020304" pitchFamily="18" charset="0"/>
              </a:rPr>
              <a:t>а </a:t>
            </a:r>
            <a:r>
              <a:rPr lang="ru-RU" sz="1400" b="1" dirty="0" smtClean="0">
                <a:solidFill>
                  <a:srgbClr val="000000"/>
                </a:solidFill>
                <a:latin typeface="Times New Roman" panose="02020603050405020304" pitchFamily="18" charset="0"/>
              </a:rPr>
              <a:t>волк </a:t>
            </a:r>
            <a:r>
              <a:rPr lang="ru-RU" sz="1400" b="1" i="1" dirty="0" smtClean="0">
                <a:solidFill>
                  <a:srgbClr val="000000"/>
                </a:solidFill>
                <a:latin typeface="Times New Roman" panose="02020603050405020304" pitchFamily="18" charset="0"/>
              </a:rPr>
              <a:t>прибежал</a:t>
            </a:r>
            <a:r>
              <a:rPr lang="ru-RU" sz="1400" b="1" i="1" dirty="0">
                <a:solidFill>
                  <a:srgbClr val="000000"/>
                </a:solidFill>
                <a:latin typeface="Times New Roman" panose="02020603050405020304" pitchFamily="18" charset="0"/>
              </a:rPr>
              <a:t>.</a:t>
            </a:r>
            <a:endParaRPr lang="ru-RU" sz="1400" b="1" i="0" dirty="0">
              <a:solidFill>
                <a:srgbClr val="000000"/>
              </a:solidFill>
              <a:effectLst/>
              <a:latin typeface="Times New Roman" panose="02020603050405020304" pitchFamily="18" charset="0"/>
            </a:endParaRPr>
          </a:p>
        </p:txBody>
      </p:sp>
      <p:sp>
        <p:nvSpPr>
          <p:cNvPr id="8" name="Прямоугольник 7"/>
          <p:cNvSpPr/>
          <p:nvPr/>
        </p:nvSpPr>
        <p:spPr>
          <a:xfrm>
            <a:off x="4835784" y="1532635"/>
            <a:ext cx="4087503" cy="4616648"/>
          </a:xfrm>
          <a:prstGeom prst="rect">
            <a:avLst/>
          </a:prstGeom>
        </p:spPr>
        <p:txBody>
          <a:bodyPr wrap="square">
            <a:spAutoFit/>
          </a:bodyPr>
          <a:lstStyle/>
          <a:p>
            <a:pPr algn="ctr"/>
            <a:r>
              <a:rPr lang="ru-RU" sz="1400" b="1" dirty="0" smtClean="0">
                <a:solidFill>
                  <a:schemeClr val="accent2">
                    <a:lumMod val="75000"/>
                  </a:schemeClr>
                </a:solidFill>
                <a:latin typeface="Times New Roman" panose="02020603050405020304" pitchFamily="18" charset="0"/>
              </a:rPr>
              <a:t>                    «</a:t>
            </a:r>
            <a:r>
              <a:rPr lang="ru-RU" sz="1400" b="1" dirty="0">
                <a:solidFill>
                  <a:schemeClr val="accent2">
                    <a:lumMod val="75000"/>
                  </a:schemeClr>
                </a:solidFill>
                <a:latin typeface="Times New Roman" panose="02020603050405020304" pitchFamily="18" charset="0"/>
              </a:rPr>
              <a:t>ЧЕЙ ГОЛОС?»  </a:t>
            </a:r>
            <a:r>
              <a:rPr lang="ru-RU" sz="1400" b="1" dirty="0">
                <a:solidFill>
                  <a:srgbClr val="000000"/>
                </a:solidFill>
                <a:latin typeface="Times New Roman" panose="02020603050405020304" pitchFamily="18" charset="0"/>
              </a:rPr>
              <a:t>                      </a:t>
            </a:r>
            <a:endParaRPr lang="ru-RU" sz="1400" b="1" dirty="0" smtClean="0">
              <a:solidFill>
                <a:srgbClr val="000000"/>
              </a:solidFill>
              <a:latin typeface="Times New Roman" panose="02020603050405020304" pitchFamily="18" charset="0"/>
            </a:endParaRPr>
          </a:p>
          <a:p>
            <a:pPr algn="ctr"/>
            <a:r>
              <a:rPr lang="ru-RU" sz="1400" b="1" u="sng" dirty="0" smtClean="0">
                <a:solidFill>
                  <a:srgbClr val="FF0000"/>
                </a:solidFill>
                <a:latin typeface="Times New Roman" panose="02020603050405020304" pitchFamily="18" charset="0"/>
              </a:rPr>
              <a:t>Цель</a:t>
            </a:r>
            <a:r>
              <a:rPr lang="ru-RU" sz="1400" b="1" u="sng" dirty="0">
                <a:solidFill>
                  <a:srgbClr val="FF0000"/>
                </a:solidFill>
                <a:latin typeface="Times New Roman" panose="02020603050405020304" pitchFamily="18" charset="0"/>
              </a:rPr>
              <a:t>:</a:t>
            </a:r>
            <a:r>
              <a:rPr lang="ru-RU" sz="1400" b="1" dirty="0">
                <a:solidFill>
                  <a:srgbClr val="000000"/>
                </a:solidFill>
                <a:latin typeface="Times New Roman" panose="02020603050405020304" pitchFamily="18" charset="0"/>
              </a:rPr>
              <a:t> различать взрослых животных и детенышей по звукоподражаниям, соотносить названия взрослого животного и его детеныша.</a:t>
            </a:r>
          </a:p>
          <a:p>
            <a:pPr algn="ctr"/>
            <a:r>
              <a:rPr lang="ru-RU" sz="1400" b="1" u="sng" dirty="0">
                <a:solidFill>
                  <a:srgbClr val="FF0000"/>
                </a:solidFill>
                <a:latin typeface="Times New Roman" panose="02020603050405020304" pitchFamily="18" charset="0"/>
              </a:rPr>
              <a:t>Материалы: </a:t>
            </a:r>
            <a:r>
              <a:rPr lang="ru-RU" sz="1400" b="1" dirty="0">
                <a:solidFill>
                  <a:srgbClr val="000000"/>
                </a:solidFill>
                <a:latin typeface="Times New Roman" panose="02020603050405020304" pitchFamily="18" charset="0"/>
              </a:rPr>
              <a:t>игрушки: мышка и мышонок, утка и утенок, лягушка и лягушонок, корова и теленок.</a:t>
            </a:r>
          </a:p>
          <a:p>
            <a:pPr indent="449580" algn="ctr"/>
            <a:r>
              <a:rPr lang="ru-RU" sz="1400" b="1" dirty="0">
                <a:solidFill>
                  <a:srgbClr val="000000"/>
                </a:solidFill>
                <a:latin typeface="Times New Roman" panose="02020603050405020304" pitchFamily="18" charset="0"/>
              </a:rPr>
              <a:t>В гости к детям приходят и приезжают звери. Звери хотят поиграть. Дети должны отгадывать, чей голос услышали.</a:t>
            </a:r>
          </a:p>
          <a:p>
            <a:pPr algn="ctr"/>
            <a:r>
              <a:rPr lang="ru-RU" sz="1400" b="1" dirty="0">
                <a:solidFill>
                  <a:srgbClr val="000000"/>
                </a:solidFill>
                <a:latin typeface="Times New Roman" panose="02020603050405020304" pitchFamily="18" charset="0"/>
              </a:rPr>
              <a:t>-   </a:t>
            </a:r>
            <a:r>
              <a:rPr lang="ru-RU" sz="1400" b="1" i="1" dirty="0" err="1">
                <a:solidFill>
                  <a:srgbClr val="000000"/>
                </a:solidFill>
                <a:latin typeface="Times New Roman" panose="02020603050405020304" pitchFamily="18" charset="0"/>
              </a:rPr>
              <a:t>Му</a:t>
            </a:r>
            <a:r>
              <a:rPr lang="ru-RU" sz="1400" b="1" i="1" dirty="0">
                <a:solidFill>
                  <a:srgbClr val="000000"/>
                </a:solidFill>
                <a:latin typeface="Times New Roman" panose="02020603050405020304" pitchFamily="18" charset="0"/>
              </a:rPr>
              <a:t>-у-у </a:t>
            </a:r>
            <a:r>
              <a:rPr lang="ru-RU" sz="1400" b="1" dirty="0">
                <a:solidFill>
                  <a:srgbClr val="000000"/>
                </a:solidFill>
                <a:latin typeface="Times New Roman" panose="02020603050405020304" pitchFamily="18" charset="0"/>
              </a:rPr>
              <a:t>— кто так мычит? (Корова.) А кто мычит тоненько? (Теленок.)</a:t>
            </a:r>
          </a:p>
          <a:p>
            <a:pPr algn="ctr"/>
            <a:r>
              <a:rPr lang="ru-RU" sz="1400" b="1" i="1" dirty="0">
                <a:solidFill>
                  <a:srgbClr val="000000"/>
                </a:solidFill>
                <a:latin typeface="Times New Roman" panose="02020603050405020304" pitchFamily="18" charset="0"/>
              </a:rPr>
              <a:t>Ква-ква</a:t>
            </a:r>
            <a:r>
              <a:rPr lang="ru-RU" sz="1400" b="1" dirty="0">
                <a:solidFill>
                  <a:srgbClr val="000000"/>
                </a:solidFill>
                <a:latin typeface="Times New Roman" panose="02020603050405020304" pitchFamily="18" charset="0"/>
              </a:rPr>
              <a:t>— чей это грубый голос? А кто квакает тоненько? Лягушка большая и квакает грубым голосом. А ее детеныш квакает тоненько. Кто детеныш у лягушки?</a:t>
            </a:r>
          </a:p>
          <a:p>
            <a:pPr algn="ctr"/>
            <a:r>
              <a:rPr lang="ru-RU" sz="1400" b="1" dirty="0">
                <a:solidFill>
                  <a:srgbClr val="000000"/>
                </a:solidFill>
                <a:latin typeface="Times New Roman" panose="02020603050405020304" pitchFamily="18" charset="0"/>
              </a:rPr>
              <a:t>Аналогично обыгрываются остальные' игрушки. После игры дети могут поиграть с игрушками. Чтобы получить игрушку, ребенок должен правильно позвать ее («Лягушонок, иди ко мне!», «Утенок, иди ко мне!»).</a:t>
            </a:r>
            <a:endParaRPr lang="ru-RU" sz="1400" b="1" i="0" dirty="0">
              <a:solidFill>
                <a:srgbClr val="000000"/>
              </a:solidFill>
              <a:effectLst/>
              <a:latin typeface="Times New Roman" panose="02020603050405020304" pitchFamily="18" charset="0"/>
            </a:endParaRPr>
          </a:p>
        </p:txBody>
      </p:sp>
    </p:spTree>
    <p:extLst>
      <p:ext uri="{BB962C8B-B14F-4D97-AF65-F5344CB8AC3E}">
        <p14:creationId xmlns:p14="http://schemas.microsoft.com/office/powerpoint/2010/main" val="1108073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0" y="-594"/>
            <a:ext cx="4615072" cy="6858594"/>
          </a:xfrm>
          <a:prstGeom prst="rect">
            <a:avLst/>
          </a:prstGeom>
        </p:spPr>
      </p:pic>
      <p:pic>
        <p:nvPicPr>
          <p:cNvPr id="5" name="Рисунок 4"/>
          <p:cNvPicPr>
            <a:picLocks noChangeAspect="1"/>
          </p:cNvPicPr>
          <p:nvPr/>
        </p:nvPicPr>
        <p:blipFill>
          <a:blip r:embed="rId2"/>
          <a:stretch>
            <a:fillRect/>
          </a:stretch>
        </p:blipFill>
        <p:spPr>
          <a:xfrm>
            <a:off x="4528928" y="-594"/>
            <a:ext cx="4615072" cy="6858594"/>
          </a:xfrm>
          <a:prstGeom prst="rect">
            <a:avLst/>
          </a:prstGeom>
        </p:spPr>
      </p:pic>
      <p:sp>
        <p:nvSpPr>
          <p:cNvPr id="6" name="Прямоугольник 5"/>
          <p:cNvSpPr/>
          <p:nvPr/>
        </p:nvSpPr>
        <p:spPr>
          <a:xfrm>
            <a:off x="593678" y="1351128"/>
            <a:ext cx="3773606" cy="3323987"/>
          </a:xfrm>
          <a:prstGeom prst="rect">
            <a:avLst/>
          </a:prstGeom>
        </p:spPr>
        <p:txBody>
          <a:bodyPr wrap="square">
            <a:spAutoFit/>
          </a:bodyPr>
          <a:lstStyle/>
          <a:p>
            <a:pPr algn="ctr"/>
            <a:r>
              <a:rPr lang="ru-RU" sz="1400" b="1" i="1" dirty="0" smtClean="0">
                <a:latin typeface="Times New Roman" panose="02020603050405020304" pitchFamily="18" charset="0"/>
                <a:cs typeface="Times New Roman" panose="02020603050405020304" pitchFamily="18" charset="0"/>
              </a:rPr>
              <a:t>«Дидактическая </a:t>
            </a:r>
            <a:r>
              <a:rPr lang="ru-RU" sz="1400" b="1" i="1" dirty="0">
                <a:latin typeface="Times New Roman" panose="02020603050405020304" pitchFamily="18" charset="0"/>
                <a:cs typeface="Times New Roman" panose="02020603050405020304" pitchFamily="18" charset="0"/>
              </a:rPr>
              <a:t>игра является одним из эффективных средств развития словаря детей младшего дошкольного возраста, так как  выполняет функцию средства обучения, служит одним из основных средств развития речи детей. Она помогает усвоению, закреплению знаний. </a:t>
            </a:r>
            <a:endParaRPr lang="ru-RU" sz="1400" b="1" i="1" dirty="0" smtClean="0">
              <a:latin typeface="Times New Roman" panose="02020603050405020304" pitchFamily="18" charset="0"/>
              <a:cs typeface="Times New Roman" panose="02020603050405020304" pitchFamily="18" charset="0"/>
            </a:endParaRPr>
          </a:p>
          <a:p>
            <a:pPr algn="ctr"/>
            <a:endParaRPr lang="ru-RU" sz="1400" b="1" i="1" dirty="0">
              <a:latin typeface="Times New Roman" panose="02020603050405020304" pitchFamily="18" charset="0"/>
              <a:cs typeface="Times New Roman" panose="02020603050405020304" pitchFamily="18" charset="0"/>
            </a:endParaRPr>
          </a:p>
          <a:p>
            <a:pPr algn="ctr"/>
            <a:r>
              <a:rPr lang="ru-RU" sz="1400" b="1" i="1" dirty="0" smtClean="0">
                <a:latin typeface="Times New Roman" panose="02020603050405020304" pitchFamily="18" charset="0"/>
                <a:cs typeface="Times New Roman" panose="02020603050405020304" pitchFamily="18" charset="0"/>
              </a:rPr>
              <a:t>Использование </a:t>
            </a:r>
            <a:r>
              <a:rPr lang="ru-RU" sz="1400" b="1" i="1" dirty="0">
                <a:latin typeface="Times New Roman" panose="02020603050405020304" pitchFamily="18" charset="0"/>
                <a:cs typeface="Times New Roman" panose="02020603050405020304" pitchFamily="18" charset="0"/>
              </a:rPr>
              <a:t>дидактической игры повышает интерес детей к речи, развивает сосредоточенность, обеспечивает лучшее усвоение речевого материала, наиболее эффективно осуществляется физическое, умственное, речевое, и нравственное развитие </a:t>
            </a:r>
            <a:r>
              <a:rPr lang="ru-RU" sz="1400" b="1" i="1" dirty="0" smtClean="0">
                <a:latin typeface="Times New Roman" panose="02020603050405020304" pitchFamily="18" charset="0"/>
                <a:cs typeface="Times New Roman" panose="02020603050405020304" pitchFamily="18" charset="0"/>
              </a:rPr>
              <a:t>дошкольников».</a:t>
            </a:r>
            <a:endParaRPr lang="ru-RU" sz="1400" b="1" i="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020170" y="5103674"/>
            <a:ext cx="3224284" cy="954107"/>
          </a:xfrm>
          <a:prstGeom prst="rect">
            <a:avLst/>
          </a:prstGeom>
          <a:noFill/>
        </p:spPr>
        <p:txBody>
          <a:bodyPr wrap="square" rtlCol="0">
            <a:spAutoFit/>
          </a:bodyPr>
          <a:lstStyle/>
          <a:p>
            <a:pPr algn="ctr"/>
            <a:r>
              <a:rPr lang="ru-RU" sz="1400" u="sng" dirty="0" smtClean="0">
                <a:latin typeface="Times New Roman" panose="02020603050405020304" pitchFamily="18" charset="0"/>
                <a:cs typeface="Times New Roman" panose="02020603050405020304" pitchFamily="18" charset="0"/>
              </a:rPr>
              <a:t>В данном сборнике представлены дидактические игры по развитию речи, наиболее эффективные в обучении и воспитании детей.  </a:t>
            </a:r>
            <a:endParaRPr lang="ru-RU" sz="1400" u="sng" dirty="0">
              <a:latin typeface="Times New Roman" panose="02020603050405020304" pitchFamily="18" charset="0"/>
              <a:cs typeface="Times New Roman" panose="02020603050405020304" pitchFamily="18" charset="0"/>
            </a:endParaRPr>
          </a:p>
        </p:txBody>
      </p:sp>
      <p:sp>
        <p:nvSpPr>
          <p:cNvPr id="8" name="TextBox 7"/>
          <p:cNvSpPr txBox="1"/>
          <p:nvPr/>
        </p:nvSpPr>
        <p:spPr>
          <a:xfrm>
            <a:off x="5090616" y="1089518"/>
            <a:ext cx="4215028" cy="646331"/>
          </a:xfrm>
          <a:prstGeom prst="rect">
            <a:avLst/>
          </a:prstGeom>
          <a:noFill/>
        </p:spPr>
        <p:txBody>
          <a:bodyPr wrap="square" rtlCol="0">
            <a:spAutoFit/>
          </a:bodyPr>
          <a:lstStyle/>
          <a:p>
            <a:r>
              <a:rPr lang="ru-RU" b="1" dirty="0" err="1" smtClean="0">
                <a:latin typeface="Times New Roman" panose="02020603050405020304" pitchFamily="18" charset="0"/>
                <a:cs typeface="Times New Roman" panose="02020603050405020304" pitchFamily="18" charset="0"/>
              </a:rPr>
              <a:t>Костанайский</a:t>
            </a:r>
            <a:r>
              <a:rPr lang="ru-RU" b="1" dirty="0" smtClean="0">
                <a:latin typeface="Times New Roman" panose="02020603050405020304" pitchFamily="18" charset="0"/>
                <a:cs typeface="Times New Roman" panose="02020603050405020304" pitchFamily="18" charset="0"/>
              </a:rPr>
              <a:t>     государственный    </a:t>
            </a:r>
          </a:p>
          <a:p>
            <a:r>
              <a:rPr lang="ru-RU" b="1" dirty="0">
                <a:latin typeface="Times New Roman" panose="02020603050405020304" pitchFamily="18" charset="0"/>
                <a:cs typeface="Times New Roman" panose="02020603050405020304" pitchFamily="18" charset="0"/>
              </a:rPr>
              <a:t>п</a:t>
            </a:r>
            <a:r>
              <a:rPr lang="ru-RU" b="1" dirty="0" smtClean="0">
                <a:latin typeface="Times New Roman" panose="02020603050405020304" pitchFamily="18" charset="0"/>
                <a:cs typeface="Times New Roman" panose="02020603050405020304" pitchFamily="18" charset="0"/>
              </a:rPr>
              <a:t>едагогический         институт</a:t>
            </a:r>
            <a:endParaRPr lang="ru-RU" b="1" dirty="0">
              <a:latin typeface="Times New Roman" panose="02020603050405020304" pitchFamily="18" charset="0"/>
              <a:cs typeface="Times New Roman" panose="02020603050405020304" pitchFamily="18" charset="0"/>
            </a:endParaRPr>
          </a:p>
        </p:txBody>
      </p:sp>
      <p:sp>
        <p:nvSpPr>
          <p:cNvPr id="9" name="TextBox 8"/>
          <p:cNvSpPr txBox="1"/>
          <p:nvPr/>
        </p:nvSpPr>
        <p:spPr>
          <a:xfrm>
            <a:off x="5090616" y="2690039"/>
            <a:ext cx="3537828" cy="1477328"/>
          </a:xfrm>
          <a:prstGeom prst="rect">
            <a:avLst/>
          </a:prstGeom>
          <a:noFill/>
        </p:spPr>
        <p:txBody>
          <a:bodyPr wrap="none" rtlCol="0">
            <a:spAutoFit/>
          </a:bodyPr>
          <a:lstStyle/>
          <a:p>
            <a:r>
              <a:rPr lang="ru-RU" dirty="0" smtClean="0"/>
              <a:t>        </a:t>
            </a:r>
            <a:r>
              <a:rPr lang="ru-RU" b="1" i="1" dirty="0" smtClean="0"/>
              <a:t>Методическое пособие</a:t>
            </a:r>
          </a:p>
          <a:p>
            <a:r>
              <a:rPr lang="ru-RU" b="1" i="1" dirty="0" smtClean="0"/>
              <a:t>«Сборник дидактических игр </a:t>
            </a:r>
          </a:p>
          <a:p>
            <a:r>
              <a:rPr lang="ru-RU" b="1" i="1" dirty="0" smtClean="0"/>
              <a:t>                  по развитию речи»</a:t>
            </a:r>
          </a:p>
          <a:p>
            <a:r>
              <a:rPr lang="ru-RU" b="1" i="1" dirty="0"/>
              <a:t> </a:t>
            </a:r>
            <a:r>
              <a:rPr lang="ru-RU" b="1" i="1" dirty="0" smtClean="0"/>
              <a:t>   </a:t>
            </a:r>
            <a:r>
              <a:rPr lang="ru-RU" b="1" i="1" u="sng" dirty="0" smtClean="0"/>
              <a:t>(для второй младшей группы)</a:t>
            </a:r>
          </a:p>
          <a:p>
            <a:endParaRPr lang="ru-RU" u="sng" dirty="0"/>
          </a:p>
        </p:txBody>
      </p:sp>
      <p:sp>
        <p:nvSpPr>
          <p:cNvPr id="10" name="TextBox 9"/>
          <p:cNvSpPr txBox="1"/>
          <p:nvPr/>
        </p:nvSpPr>
        <p:spPr>
          <a:xfrm>
            <a:off x="4960962" y="4675115"/>
            <a:ext cx="3937553" cy="923330"/>
          </a:xfrm>
          <a:prstGeom prst="rect">
            <a:avLst/>
          </a:prstGeom>
          <a:noFill/>
        </p:spPr>
        <p:txBody>
          <a:bodyPr wrap="none" rtlCol="0">
            <a:spAutoFit/>
          </a:bodyPr>
          <a:lstStyle/>
          <a:p>
            <a:r>
              <a:rPr lang="ru-RU" b="1" u="sng" dirty="0" smtClean="0">
                <a:latin typeface="Times New Roman" panose="02020603050405020304" pitchFamily="18" charset="0"/>
                <a:cs typeface="Times New Roman" panose="02020603050405020304" pitchFamily="18" charset="0"/>
              </a:rPr>
              <a:t>Составители:</a:t>
            </a:r>
            <a:r>
              <a:rPr lang="ru-RU" b="1" dirty="0" smtClean="0">
                <a:latin typeface="Times New Roman" panose="02020603050405020304" pitchFamily="18" charset="0"/>
                <a:cs typeface="Times New Roman" panose="02020603050405020304" pitchFamily="18" charset="0"/>
              </a:rPr>
              <a:t> </a:t>
            </a:r>
            <a:r>
              <a:rPr lang="ru-RU" b="1" i="1" dirty="0" smtClean="0">
                <a:latin typeface="Times New Roman" panose="02020603050405020304" pitchFamily="18" charset="0"/>
                <a:cs typeface="Times New Roman" panose="02020603050405020304" pitchFamily="18" charset="0"/>
              </a:rPr>
              <a:t>студентки 3 курса</a:t>
            </a:r>
          </a:p>
          <a:p>
            <a:r>
              <a:rPr lang="ru-RU" b="1" i="1" dirty="0" smtClean="0">
                <a:latin typeface="Times New Roman" panose="02020603050405020304" pitchFamily="18" charset="0"/>
                <a:cs typeface="Times New Roman" panose="02020603050405020304" pitchFamily="18" charset="0"/>
              </a:rPr>
              <a:t>                   специальность </a:t>
            </a:r>
            <a:r>
              <a:rPr lang="ru-RU" b="1" i="1" dirty="0" err="1" smtClean="0">
                <a:latin typeface="Times New Roman" panose="02020603050405020304" pitchFamily="18" charset="0"/>
                <a:cs typeface="Times New Roman" panose="02020603050405020304" pitchFamily="18" charset="0"/>
              </a:rPr>
              <a:t>ДОиВ</a:t>
            </a:r>
            <a:endParaRPr lang="ru-RU" b="1" i="1" dirty="0" smtClean="0">
              <a:latin typeface="Times New Roman" panose="02020603050405020304" pitchFamily="18" charset="0"/>
              <a:cs typeface="Times New Roman" panose="02020603050405020304" pitchFamily="18" charset="0"/>
            </a:endParaRPr>
          </a:p>
          <a:p>
            <a:r>
              <a:rPr lang="ru-RU" b="1" i="1" dirty="0" smtClean="0">
                <a:latin typeface="Times New Roman" panose="02020603050405020304" pitchFamily="18" charset="0"/>
                <a:cs typeface="Times New Roman" panose="02020603050405020304" pitchFamily="18" charset="0"/>
              </a:rPr>
              <a:t>Виноградова Ирина, Ахмедова Раиса</a:t>
            </a:r>
            <a:endParaRPr lang="ru-RU" b="1" i="1"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6282416" y="6057781"/>
            <a:ext cx="1037656" cy="369332"/>
          </a:xfrm>
          <a:prstGeom prst="rect">
            <a:avLst/>
          </a:prstGeom>
          <a:noFill/>
        </p:spPr>
        <p:txBody>
          <a:bodyPr wrap="none" rtlCol="0">
            <a:spAutoFit/>
          </a:bodyPr>
          <a:lstStyle/>
          <a:p>
            <a:r>
              <a:rPr lang="ru-RU" b="1" dirty="0" smtClean="0">
                <a:latin typeface="Times New Roman" panose="02020603050405020304" pitchFamily="18" charset="0"/>
                <a:cs typeface="Times New Roman" panose="02020603050405020304" pitchFamily="18" charset="0"/>
              </a:rPr>
              <a:t>2016 год</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452534"/>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227</TotalTime>
  <Words>136</Words>
  <Application>Microsoft Office PowerPoint</Application>
  <PresentationFormat>Экран (4:3)</PresentationFormat>
  <Paragraphs>105</Paragraphs>
  <Slides>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8</vt:i4>
      </vt:variant>
    </vt:vector>
  </HeadingPairs>
  <TitlesOfParts>
    <vt:vector size="13"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Пользователь</cp:lastModifiedBy>
  <cp:revision>23</cp:revision>
  <dcterms:created xsi:type="dcterms:W3CDTF">2016-12-11T14:15:41Z</dcterms:created>
  <dcterms:modified xsi:type="dcterms:W3CDTF">2016-12-11T20:23:31Z</dcterms:modified>
</cp:coreProperties>
</file>