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60A737-6DFC-4EEC-A149-EE149E6A0E93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9EBAC-604A-4E33-AA43-27096F73D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9EBAC-604A-4E33-AA43-27096F73D95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5EE3-10F5-412F-9512-1EBED3BE60C8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8378-585C-4019-8895-1D5D46E00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5EE3-10F5-412F-9512-1EBED3BE60C8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8378-585C-4019-8895-1D5D46E00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5EE3-10F5-412F-9512-1EBED3BE60C8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8378-585C-4019-8895-1D5D46E00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5EE3-10F5-412F-9512-1EBED3BE60C8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8378-585C-4019-8895-1D5D46E00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5EE3-10F5-412F-9512-1EBED3BE60C8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8378-585C-4019-8895-1D5D46E00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5EE3-10F5-412F-9512-1EBED3BE60C8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8378-585C-4019-8895-1D5D46E00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5EE3-10F5-412F-9512-1EBED3BE60C8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8378-585C-4019-8895-1D5D46E00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5EE3-10F5-412F-9512-1EBED3BE60C8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8378-585C-4019-8895-1D5D46E00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5EE3-10F5-412F-9512-1EBED3BE60C8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8378-585C-4019-8895-1D5D46E00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5EE3-10F5-412F-9512-1EBED3BE60C8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8378-585C-4019-8895-1D5D46E00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5EE3-10F5-412F-9512-1EBED3BE60C8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98378-585C-4019-8895-1D5D46E00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7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85EE3-10F5-412F-9512-1EBED3BE60C8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98378-585C-4019-8895-1D5D46E00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28" name="Acrobat Document" r:id="rId4" imgW="9149040" imgH="6850080" progId="">
              <p:embed/>
            </p:oleObj>
          </a:graphicData>
        </a:graphic>
      </p:graphicFrame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 algn="r">
              <a:buNone/>
            </a:pPr>
            <a:r>
              <a:rPr lang="ru-RU" b="1" dirty="0" smtClean="0"/>
              <a:t>Золотая</a:t>
            </a:r>
          </a:p>
          <a:p>
            <a:pPr algn="r">
              <a:buNone/>
            </a:pPr>
            <a:r>
              <a:rPr lang="ru-RU" b="1" dirty="0" smtClean="0"/>
              <a:t>целина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214942" y="5429264"/>
            <a:ext cx="3929058" cy="1446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400" b="1" dirty="0" smtClean="0"/>
              <a:t>Золотая</a:t>
            </a:r>
          </a:p>
          <a:p>
            <a:r>
              <a:rPr lang="ru-RU" sz="4400" b="1" dirty="0"/>
              <a:t>ц</a:t>
            </a:r>
            <a:r>
              <a:rPr lang="ru-RU" sz="4400" b="1" dirty="0" smtClean="0"/>
              <a:t>елина…</a:t>
            </a:r>
            <a:endParaRPr lang="ru-RU" sz="4400" b="1" dirty="0"/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4357686" cy="300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0"/>
            <a:ext cx="4786314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2285992"/>
            <a:ext cx="4357718" cy="45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3929066"/>
            <a:ext cx="2381250" cy="21907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857628"/>
            <a:ext cx="2214546" cy="218277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71538" y="285728"/>
            <a:ext cx="7500990" cy="193899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000" b="1" dirty="0" smtClean="0"/>
              <a:t>Но у всех она</a:t>
            </a:r>
          </a:p>
          <a:p>
            <a:pPr algn="ctr"/>
            <a:r>
              <a:rPr lang="ru-RU" sz="6000" b="1" dirty="0"/>
              <a:t>о</a:t>
            </a:r>
            <a:r>
              <a:rPr lang="ru-RU" sz="6000" b="1" dirty="0" smtClean="0"/>
              <a:t>дна!</a:t>
            </a:r>
            <a:endParaRPr lang="ru-RU" sz="6000" b="1" dirty="0"/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214679" y="142852"/>
            <a:ext cx="5929322" cy="193899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000" dirty="0" smtClean="0"/>
              <a:t>«Родина</a:t>
            </a:r>
          </a:p>
          <a:p>
            <a:pPr>
              <a:buFontTx/>
              <a:buChar char="-"/>
            </a:pPr>
            <a:r>
              <a:rPr lang="ru-RU" sz="4000" dirty="0" smtClean="0"/>
              <a:t>Что значит это слово</a:t>
            </a:r>
          </a:p>
          <a:p>
            <a:pPr>
              <a:buFontTx/>
              <a:buChar char="-"/>
            </a:pPr>
            <a:r>
              <a:rPr lang="ru-RU" sz="4000" dirty="0"/>
              <a:t>д</a:t>
            </a:r>
            <a:r>
              <a:rPr lang="ru-RU" sz="4000" dirty="0" smtClean="0"/>
              <a:t>ля каждого из вас?</a:t>
            </a:r>
            <a:endParaRPr lang="ru-RU" sz="4000" dirty="0"/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64357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>
              <a:buNone/>
            </a:pPr>
            <a:endParaRPr lang="ru-RU" dirty="0" smtClean="0"/>
          </a:p>
          <a:p>
            <a:pPr lvl="1">
              <a:buNone/>
            </a:pPr>
            <a:endParaRPr lang="ru-RU" dirty="0"/>
          </a:p>
          <a:p>
            <a:pPr lvl="1">
              <a:buFontTx/>
              <a:buChar char="-"/>
            </a:pPr>
            <a:r>
              <a:rPr lang="ru-RU" sz="4000" b="1" dirty="0" smtClean="0"/>
              <a:t>Род</a:t>
            </a:r>
          </a:p>
          <a:p>
            <a:pPr lvl="1">
              <a:buFontTx/>
              <a:buChar char="-"/>
            </a:pPr>
            <a:r>
              <a:rPr lang="ru-RU" sz="4000" b="1" dirty="0" smtClean="0"/>
              <a:t>Родной</a:t>
            </a:r>
          </a:p>
          <a:p>
            <a:pPr lvl="1">
              <a:buFontTx/>
              <a:buChar char="-"/>
            </a:pPr>
            <a:r>
              <a:rPr lang="ru-RU" sz="4000" b="1" dirty="0" smtClean="0"/>
              <a:t>Народ</a:t>
            </a:r>
          </a:p>
          <a:p>
            <a:pPr lvl="1">
              <a:buFontTx/>
              <a:buChar char="-"/>
            </a:pPr>
            <a:r>
              <a:rPr lang="ru-RU" sz="4000" b="1" dirty="0" smtClean="0"/>
              <a:t>Родители</a:t>
            </a:r>
          </a:p>
          <a:p>
            <a:pPr lvl="1">
              <a:buFontTx/>
              <a:buChar char="-"/>
            </a:pPr>
            <a:r>
              <a:rPr lang="ru-RU" sz="4000" b="1" dirty="0" smtClean="0"/>
              <a:t>Родственники…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2500306"/>
            <a:ext cx="3507475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-1" y="0"/>
            <a:ext cx="9144001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Родина – Отечество, страна,</a:t>
            </a:r>
          </a:p>
          <a:p>
            <a:pPr algn="ctr"/>
            <a:r>
              <a:rPr lang="ru-RU" sz="4000" b="1" dirty="0"/>
              <a:t>в</a:t>
            </a:r>
            <a:r>
              <a:rPr lang="ru-RU" sz="4000" b="1" dirty="0" smtClean="0"/>
              <a:t> которой родился человек</a:t>
            </a:r>
            <a:endParaRPr lang="ru-RU" sz="4000" b="1" dirty="0"/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18"/>
            <a:ext cx="9140955" cy="621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/>
              <a:t>Назовите столицу России</a:t>
            </a:r>
            <a:endParaRPr lang="ru-RU" sz="4000" b="1" i="1" dirty="0"/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28604"/>
            <a:ext cx="321471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071942"/>
            <a:ext cx="3486149" cy="2571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2357430"/>
            <a:ext cx="3286148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143372" y="642918"/>
            <a:ext cx="5000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Москва – столица</a:t>
            </a:r>
          </a:p>
          <a:p>
            <a:pPr algn="ctr"/>
            <a:r>
              <a:rPr lang="ru-RU" sz="4000" b="1" dirty="0" smtClean="0"/>
              <a:t>России</a:t>
            </a:r>
            <a:endParaRPr lang="ru-RU" sz="4000" b="1" dirty="0"/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392"/>
            <a:ext cx="9144000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8597" y="2357430"/>
            <a:ext cx="87154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Кто является президентом нашей</a:t>
            </a:r>
          </a:p>
          <a:p>
            <a:pPr algn="ctr"/>
            <a:r>
              <a:rPr lang="ru-RU" sz="4000" dirty="0"/>
              <a:t>с</a:t>
            </a:r>
            <a:r>
              <a:rPr lang="ru-RU" sz="4000" dirty="0" smtClean="0"/>
              <a:t>траны?</a:t>
            </a:r>
            <a:endParaRPr lang="ru-RU" sz="4000" dirty="0"/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428736"/>
            <a:ext cx="521497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28572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Президент России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0562" y="4929198"/>
            <a:ext cx="46434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Владимир </a:t>
            </a:r>
          </a:p>
          <a:p>
            <a:r>
              <a:rPr lang="ru-RU" sz="4000" b="1" dirty="0" smtClean="0"/>
              <a:t>Владимирович</a:t>
            </a:r>
          </a:p>
          <a:p>
            <a:r>
              <a:rPr lang="ru-RU" sz="4000" b="1" dirty="0" smtClean="0"/>
              <a:t>Путин</a:t>
            </a:r>
            <a:endParaRPr lang="ru-RU" sz="4000" b="1" dirty="0"/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3071810"/>
            <a:ext cx="657229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Символы </a:t>
            </a:r>
            <a:r>
              <a:rPr lang="ru-RU" sz="3200" b="1" dirty="0" err="1" smtClean="0"/>
              <a:t>гоударства</a:t>
            </a:r>
            <a:endParaRPr lang="ru-RU" sz="3200" b="1" dirty="0" smtClean="0"/>
          </a:p>
          <a:p>
            <a:pPr algn="ctr"/>
            <a:r>
              <a:rPr lang="ru-RU" sz="2800" b="1" dirty="0" smtClean="0"/>
              <a:t>Для любого современного государства</a:t>
            </a:r>
          </a:p>
          <a:p>
            <a:pPr algn="ctr"/>
            <a:r>
              <a:rPr lang="ru-RU" sz="2800" b="1" dirty="0"/>
              <a:t>с</a:t>
            </a:r>
            <a:r>
              <a:rPr lang="ru-RU" sz="2800" b="1" dirty="0" smtClean="0"/>
              <a:t>уществуют три государственных символа:</a:t>
            </a:r>
          </a:p>
          <a:p>
            <a:pPr algn="ctr"/>
            <a:r>
              <a:rPr lang="ru-RU" sz="2800" b="1" dirty="0" smtClean="0"/>
              <a:t>Символы – это знаки отличия нашей</a:t>
            </a:r>
          </a:p>
          <a:p>
            <a:pPr algn="ctr"/>
            <a:r>
              <a:rPr lang="ru-RU" sz="2800" b="1" dirty="0"/>
              <a:t>с</a:t>
            </a:r>
            <a:r>
              <a:rPr lang="ru-RU" sz="2800" b="1" dirty="0" smtClean="0"/>
              <a:t>траны от других стран</a:t>
            </a:r>
          </a:p>
          <a:p>
            <a:endParaRPr lang="ru-RU" sz="3200" b="1" dirty="0"/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b="1" i="1" dirty="0" smtClean="0"/>
          </a:p>
          <a:p>
            <a:pPr>
              <a:buNone/>
            </a:pPr>
            <a:endParaRPr lang="ru-RU" b="1" i="1" dirty="0"/>
          </a:p>
          <a:p>
            <a:pPr>
              <a:buNone/>
            </a:pPr>
            <a:r>
              <a:rPr lang="ru-RU" sz="4000" b="1" i="1" dirty="0" smtClean="0"/>
              <a:t>          Назовите </a:t>
            </a:r>
            <a:r>
              <a:rPr lang="ru-RU" sz="4000" b="1" i="1" dirty="0"/>
              <a:t>символы России</a:t>
            </a:r>
            <a:endParaRPr lang="ru-RU" sz="4000" dirty="0"/>
          </a:p>
        </p:txBody>
      </p:sp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i="1" dirty="0">
                <a:solidFill>
                  <a:srgbClr val="FF0000"/>
                </a:solidFill>
              </a:rPr>
              <a:t>Флаг России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214554"/>
            <a:ext cx="3429024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786182" y="1428736"/>
            <a:ext cx="507209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/>
              <a:t>Государственный флаг России Принят Государственной Думой 8 декабря 2000 года</a:t>
            </a:r>
          </a:p>
          <a:p>
            <a:r>
              <a:rPr lang="ru-RU" sz="2200" b="1" dirty="0"/>
              <a:t>п</a:t>
            </a:r>
            <a:r>
              <a:rPr lang="ru-RU" sz="2200" b="1" dirty="0" smtClean="0"/>
              <a:t>редставляет</a:t>
            </a:r>
          </a:p>
          <a:p>
            <a:r>
              <a:rPr lang="ru-RU" sz="2200" b="1" dirty="0" smtClean="0"/>
              <a:t> собой прямоугольное </a:t>
            </a:r>
            <a:r>
              <a:rPr lang="ru-RU" sz="2200" b="1" dirty="0"/>
              <a:t>полотнище из трех равновеликих горизонтальных полос</a:t>
            </a:r>
            <a:r>
              <a:rPr lang="ru-RU" sz="2200" b="1" dirty="0" smtClean="0"/>
              <a:t>: верхней </a:t>
            </a:r>
            <a:r>
              <a:rPr lang="ru-RU" sz="2200" b="1" dirty="0"/>
              <a:t>-белого, средней </a:t>
            </a:r>
            <a:r>
              <a:rPr lang="ru-RU" sz="2200" b="1" dirty="0" smtClean="0"/>
              <a:t>- синего </a:t>
            </a:r>
            <a:r>
              <a:rPr lang="ru-RU" sz="2200" b="1" dirty="0"/>
              <a:t>и нижней -красного цвета</a:t>
            </a:r>
            <a:r>
              <a:rPr lang="ru-RU" sz="2200" b="1" dirty="0" smtClean="0"/>
              <a:t>. Отношение </a:t>
            </a:r>
          </a:p>
          <a:p>
            <a:r>
              <a:rPr lang="ru-RU" sz="2200" b="1" dirty="0" smtClean="0"/>
              <a:t>ширины </a:t>
            </a:r>
            <a:r>
              <a:rPr lang="ru-RU" sz="2200" b="1" dirty="0"/>
              <a:t>флага к его длине 2:3.</a:t>
            </a:r>
          </a:p>
          <a:p>
            <a:r>
              <a:rPr lang="ru-RU" sz="2200" b="1" dirty="0" smtClean="0"/>
              <a:t>     </a:t>
            </a:r>
            <a:r>
              <a:rPr lang="ru-RU" sz="2200" b="1" dirty="0" smtClean="0">
                <a:solidFill>
                  <a:schemeClr val="bg1"/>
                </a:solidFill>
              </a:rPr>
              <a:t>Белый </a:t>
            </a:r>
            <a:r>
              <a:rPr lang="ru-RU" sz="2200" b="1" dirty="0">
                <a:solidFill>
                  <a:schemeClr val="bg1"/>
                </a:solidFill>
              </a:rPr>
              <a:t>цвет символизирует мир, чистоту, правду; </a:t>
            </a:r>
            <a:r>
              <a:rPr lang="ru-RU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синий –верность, веру</a:t>
            </a:r>
            <a:r>
              <a:rPr lang="ru-RU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  <a:r>
              <a:rPr lang="ru-RU" sz="2200" b="1" dirty="0" smtClean="0"/>
              <a:t> </a:t>
            </a:r>
            <a:r>
              <a:rPr lang="ru-RU" sz="2200" b="1" dirty="0" smtClean="0">
                <a:solidFill>
                  <a:srgbClr val="FF0000"/>
                </a:solidFill>
              </a:rPr>
              <a:t>красный–смелость </a:t>
            </a:r>
            <a:r>
              <a:rPr lang="ru-RU" sz="2200" b="1" dirty="0">
                <a:solidFill>
                  <a:srgbClr val="FF0000"/>
                </a:solidFill>
              </a:rPr>
              <a:t>и мужество, доброту, честность.</a:t>
            </a:r>
            <a:endParaRPr lang="ru-RU" sz="2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0135" y="142852"/>
            <a:ext cx="3975289" cy="42862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142844" y="142852"/>
            <a:ext cx="4572000" cy="57246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             Герб </a:t>
            </a:r>
            <a:r>
              <a:rPr lang="ru-RU" sz="2800" b="1" i="1" dirty="0">
                <a:solidFill>
                  <a:srgbClr val="FF0000"/>
                </a:solidFill>
              </a:rPr>
              <a:t>России</a:t>
            </a:r>
          </a:p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</a:rPr>
              <a:t>У России величавой</a:t>
            </a:r>
          </a:p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</a:rPr>
              <a:t>На гербе орёл двуглавый,</a:t>
            </a:r>
          </a:p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</a:rPr>
              <a:t>Чтоб на запад на восток</a:t>
            </a:r>
          </a:p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</a:rPr>
              <a:t>Он смотреть бы сразу мог.</a:t>
            </a:r>
          </a:p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</a:rPr>
              <a:t>Сильный, мудрый он и гордый.</a:t>
            </a:r>
          </a:p>
          <a:p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</a:rPr>
              <a:t>Он –России дух свободный</a:t>
            </a:r>
            <a:endParaRPr lang="ru-RU" sz="2600" b="1" dirty="0" smtClean="0"/>
          </a:p>
          <a:p>
            <a:r>
              <a:rPr lang="ru-RU" sz="2600" b="1" dirty="0"/>
              <a:t> </a:t>
            </a:r>
            <a:r>
              <a:rPr lang="ru-RU" sz="2600" b="1" dirty="0" smtClean="0"/>
              <a:t>  30 </a:t>
            </a:r>
            <a:r>
              <a:rPr lang="ru-RU" sz="2600" b="1" dirty="0"/>
              <a:t>ноября 1993 г. в качестве государственного герба Российской Федерации возвращена историческая </a:t>
            </a:r>
            <a:r>
              <a:rPr lang="ru-RU" sz="2600" b="1" dirty="0" err="1"/>
              <a:t>эмблема-двуглавый</a:t>
            </a:r>
            <a:r>
              <a:rPr lang="ru-RU" sz="2600" b="1" dirty="0"/>
              <a:t> орёл с всадником на груди</a:t>
            </a:r>
            <a:r>
              <a:rPr lang="ru-RU" sz="2600" b="1" dirty="0" smtClean="0"/>
              <a:t>.</a:t>
            </a:r>
            <a:endParaRPr lang="ru-RU" sz="2600" b="1" dirty="0"/>
          </a:p>
        </p:txBody>
      </p:sp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Гимн России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2471741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  <a:t>Есть у каждого государства и гимн.</a:t>
            </a:r>
          </a:p>
          <a:p>
            <a:pPr algn="ctr">
              <a:buNone/>
            </a:pP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  Гимн 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  <a:t>-это официально принятая торжественная песнь в честь государства. </a:t>
            </a:r>
          </a:p>
          <a:p>
            <a:pPr algn="ctr">
              <a:buNone/>
            </a:pP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    Мы 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  <a:t>слышим его множество раз за свою жизнь, во всех торжественных </a:t>
            </a: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случаях  государства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  <a:t>. Гимн России должен исполняться в точном соответствии с утвержденными редакцией и </a:t>
            </a: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текстом. </a:t>
            </a:r>
          </a:p>
          <a:p>
            <a:pPr>
              <a:buNone/>
            </a:pP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       Государственный 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  <a:t>гимн Российской Федерации представляет собой музыкальное </a:t>
            </a: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произведение,      </a:t>
            </a:r>
          </a:p>
          <a:p>
            <a:pPr algn="ctr">
              <a:buNone/>
            </a:pP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                      которое 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  <a:t>исполняется в случаях, предусмотренных законом. Гимн, который мы с вами </a:t>
            </a:r>
            <a:endParaRPr lang="ru-RU" sz="1600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                                   слушаем 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  <a:t>сейчас, имеет авторов, которых мы должны знать. </a:t>
            </a:r>
          </a:p>
          <a:p>
            <a:pPr>
              <a:buNone/>
            </a:pP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       Гимн 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  <a:t>Российской Федерации написали два человека. С.Михалков написал слова, а музыку </a:t>
            </a: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–</a:t>
            </a:r>
          </a:p>
          <a:p>
            <a:pPr>
              <a:buNone/>
            </a:pP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        А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Александров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214818"/>
            <a:ext cx="242889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143380"/>
            <a:ext cx="2262186" cy="2576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285728"/>
            <a:ext cx="4972056" cy="621510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/>
              <a:t>1.Россия </a:t>
            </a:r>
            <a:r>
              <a:rPr lang="ru-RU" sz="1800" b="1" dirty="0"/>
              <a:t>-священная </a:t>
            </a:r>
            <a:r>
              <a:rPr lang="ru-RU" sz="1800" b="1" dirty="0" smtClean="0"/>
              <a:t>наша держава, </a:t>
            </a:r>
          </a:p>
          <a:p>
            <a:pPr>
              <a:buNone/>
            </a:pPr>
            <a:r>
              <a:rPr lang="ru-RU" sz="1800" b="1" dirty="0" smtClean="0"/>
              <a:t>Россия </a:t>
            </a:r>
            <a:r>
              <a:rPr lang="ru-RU" sz="1800" b="1" dirty="0"/>
              <a:t>-любимая наша </a:t>
            </a:r>
            <a:r>
              <a:rPr lang="ru-RU" sz="1800" b="1" dirty="0" smtClean="0"/>
              <a:t>страна.</a:t>
            </a:r>
          </a:p>
          <a:p>
            <a:pPr>
              <a:buNone/>
            </a:pPr>
            <a:r>
              <a:rPr lang="ru-RU" sz="1800" b="1" dirty="0" smtClean="0"/>
              <a:t>Могучая </a:t>
            </a:r>
            <a:r>
              <a:rPr lang="ru-RU" sz="1800" b="1" dirty="0"/>
              <a:t>воля, великая слава </a:t>
            </a:r>
            <a:r>
              <a:rPr lang="ru-RU" sz="1800" b="1" dirty="0" smtClean="0"/>
              <a:t>–</a:t>
            </a:r>
          </a:p>
          <a:p>
            <a:pPr>
              <a:buNone/>
            </a:pPr>
            <a:r>
              <a:rPr lang="ru-RU" sz="1800" b="1" dirty="0" smtClean="0"/>
              <a:t>Твое </a:t>
            </a:r>
            <a:r>
              <a:rPr lang="ru-RU" sz="1800" b="1" dirty="0"/>
              <a:t>достоянье на все </a:t>
            </a:r>
            <a:r>
              <a:rPr lang="ru-RU" sz="1800" b="1" dirty="0" smtClean="0"/>
              <a:t>времена! </a:t>
            </a:r>
          </a:p>
          <a:p>
            <a:pPr>
              <a:buNone/>
            </a:pPr>
            <a:r>
              <a:rPr lang="ru-RU" sz="1800" b="1" i="1" dirty="0" smtClean="0"/>
              <a:t>Припев:</a:t>
            </a:r>
          </a:p>
          <a:p>
            <a:pPr>
              <a:buNone/>
            </a:pPr>
            <a:r>
              <a:rPr lang="ru-RU" sz="1800" b="1" i="1" dirty="0" smtClean="0"/>
              <a:t>Славься</a:t>
            </a:r>
            <a:r>
              <a:rPr lang="ru-RU" sz="1800" b="1" i="1" dirty="0"/>
              <a:t>, Отечество наше </a:t>
            </a:r>
            <a:r>
              <a:rPr lang="ru-RU" sz="1800" b="1" i="1" dirty="0" smtClean="0"/>
              <a:t>свободное, </a:t>
            </a:r>
          </a:p>
          <a:p>
            <a:pPr>
              <a:buNone/>
            </a:pPr>
            <a:r>
              <a:rPr lang="ru-RU" sz="1800" b="1" i="1" dirty="0" smtClean="0"/>
              <a:t>Братских </a:t>
            </a:r>
            <a:r>
              <a:rPr lang="ru-RU" sz="1800" b="1" i="1" dirty="0"/>
              <a:t>народов союз вековой</a:t>
            </a:r>
            <a:r>
              <a:rPr lang="ru-RU" sz="1800" b="1" i="1" dirty="0" smtClean="0"/>
              <a:t>, </a:t>
            </a:r>
          </a:p>
          <a:p>
            <a:pPr>
              <a:buNone/>
            </a:pPr>
            <a:r>
              <a:rPr lang="ru-RU" sz="1800" b="1" i="1" dirty="0" smtClean="0"/>
              <a:t>Предками </a:t>
            </a:r>
            <a:r>
              <a:rPr lang="ru-RU" sz="1800" b="1" i="1" dirty="0"/>
              <a:t>данная мудрость народная</a:t>
            </a:r>
            <a:r>
              <a:rPr lang="ru-RU" sz="1800" b="1" i="1" dirty="0" smtClean="0"/>
              <a:t>! </a:t>
            </a:r>
          </a:p>
          <a:p>
            <a:pPr>
              <a:buNone/>
            </a:pPr>
            <a:r>
              <a:rPr lang="ru-RU" sz="1800" b="1" i="1" dirty="0" smtClean="0"/>
              <a:t>Славься</a:t>
            </a:r>
            <a:r>
              <a:rPr lang="ru-RU" sz="1800" b="1" i="1" dirty="0"/>
              <a:t>, страна! Мы гордимся тобой</a:t>
            </a:r>
            <a:r>
              <a:rPr lang="ru-RU" sz="1800" b="1" i="1" dirty="0" smtClean="0"/>
              <a:t>!</a:t>
            </a:r>
            <a:r>
              <a:rPr lang="ru-RU" sz="1800" b="1" dirty="0" smtClean="0"/>
              <a:t>   </a:t>
            </a:r>
          </a:p>
          <a:p>
            <a:pPr>
              <a:buNone/>
            </a:pPr>
            <a:r>
              <a:rPr lang="ru-RU" sz="1800" b="1" dirty="0" smtClean="0"/>
              <a:t>2.От </a:t>
            </a:r>
            <a:r>
              <a:rPr lang="ru-RU" sz="1800" b="1" dirty="0"/>
              <a:t>южных морей до полярного </a:t>
            </a:r>
            <a:r>
              <a:rPr lang="ru-RU" sz="1800" b="1" dirty="0" smtClean="0"/>
              <a:t>края </a:t>
            </a:r>
          </a:p>
          <a:p>
            <a:pPr>
              <a:buNone/>
            </a:pPr>
            <a:r>
              <a:rPr lang="ru-RU" sz="1800" b="1" dirty="0" smtClean="0"/>
              <a:t>Раскинулись </a:t>
            </a:r>
            <a:r>
              <a:rPr lang="ru-RU" sz="1800" b="1" dirty="0"/>
              <a:t>наши леса и поля</a:t>
            </a:r>
            <a:r>
              <a:rPr lang="ru-RU" sz="1800" b="1" dirty="0" smtClean="0"/>
              <a:t>. </a:t>
            </a:r>
          </a:p>
          <a:p>
            <a:pPr>
              <a:buNone/>
            </a:pPr>
            <a:r>
              <a:rPr lang="ru-RU" sz="1800" b="1" dirty="0" smtClean="0"/>
              <a:t>Одна </a:t>
            </a:r>
            <a:r>
              <a:rPr lang="ru-RU" sz="1800" b="1" dirty="0"/>
              <a:t>ты на свете! Одна ты такая </a:t>
            </a:r>
            <a:r>
              <a:rPr lang="ru-RU" sz="1800" b="1" dirty="0" smtClean="0"/>
              <a:t>–</a:t>
            </a:r>
          </a:p>
          <a:p>
            <a:pPr>
              <a:buNone/>
            </a:pPr>
            <a:r>
              <a:rPr lang="ru-RU" sz="1800" b="1" dirty="0" smtClean="0"/>
              <a:t>Хранимая </a:t>
            </a:r>
            <a:r>
              <a:rPr lang="ru-RU" sz="1800" b="1" dirty="0"/>
              <a:t>Богом родная земля</a:t>
            </a:r>
            <a:r>
              <a:rPr lang="ru-RU" sz="1800" b="1" dirty="0" smtClean="0"/>
              <a:t>! </a:t>
            </a:r>
          </a:p>
          <a:p>
            <a:pPr>
              <a:buNone/>
            </a:pPr>
            <a:r>
              <a:rPr lang="ru-RU" sz="1800" b="1" i="1" dirty="0" smtClean="0"/>
              <a:t>Припев:</a:t>
            </a:r>
            <a:r>
              <a:rPr lang="ru-RU" sz="1800" b="1" dirty="0" smtClean="0"/>
              <a:t> </a:t>
            </a:r>
          </a:p>
          <a:p>
            <a:pPr>
              <a:buNone/>
            </a:pPr>
            <a:r>
              <a:rPr lang="ru-RU" sz="1800" b="1" dirty="0" smtClean="0"/>
              <a:t>3.Широкий </a:t>
            </a:r>
            <a:r>
              <a:rPr lang="ru-RU" sz="1800" b="1" dirty="0"/>
              <a:t>простор для мечты и для </a:t>
            </a:r>
            <a:r>
              <a:rPr lang="ru-RU" sz="1800" b="1" dirty="0" smtClean="0"/>
              <a:t>жизни </a:t>
            </a:r>
          </a:p>
          <a:p>
            <a:pPr>
              <a:buNone/>
            </a:pPr>
            <a:r>
              <a:rPr lang="ru-RU" sz="1800" b="1" dirty="0" smtClean="0"/>
              <a:t>Грядущие </a:t>
            </a:r>
            <a:r>
              <a:rPr lang="ru-RU" sz="1800" b="1" dirty="0"/>
              <a:t>нам открывают года</a:t>
            </a:r>
            <a:r>
              <a:rPr lang="ru-RU" sz="1800" b="1" dirty="0" smtClean="0"/>
              <a:t>. </a:t>
            </a:r>
          </a:p>
          <a:p>
            <a:pPr>
              <a:buNone/>
            </a:pPr>
            <a:r>
              <a:rPr lang="ru-RU" sz="1800" b="1" dirty="0" smtClean="0"/>
              <a:t>Нам </a:t>
            </a:r>
            <a:r>
              <a:rPr lang="ru-RU" sz="1800" b="1" dirty="0"/>
              <a:t>силу дает наша верность Отчизне</a:t>
            </a:r>
            <a:r>
              <a:rPr lang="ru-RU" sz="1800" b="1" dirty="0" smtClean="0"/>
              <a:t>. </a:t>
            </a:r>
          </a:p>
          <a:p>
            <a:pPr>
              <a:buNone/>
            </a:pPr>
            <a:r>
              <a:rPr lang="ru-RU" sz="1800" b="1" dirty="0" smtClean="0"/>
              <a:t>Так </a:t>
            </a:r>
            <a:r>
              <a:rPr lang="ru-RU" sz="1800" b="1" dirty="0"/>
              <a:t>было, так есть и так будет всегда</a:t>
            </a:r>
            <a:r>
              <a:rPr lang="ru-RU" sz="1800" b="1" dirty="0" smtClean="0"/>
              <a:t>! </a:t>
            </a:r>
          </a:p>
          <a:p>
            <a:pPr>
              <a:buNone/>
            </a:pPr>
            <a:r>
              <a:rPr lang="ru-RU" sz="1800" b="1" i="1" dirty="0" smtClean="0"/>
              <a:t>Припев</a:t>
            </a:r>
            <a:r>
              <a:rPr lang="ru-RU" sz="1800" b="1" i="1" dirty="0"/>
              <a:t>:</a:t>
            </a: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500174"/>
            <a:ext cx="27146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i="1" dirty="0">
                <a:solidFill>
                  <a:srgbClr val="FF0000"/>
                </a:solidFill>
              </a:rPr>
              <a:t>Гимн</a:t>
            </a:r>
          </a:p>
          <a:p>
            <a:r>
              <a:rPr lang="ru-RU" sz="3000" b="1" i="1" dirty="0" smtClean="0">
                <a:solidFill>
                  <a:srgbClr val="FF0000"/>
                </a:solidFill>
              </a:rPr>
              <a:t>    России</a:t>
            </a:r>
            <a:endParaRPr lang="ru-RU" sz="3000" b="1" i="1" dirty="0">
              <a:solidFill>
                <a:srgbClr val="FF0000"/>
              </a:solidFill>
            </a:endParaRPr>
          </a:p>
          <a:p>
            <a:endParaRPr lang="ru-RU" sz="3000" b="1" dirty="0" smtClean="0"/>
          </a:p>
          <a:p>
            <a:r>
              <a:rPr lang="ru-RU" sz="3000" b="1" dirty="0" smtClean="0">
                <a:solidFill>
                  <a:srgbClr val="FF0000"/>
                </a:solidFill>
              </a:rPr>
              <a:t>Музыка </a:t>
            </a:r>
            <a:r>
              <a:rPr lang="ru-RU" sz="3000" b="1" dirty="0">
                <a:solidFill>
                  <a:srgbClr val="FF0000"/>
                </a:solidFill>
              </a:rPr>
              <a:t>-Георгия Александрова, новый текст -Сергея Михалкова.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071546"/>
            <a:ext cx="363595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928802"/>
            <a:ext cx="4714908" cy="359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21429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Страна – это прежде всего люди</a:t>
            </a:r>
            <a:endParaRPr lang="ru-RU" sz="4000" b="1" dirty="0"/>
          </a:p>
        </p:txBody>
      </p:sp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53" y="0"/>
            <a:ext cx="914825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6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928802"/>
            <a:ext cx="3214710" cy="263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2071678"/>
            <a:ext cx="3643338" cy="40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3643314"/>
            <a:ext cx="3000372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" y="500042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Россия – многонациональное</a:t>
            </a:r>
          </a:p>
          <a:p>
            <a:pPr algn="ctr"/>
            <a:r>
              <a:rPr lang="ru-RU" sz="4000" b="1" dirty="0" smtClean="0"/>
              <a:t>государство</a:t>
            </a:r>
            <a:endParaRPr lang="ru-RU" sz="4000" b="1" dirty="0"/>
          </a:p>
        </p:txBody>
      </p:sp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3429000"/>
            <a:ext cx="5405213" cy="258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571744"/>
            <a:ext cx="8786874" cy="41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3571876"/>
            <a:ext cx="4786346" cy="2288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57158" y="142852"/>
            <a:ext cx="85725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800" dirty="0" smtClean="0"/>
              <a:t> Какие народы живут в нашей стране?</a:t>
            </a:r>
          </a:p>
          <a:p>
            <a:pPr>
              <a:buFontTx/>
              <a:buChar char="-"/>
            </a:pPr>
            <a:r>
              <a:rPr lang="ru-RU" sz="2800" dirty="0" smtClean="0"/>
              <a:t> Дети каких национальностей учатся в нашей школе, в нашем классе?</a:t>
            </a:r>
            <a:endParaRPr lang="ru-RU" sz="2800" dirty="0"/>
          </a:p>
        </p:txBody>
      </p:sp>
    </p:spTree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 fontScale="92500" lnSpcReduction="10000"/>
          </a:bodyPr>
          <a:lstStyle/>
          <a:p>
            <a:endParaRPr lang="ru-RU" sz="3000" b="1" dirty="0"/>
          </a:p>
          <a:p>
            <a:pPr>
              <a:buNone/>
            </a:pPr>
            <a:r>
              <a:rPr lang="ru-RU" sz="3000" b="1" dirty="0" smtClean="0"/>
              <a:t>•  Россия </a:t>
            </a:r>
            <a:r>
              <a:rPr lang="ru-RU" sz="3000" b="1" dirty="0"/>
              <a:t>(Российская Федерация) объединяет </a:t>
            </a:r>
            <a:r>
              <a:rPr lang="ru-RU" sz="3000" b="1" dirty="0" smtClean="0"/>
              <a:t>  в </a:t>
            </a:r>
            <a:r>
              <a:rPr lang="ru-RU" sz="3000" b="1" dirty="0"/>
              <a:t>своем составе республики, края, области, автономные округа</a:t>
            </a:r>
            <a:r>
              <a:rPr lang="ru-RU" sz="3000" b="1" dirty="0" smtClean="0"/>
              <a:t>.</a:t>
            </a:r>
          </a:p>
          <a:p>
            <a:pPr>
              <a:buNone/>
            </a:pPr>
            <a:endParaRPr lang="ru-RU" sz="3000" b="1" dirty="0"/>
          </a:p>
          <a:p>
            <a:pPr>
              <a:buNone/>
            </a:pPr>
            <a:r>
              <a:rPr lang="ru-RU" sz="3000" b="1" dirty="0" smtClean="0"/>
              <a:t>•  Россия </a:t>
            </a:r>
            <a:r>
              <a:rPr lang="ru-RU" sz="3000" b="1" dirty="0"/>
              <a:t>–многонациональная страна. На её территории проживает более 100 народов</a:t>
            </a:r>
            <a:r>
              <a:rPr lang="ru-RU" sz="3000" b="1" dirty="0" smtClean="0"/>
              <a:t>.</a:t>
            </a:r>
          </a:p>
          <a:p>
            <a:pPr>
              <a:buNone/>
            </a:pPr>
            <a:r>
              <a:rPr lang="ru-RU" sz="3000" b="1" dirty="0" smtClean="0"/>
              <a:t> </a:t>
            </a:r>
            <a:endParaRPr lang="ru-RU" sz="3000" b="1" dirty="0"/>
          </a:p>
          <a:p>
            <a:pPr>
              <a:buNone/>
            </a:pPr>
            <a:r>
              <a:rPr lang="ru-RU" sz="3000" b="1" dirty="0" smtClean="0"/>
              <a:t>•    Русский </a:t>
            </a:r>
            <a:r>
              <a:rPr lang="ru-RU" sz="3000" b="1" dirty="0"/>
              <a:t>язык –государственный язык РФ на всей её территории</a:t>
            </a:r>
            <a:r>
              <a:rPr lang="ru-RU" sz="3000" b="1" dirty="0" smtClean="0"/>
              <a:t>.</a:t>
            </a:r>
          </a:p>
          <a:p>
            <a:pPr>
              <a:buNone/>
            </a:pPr>
            <a:endParaRPr lang="ru-RU" sz="3000" b="1" dirty="0"/>
          </a:p>
          <a:p>
            <a:pPr>
              <a:buNone/>
            </a:pPr>
            <a:r>
              <a:rPr lang="ru-RU" sz="3000" b="1" dirty="0" smtClean="0"/>
              <a:t>•    -</a:t>
            </a:r>
            <a:r>
              <a:rPr lang="ru-RU" sz="3000" b="1" dirty="0"/>
              <a:t>Чем же один народ отличается от </a:t>
            </a:r>
            <a:endParaRPr lang="ru-RU" sz="3000" b="1" dirty="0" smtClean="0"/>
          </a:p>
          <a:p>
            <a:pPr>
              <a:buNone/>
            </a:pPr>
            <a:r>
              <a:rPr lang="ru-RU" sz="3000" b="1" dirty="0"/>
              <a:t> </a:t>
            </a:r>
            <a:r>
              <a:rPr lang="ru-RU" sz="3000" b="1" dirty="0" smtClean="0"/>
              <a:t>     другого</a:t>
            </a:r>
            <a:r>
              <a:rPr lang="ru-RU" sz="3000" b="1" dirty="0"/>
              <a:t>?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428604"/>
            <a:ext cx="3357554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00034" y="285728"/>
            <a:ext cx="5143536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-А что же нас всех </a:t>
            </a:r>
          </a:p>
          <a:p>
            <a:r>
              <a:rPr lang="ru-RU" sz="3600" b="1" dirty="0" smtClean="0"/>
              <a:t>   объединяет</a:t>
            </a:r>
            <a:r>
              <a:rPr lang="ru-RU" sz="3600" b="1" dirty="0"/>
              <a:t>?</a:t>
            </a:r>
          </a:p>
          <a:p>
            <a:r>
              <a:rPr lang="ru-RU" sz="2900" dirty="0"/>
              <a:t>-Единая Родина. А это общая земля, общая история, общие законы, общий язык. Но важнее всего общие ценности, духовные традиции. Человек остаётся человеком, пока он ценит и бескорыстно заботиться о близких ему людях, об интересах народа и Отечества.</a:t>
            </a:r>
          </a:p>
        </p:txBody>
      </p:sp>
    </p:spTree>
  </p:cSld>
  <p:clrMapOvr>
    <a:masterClrMapping/>
  </p:clrMapOvr>
  <p:transition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000240"/>
            <a:ext cx="3071834" cy="3048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071934" y="1857364"/>
            <a:ext cx="39290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Один –рыбак с рожденья,</a:t>
            </a:r>
          </a:p>
          <a:p>
            <a:r>
              <a:rPr lang="ru-RU" sz="2400" b="1" dirty="0"/>
              <a:t>Другой -оленевод.</a:t>
            </a:r>
          </a:p>
          <a:p>
            <a:r>
              <a:rPr lang="ru-RU" sz="2400" b="1" dirty="0"/>
              <a:t>Один кумыс готовит,</a:t>
            </a:r>
          </a:p>
          <a:p>
            <a:r>
              <a:rPr lang="ru-RU" sz="2400" b="1" dirty="0"/>
              <a:t>Другой готовит мёд.</a:t>
            </a:r>
          </a:p>
          <a:p>
            <a:r>
              <a:rPr lang="ru-RU" sz="2400" b="1" dirty="0"/>
              <a:t>Одним –милее осень,</a:t>
            </a:r>
          </a:p>
          <a:p>
            <a:r>
              <a:rPr lang="ru-RU" sz="2400" b="1" dirty="0"/>
              <a:t>Другим –милей весна.</a:t>
            </a:r>
          </a:p>
          <a:p>
            <a:r>
              <a:rPr lang="ru-RU" sz="2400" b="1" dirty="0"/>
              <a:t>А Родина Россия</a:t>
            </a:r>
          </a:p>
          <a:p>
            <a:r>
              <a:rPr lang="ru-RU" sz="2400" b="1" dirty="0"/>
              <a:t>У нас у всех -одна.</a:t>
            </a:r>
          </a:p>
        </p:txBody>
      </p:sp>
    </p:spTree>
  </p:cSld>
  <p:clrMapOvr>
    <a:masterClrMapping/>
  </p:clrMapOvr>
  <p:transition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364333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071934" y="928670"/>
            <a:ext cx="471490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12июня — День России —праздник свободы, гражданского мира и доброго согласия всех людей на основе закона и справедливости. Этот праздник—символ национального единения и общей ответственности за настоящее и будущее нашей Родины. Ежегодно по традиции День России отмечается праздничным концертом и грандиозным салютом в самом сердце страны—на Красной Площади</a:t>
            </a:r>
            <a:r>
              <a:rPr lang="ru-RU" sz="2400" b="1" dirty="0"/>
              <a:t>.</a:t>
            </a:r>
            <a:endParaRPr lang="ru-RU" sz="2400" dirty="0"/>
          </a:p>
        </p:txBody>
      </p:sp>
    </p:spTree>
  </p:cSld>
  <p:clrMapOvr>
    <a:masterClrMapping/>
  </p:clrMapOvr>
  <p:transition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24" cy="1143000"/>
          </a:xfrm>
        </p:spPr>
        <p:txBody>
          <a:bodyPr>
            <a:noAutofit/>
          </a:bodyPr>
          <a:lstStyle/>
          <a:p>
            <a:endParaRPr lang="ru-RU" sz="2800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1214422"/>
            <a:ext cx="301479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671</Words>
  <Application>Microsoft Office PowerPoint</Application>
  <PresentationFormat>Экран (4:3)</PresentationFormat>
  <Paragraphs>122</Paragraphs>
  <Slides>25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Тема Office</vt:lpstr>
      <vt:lpstr>Acrobat Document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Флаг России</vt:lpstr>
      <vt:lpstr>Слайд 14</vt:lpstr>
      <vt:lpstr>Гимн России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Геннадий</cp:lastModifiedBy>
  <cp:revision>21</cp:revision>
  <dcterms:created xsi:type="dcterms:W3CDTF">2018-11-15T06:45:42Z</dcterms:created>
  <dcterms:modified xsi:type="dcterms:W3CDTF">2018-11-24T07:15:23Z</dcterms:modified>
</cp:coreProperties>
</file>