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56" r:id="rId2"/>
    <p:sldId id="258" r:id="rId3"/>
    <p:sldId id="270" r:id="rId4"/>
    <p:sldId id="271" r:id="rId5"/>
    <p:sldId id="272" r:id="rId6"/>
    <p:sldId id="259" r:id="rId7"/>
    <p:sldId id="260" r:id="rId8"/>
    <p:sldId id="261" r:id="rId9"/>
    <p:sldId id="262" r:id="rId10"/>
    <p:sldId id="274" r:id="rId11"/>
    <p:sldId id="268" r:id="rId12"/>
    <p:sldId id="263" r:id="rId13"/>
    <p:sldId id="264" r:id="rId14"/>
    <p:sldId id="265" r:id="rId15"/>
    <p:sldId id="266" r:id="rId16"/>
    <p:sldId id="267" r:id="rId17"/>
    <p:sldId id="269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B7C9B-8654-4490-91A8-B77D9C9877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7CC29-31CE-47B8-AFF2-EBFA6659E9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7CC29-31CE-47B8-AFF2-EBFA6659E95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9.png"/><Relationship Id="rId18" Type="http://schemas.microsoft.com/office/2007/relationships/hdphoto" Target="../media/hdphoto9.wdp"/><Relationship Id="rId3" Type="http://schemas.openxmlformats.org/officeDocument/2006/relationships/image" Target="../media/image4.png"/><Relationship Id="rId21" Type="http://schemas.openxmlformats.org/officeDocument/2006/relationships/image" Target="../media/image13.png"/><Relationship Id="rId7" Type="http://schemas.openxmlformats.org/officeDocument/2006/relationships/image" Target="../media/image6.png"/><Relationship Id="rId12" Type="http://schemas.microsoft.com/office/2007/relationships/hdphoto" Target="../media/hdphoto6.wdp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microsoft.com/office/2007/relationships/hdphoto" Target="../media/hdphoto8.wdp"/><Relationship Id="rId20" Type="http://schemas.microsoft.com/office/2007/relationships/hdphoto" Target="../media/hdphoto10.wdp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5.wdp"/><Relationship Id="rId19" Type="http://schemas.openxmlformats.org/officeDocument/2006/relationships/image" Target="../media/image12.png"/><Relationship Id="rId4" Type="http://schemas.microsoft.com/office/2007/relationships/hdphoto" Target="../media/hdphoto2.wdp"/><Relationship Id="rId9" Type="http://schemas.openxmlformats.org/officeDocument/2006/relationships/image" Target="../media/image7.png"/><Relationship Id="rId14" Type="http://schemas.microsoft.com/office/2007/relationships/hdphoto" Target="../media/hdphoto7.wdp"/><Relationship Id="rId22" Type="http://schemas.microsoft.com/office/2007/relationships/hdphoto" Target="../media/hdphoto1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428596" y="642918"/>
            <a:ext cx="8215370" cy="2588742"/>
          </a:xfrm>
        </p:spPr>
        <p:txBody>
          <a:bodyPr>
            <a:normAutofit fontScale="90000"/>
          </a:bodyPr>
          <a:lstStyle/>
          <a:p>
            <a:r>
              <a:rPr lang="ru-RU" sz="6700" b="1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Мы –  много - национальный народ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/>
            </a:r>
            <a:b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6" name="Picture 4" descr="https://ds03.infourok.ru/uploads/ex/1154/0001364b-63e550c6/img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643182"/>
            <a:ext cx="7858180" cy="3857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7175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642918"/>
            <a:ext cx="6215106" cy="1000132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Что говорит закон</a:t>
            </a:r>
            <a:endParaRPr lang="ru-RU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2000240"/>
            <a:ext cx="7632848" cy="3714776"/>
          </a:xfrm>
        </p:spPr>
        <p:txBody>
          <a:bodyPr>
            <a:normAutofit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600" b="1" dirty="0" smtClean="0"/>
              <a:t>оссия – огромная страна.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600" b="1" dirty="0" smtClean="0"/>
              <a:t>о территории она больше таких стран как Канада, Китай, США, Индия.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600" b="1" dirty="0" smtClean="0"/>
              <a:t> Франция или Германия могли бы </a:t>
            </a:r>
            <a:r>
              <a:rPr lang="ru-RU" sz="2600" b="1" dirty="0" smtClean="0"/>
              <a:t>разместиться </a:t>
            </a:r>
            <a:r>
              <a:rPr lang="ru-RU" sz="2600" b="1" dirty="0" smtClean="0"/>
              <a:t>на нашей территории больше 30 раз! </a:t>
            </a:r>
            <a:endParaRPr lang="ru-RU" sz="2600" b="1" dirty="0"/>
          </a:p>
        </p:txBody>
      </p:sp>
    </p:spTree>
    <p:extLst>
      <p:ext uri="{BB962C8B-B14F-4D97-AF65-F5344CB8AC3E}">
        <p14:creationId xmlns="" xmlns:p14="http://schemas.microsoft.com/office/powerpoint/2010/main" val="208435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83880" cy="1357322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br>
              <a:rPr lang="ru-RU" sz="4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4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4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4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       На территории России    </a:t>
            </a:r>
            <a:b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 проживает более 180 народов.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183880" cy="41879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Русские             115,9млн.       79,8%</a:t>
            </a:r>
          </a:p>
          <a:p>
            <a:pPr>
              <a:buNone/>
            </a:pPr>
            <a:r>
              <a:rPr lang="ru-RU" dirty="0" smtClean="0"/>
              <a:t>Татары               5,6млн.          3,8%</a:t>
            </a:r>
          </a:p>
          <a:p>
            <a:pPr>
              <a:buNone/>
            </a:pPr>
            <a:r>
              <a:rPr lang="ru-RU" dirty="0" smtClean="0"/>
              <a:t>Украинцы           2,9млн.          2%</a:t>
            </a:r>
          </a:p>
          <a:p>
            <a:pPr>
              <a:buNone/>
            </a:pPr>
            <a:r>
              <a:rPr lang="ru-RU" dirty="0" smtClean="0"/>
              <a:t>Башкиры            1,7млн.          1,2%</a:t>
            </a:r>
          </a:p>
          <a:p>
            <a:pPr>
              <a:buNone/>
            </a:pPr>
            <a:r>
              <a:rPr lang="ru-RU" dirty="0" smtClean="0"/>
              <a:t>Чуваши              1,6млн.           1,1%</a:t>
            </a:r>
          </a:p>
          <a:p>
            <a:pPr>
              <a:buNone/>
            </a:pPr>
            <a:r>
              <a:rPr lang="ru-RU" dirty="0" smtClean="0"/>
              <a:t>Чеченцы             1,4млн.           0,9%</a:t>
            </a:r>
          </a:p>
          <a:p>
            <a:pPr>
              <a:buNone/>
            </a:pPr>
            <a:r>
              <a:rPr lang="ru-RU" dirty="0" smtClean="0"/>
              <a:t>Армяне               1,1млн.            0,8%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Национальный состав населения </a:t>
            </a:r>
            <a:b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      Чувашской Республики.</a:t>
            </a:r>
            <a:endParaRPr lang="ru-RU" sz="3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8183880" cy="4187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Чуваши    - 67,8%</a:t>
            </a:r>
          </a:p>
          <a:p>
            <a:pPr>
              <a:buNone/>
            </a:pPr>
            <a:r>
              <a:rPr lang="ru-RU" sz="3600" dirty="0" smtClean="0"/>
              <a:t>Русские    - 26,7%</a:t>
            </a:r>
          </a:p>
          <a:p>
            <a:pPr>
              <a:buNone/>
            </a:pPr>
            <a:r>
              <a:rPr lang="ru-RU" sz="3600" dirty="0" smtClean="0"/>
              <a:t>Татары     - 2,7%</a:t>
            </a:r>
          </a:p>
          <a:p>
            <a:pPr>
              <a:buNone/>
            </a:pPr>
            <a:r>
              <a:rPr lang="ru-RU" sz="3600" dirty="0" smtClean="0"/>
              <a:t>Мордва     - 1,4%</a:t>
            </a:r>
          </a:p>
          <a:p>
            <a:pPr>
              <a:buNone/>
            </a:pPr>
            <a:r>
              <a:rPr lang="ru-RU" sz="3600" dirty="0" smtClean="0"/>
              <a:t>Другие     - 1,4%</a:t>
            </a:r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00.yaplakal.com/pics/pics_original/8/2/7/2855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357166"/>
            <a:ext cx="8286808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332656"/>
            <a:ext cx="4141694" cy="6227546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600" b="1" dirty="0" smtClean="0">
                <a:solidFill>
                  <a:srgbClr val="00B0F0"/>
                </a:solidFill>
              </a:rPr>
              <a:t>Неудивительно,</a:t>
            </a:r>
            <a:r>
              <a:rPr lang="ru-RU" sz="2600" b="1" dirty="0" smtClean="0"/>
              <a:t> что в России </a:t>
            </a:r>
            <a:r>
              <a:rPr lang="ru-RU" sz="2600" b="1" dirty="0" err="1" smtClean="0"/>
              <a:t>прожи-вают</a:t>
            </a:r>
            <a:r>
              <a:rPr lang="ru-RU" sz="2600" b="1" dirty="0" smtClean="0"/>
              <a:t> люди многих национальностей.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600" b="1" dirty="0" smtClean="0"/>
              <a:t>онституция РФ на-</a:t>
            </a:r>
            <a:r>
              <a:rPr lang="ru-RU" sz="2600" b="1" dirty="0" err="1" smtClean="0"/>
              <a:t>чинается</a:t>
            </a:r>
            <a:r>
              <a:rPr lang="ru-RU" sz="2600" b="1" dirty="0" smtClean="0"/>
              <a:t> словами: «Мы, </a:t>
            </a:r>
            <a:r>
              <a:rPr lang="ru-RU" sz="2600" b="1" dirty="0" err="1" smtClean="0"/>
              <a:t>многонацио-нальный</a:t>
            </a:r>
            <a:r>
              <a:rPr lang="ru-RU" sz="2600" b="1" dirty="0" smtClean="0"/>
              <a:t> народ Рос-</a:t>
            </a:r>
            <a:r>
              <a:rPr lang="ru-RU" sz="2600" b="1" dirty="0" err="1" smtClean="0"/>
              <a:t>сийской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Федера-ции</a:t>
            </a:r>
            <a:r>
              <a:rPr lang="ru-RU" sz="2600" b="1" dirty="0" smtClean="0"/>
              <a:t>…»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600" b="1" dirty="0" smtClean="0"/>
              <a:t> это значит, что мы – люди разных национальностей, а народ один – рос-</a:t>
            </a:r>
            <a:r>
              <a:rPr lang="ru-RU" sz="2600" b="1" dirty="0" err="1" smtClean="0"/>
              <a:t>сияне</a:t>
            </a:r>
            <a:r>
              <a:rPr lang="ru-RU" sz="2600" b="1" dirty="0" smtClean="0"/>
              <a:t>.</a:t>
            </a:r>
            <a:endParaRPr lang="ru-RU" sz="2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99435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608064" y="1155090"/>
            <a:ext cx="1270334" cy="168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332656"/>
            <a:ext cx="3813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 smtClean="0"/>
              <a:t>Народы России в национальных костюмах</a:t>
            </a:r>
            <a:endParaRPr lang="ru-RU" sz="22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29879" y="2680362"/>
            <a:ext cx="1270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русские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0" b="89941" l="0" r="83673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2586488" y="1126160"/>
            <a:ext cx="927828" cy="1608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2043861" y="977399"/>
            <a:ext cx="730569" cy="165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32928" y="2531147"/>
            <a:ext cx="1150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татары</a:t>
            </a:r>
            <a:endParaRPr lang="ru-RU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0" b="98773" l="0" r="9837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3405664" y="1155090"/>
            <a:ext cx="1173782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71334" y="251998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алеуты</a:t>
            </a:r>
            <a:endParaRPr lang="ru-RU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BEBA8EAE-BF5A-486C-A8C5-ECC9F3942E4B}">
                <a14:imgProps xmlns="" xmlns:a14="http://schemas.microsoft.com/office/drawing/2010/main">
                  <a14:imgLayer r:embed="rId12">
                    <a14:imgEffect>
                      <a14:backgroundRemoval t="0" b="9837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2165815" y="2824235"/>
            <a:ext cx="1217229" cy="174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81425" y="4476574"/>
            <a:ext cx="141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башкиры</a:t>
            </a:r>
            <a:endParaRPr lang="ru-RU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ackgroundRemoval t="0" b="100000" l="0" r="91667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3466614" y="3045918"/>
            <a:ext cx="1485723" cy="1597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454088" y="4646126"/>
            <a:ext cx="1192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черкесы</a:t>
            </a:r>
            <a:endParaRPr lang="ru-RU" dirty="0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backgroundRemoval t="0" b="99429" l="0" r="97826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583315" y="3027805"/>
            <a:ext cx="1316898" cy="1665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91309" y="4590575"/>
            <a:ext cx="795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чукчи</a:t>
            </a:r>
            <a:endParaRPr lang="ru-RU" dirty="0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17" cstate="email">
            <a:extLst>
              <a:ext uri="{BEBA8EAE-BF5A-486C-A8C5-ECC9F3942E4B}">
                <a14:imgProps xmlns="" xmlns:a14="http://schemas.microsoft.com/office/drawing/2010/main">
                  <a14:imgLayer r:embed="rId18">
                    <a14:imgEffect>
                      <a14:backgroundRemoval t="0" b="98901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405299" y="5015458"/>
            <a:ext cx="836465" cy="173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19" cstate="email">
            <a:extLst>
              <a:ext uri="{BEBA8EAE-BF5A-486C-A8C5-ECC9F3942E4B}">
                <a14:imgProps xmlns="" xmlns:a14="http://schemas.microsoft.com/office/drawing/2010/main">
                  <a14:imgLayer r:embed="rId20">
                    <a14:imgEffect>
                      <a14:backgroundRemoval t="0" b="97802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1048963" y="4786402"/>
            <a:ext cx="1417160" cy="173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05531" y="6357958"/>
            <a:ext cx="1338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украинцы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1" cstate="email">
            <a:extLst>
              <a:ext uri="{BEBA8EAE-BF5A-486C-A8C5-ECC9F3942E4B}">
                <a14:imgProps xmlns="" xmlns:a14="http://schemas.microsoft.com/office/drawing/2010/main">
                  <a14:imgLayer r:embed="rId22">
                    <a14:imgEffect>
                      <a14:backgroundRemoval t="0" b="100000" l="0" r="97887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2577842" y="4775241"/>
            <a:ext cx="1193356" cy="140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89518" y="6115189"/>
            <a:ext cx="1465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белорусы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1086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785794"/>
            <a:ext cx="5572164" cy="5715040"/>
          </a:xfrm>
        </p:spPr>
        <p:txBody>
          <a:bodyPr>
            <a:noAutofit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600" b="1" dirty="0" smtClean="0"/>
              <a:t>аждое из слов – </a:t>
            </a:r>
            <a:r>
              <a:rPr lang="ru-RU" sz="2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«народ»</a:t>
            </a:r>
            <a:r>
              <a:rPr lang="ru-RU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600" b="1" dirty="0" smtClean="0"/>
              <a:t>и </a:t>
            </a:r>
            <a:r>
              <a:rPr lang="ru-RU" sz="2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«нация»</a:t>
            </a:r>
            <a:r>
              <a:rPr lang="ru-RU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600" b="1" dirty="0" smtClean="0"/>
              <a:t>употребляется в 2-х значениях.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600" b="1" dirty="0" smtClean="0"/>
              <a:t>о-первых, это группы людей, проживающих на одной территории, объединённых хозяйственными связями,  отличающиеся от других своим языком и культурой.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600" b="1" dirty="0" smtClean="0"/>
              <a:t> во-вторых, это все граждане одной страны.</a:t>
            </a:r>
            <a:endParaRPr lang="ru-RU" sz="2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714356"/>
            <a:ext cx="2424759" cy="25644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5010" y="3476737"/>
            <a:ext cx="2430394" cy="2881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8524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7384666" cy="138135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– дети разных народов, мы – один народ</a:t>
            </a:r>
            <a:endParaRPr lang="ru-RU" b="1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1772816"/>
            <a:ext cx="8424936" cy="313234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600" b="1" dirty="0" smtClean="0"/>
              <a:t>здавна на территории России вместе с  русскими живут украинцы, белорусы, татары, карелы, евреи, армяне и многие-многие другие народы. 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600" b="1" dirty="0" smtClean="0"/>
              <a:t>о итогам переписи населения 2010 г. в на-шей стране проживают представители около 200 многочисленных и малочисленных национальностей и народов.</a:t>
            </a:r>
            <a:endParaRPr lang="ru-RU" sz="2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99685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857224" y="4400696"/>
            <a:ext cx="7819231" cy="2457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0396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74804"/>
            <a:ext cx="8391306" cy="5976664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3200" b="1" dirty="0" smtClean="0"/>
              <a:t>ольшинство населения России составляют русские.</a:t>
            </a:r>
          </a:p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3200" b="1" dirty="0" smtClean="0"/>
              <a:t>усский народ – создатель и строитель нашего государства.</a:t>
            </a:r>
          </a:p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3200" b="1" dirty="0" smtClean="0"/>
              <a:t>огда образовалось Древнерусское государство, народы, соседние с предка-ми русского народа славянами стали жить вместе.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41127479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s://ru.toluna.com/dpolls_images/2016/06/02/ecd42171-84cf-433a-88f9-1ebd319508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358246" cy="6429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5" y="501770"/>
            <a:ext cx="8430446" cy="58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476672"/>
            <a:ext cx="5500726" cy="6048672"/>
          </a:xfrm>
        </p:spPr>
        <p:txBody>
          <a:bodyPr>
            <a:normAutofit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600" b="1" dirty="0" smtClean="0"/>
              <a:t>а долгие века ширилась территория России и рос-ла многонациональная семья народов.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600" b="1" dirty="0" smtClean="0"/>
              <a:t>о русский народ и сего-дня составляет основу России, саму её душу. 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600" b="1" dirty="0" smtClean="0"/>
              <a:t>собое значение в сплочении народов нашей страны играет великая русская культура – язык, наука, литература, музы-ка, живопись, архитектура.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4572008"/>
            <a:ext cx="2857520" cy="1903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5933800" y="2852936"/>
            <a:ext cx="2853042" cy="1474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0824" y="430361"/>
            <a:ext cx="2876017" cy="21345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2803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1"/>
            <a:ext cx="7920880" cy="1440160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dirty="0"/>
              <a:t>ультурный человек любой </a:t>
            </a:r>
            <a:r>
              <a:rPr lang="ru-RU" b="1" dirty="0" smtClean="0"/>
              <a:t>национальности </a:t>
            </a:r>
            <a:r>
              <a:rPr lang="ru-RU" b="1" dirty="0"/>
              <a:t>знает произведения великих </a:t>
            </a:r>
            <a:r>
              <a:rPr lang="ru-RU" b="1" dirty="0" smtClean="0"/>
              <a:t>русских авторов </a:t>
            </a:r>
            <a:r>
              <a:rPr lang="ru-RU" b="1" dirty="0"/>
              <a:t>прошлого.</a:t>
            </a:r>
          </a:p>
          <a:p>
            <a:pPr algn="just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386" y="1761691"/>
            <a:ext cx="1686778" cy="22546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3825339"/>
            <a:ext cx="1740713" cy="245440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3506" y="4105480"/>
            <a:ext cx="1742696" cy="23235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83" y="1491081"/>
            <a:ext cx="1858938" cy="24614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8099" y="4609582"/>
            <a:ext cx="1857745" cy="2189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4110" y="1448620"/>
            <a:ext cx="1905000" cy="24098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29351" y="3662351"/>
            <a:ext cx="2808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Виктор Михайлович Васнецов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721190" y="3974668"/>
            <a:ext cx="2251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Константин Андреевич Тон</a:t>
            </a: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4633507" y="1455228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/>
              <a:t>Лев Николаевич Толстой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961555" y="6308194"/>
            <a:ext cx="3237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Пётр Ильич Чайковский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67592" y="3820779"/>
            <a:ext cx="2010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Михаил Васильевич Ломоносов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87123" y="5492586"/>
            <a:ext cx="1771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/>
              <a:t>Александр Сергеевич Пушкин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85642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9" y="4437112"/>
            <a:ext cx="7776864" cy="2088232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sz="2600" b="1" dirty="0" smtClean="0"/>
              <a:t>усский язык не только государственный в Российской Федерации.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600" b="1" dirty="0" smtClean="0"/>
              <a:t>то язык межнационального общения.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600" b="1" dirty="0" smtClean="0"/>
              <a:t> что это, по твоему, значит?</a:t>
            </a:r>
            <a:endParaRPr lang="ru-RU" sz="2600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3135"/>
          <a:stretch/>
        </p:blipFill>
        <p:spPr bwMode="auto">
          <a:xfrm>
            <a:off x="6102292" y="399929"/>
            <a:ext cx="2894109" cy="373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501753"/>
            <a:ext cx="2736304" cy="3648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471294"/>
            <a:ext cx="2440897" cy="366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1267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571480"/>
            <a:ext cx="7643866" cy="140596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Многонациональная культура России</a:t>
            </a:r>
            <a:endParaRPr lang="ru-RU" b="1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143116"/>
            <a:ext cx="7848872" cy="4000528"/>
          </a:xfrm>
        </p:spPr>
        <p:txBody>
          <a:bodyPr>
            <a:normAutofit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ru-RU" sz="2600" b="1" dirty="0" smtClean="0"/>
              <a:t>аже самый малочисленный народ имеет свою культуру.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600" b="1" dirty="0" smtClean="0"/>
              <a:t>месте с русской культурой национальные культуры народов России составляет неисчерпаемое духовное богатство на-шей Родины.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600" b="1" dirty="0" smtClean="0"/>
              <a:t> нас общая Родина, общая земля, общая судьба.</a:t>
            </a:r>
          </a:p>
        </p:txBody>
      </p:sp>
    </p:spTree>
    <p:extLst>
      <p:ext uri="{BB962C8B-B14F-4D97-AF65-F5344CB8AC3E}">
        <p14:creationId xmlns="" xmlns:p14="http://schemas.microsoft.com/office/powerpoint/2010/main" val="159457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7312776" cy="7920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национальность</a:t>
            </a:r>
            <a:endParaRPr lang="ru-RU" b="1" dirty="0">
              <a:solidFill>
                <a:schemeClr val="tx2">
                  <a:lumMod val="90000"/>
                  <a:lumOff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423448" cy="501548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600" b="1" dirty="0" smtClean="0"/>
              <a:t>ринадлежность человека к определённой нации называют </a:t>
            </a:r>
            <a:r>
              <a:rPr lang="ru-RU" sz="2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национальностью</a:t>
            </a:r>
            <a:r>
              <a:rPr lang="ru-RU" sz="2600" b="1" dirty="0" smtClean="0"/>
              <a:t>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600" b="1" dirty="0" smtClean="0"/>
              <a:t> людей одной национальности, как правило, бывает общий язык, культура. А главное, люди одной национальности осознают своё единство.</a:t>
            </a:r>
          </a:p>
          <a:p>
            <a:pPr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600" b="1" dirty="0" smtClean="0"/>
              <a:t>ациональность определяет сам человек, его родители.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2600" b="1" dirty="0" smtClean="0"/>
              <a:t>ациональность не является </a:t>
            </a:r>
          </a:p>
          <a:p>
            <a:pPr marL="68263" indent="292100">
              <a:buNone/>
            </a:pPr>
            <a:r>
              <a:rPr lang="ru-RU" sz="2600" b="1" dirty="0" smtClean="0"/>
              <a:t>ни заслугой, ни достоинством, </a:t>
            </a:r>
          </a:p>
          <a:p>
            <a:pPr marL="68263" indent="292100">
              <a:buNone/>
            </a:pPr>
            <a:r>
              <a:rPr lang="ru-RU" sz="2600" b="1" dirty="0" smtClean="0"/>
              <a:t>ни недостатком.</a:t>
            </a:r>
            <a:endParaRPr lang="ru-RU" sz="2600" b="1" dirty="0"/>
          </a:p>
        </p:txBody>
      </p:sp>
      <p:pic>
        <p:nvPicPr>
          <p:cNvPr id="2050" name="Picture 2" descr="C:\Users\Acer\Desktop\анимационные картинки\Рисунок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3822" y="4714884"/>
            <a:ext cx="1993153" cy="1857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847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s://jquery.re/items/10/06/30/63/52/live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15370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 descr="https://наше-подмосковье.рф/upload/resize_cache/tmp-picture/f20/550_270_2/f2055792a155e9d079c4879c7b35645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501122" cy="585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498</TotalTime>
  <Words>484</Words>
  <Application>Microsoft Office PowerPoint</Application>
  <PresentationFormat>Экран (4:3)</PresentationFormat>
  <Paragraphs>65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Мы –  много - национальный народ   </vt:lpstr>
      <vt:lpstr>Что говорит закон</vt:lpstr>
      <vt:lpstr>             На территории России       проживает более 180 народов.</vt:lpstr>
      <vt:lpstr>Национальный состав населения         Чувашской Республики.</vt:lpstr>
      <vt:lpstr>Слайд 5</vt:lpstr>
      <vt:lpstr>Слайд 6</vt:lpstr>
      <vt:lpstr>Слайд 7</vt:lpstr>
      <vt:lpstr>Мы – дети разных народов, мы – один народ</vt:lpstr>
      <vt:lpstr>Слайд 9</vt:lpstr>
      <vt:lpstr>Слайд 10</vt:lpstr>
      <vt:lpstr>Слайд 11</vt:lpstr>
      <vt:lpstr>Слайд 12</vt:lpstr>
      <vt:lpstr>Слайд 13</vt:lpstr>
      <vt:lpstr>Слайд 14</vt:lpstr>
      <vt:lpstr>Многонациональная культура России</vt:lpstr>
      <vt:lpstr>Что такое национальность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301</cp:lastModifiedBy>
  <cp:revision>51</cp:revision>
  <dcterms:created xsi:type="dcterms:W3CDTF">2012-07-13T15:39:33Z</dcterms:created>
  <dcterms:modified xsi:type="dcterms:W3CDTF">2018-11-07T12:26:01Z</dcterms:modified>
</cp:coreProperties>
</file>