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78" r:id="rId3"/>
    <p:sldId id="279" r:id="rId4"/>
    <p:sldId id="265" r:id="rId5"/>
    <p:sldId id="259" r:id="rId6"/>
    <p:sldId id="261" r:id="rId7"/>
    <p:sldId id="263" r:id="rId8"/>
    <p:sldId id="260" r:id="rId9"/>
    <p:sldId id="262" r:id="rId10"/>
    <p:sldId id="264" r:id="rId11"/>
    <p:sldId id="274" r:id="rId12"/>
    <p:sldId id="275" r:id="rId13"/>
    <p:sldId id="268" r:id="rId14"/>
    <p:sldId id="269" r:id="rId15"/>
    <p:sldId id="270" r:id="rId16"/>
    <p:sldId id="271" r:id="rId17"/>
    <p:sldId id="272" r:id="rId18"/>
    <p:sldId id="273" r:id="rId19"/>
    <p:sldId id="280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05D1E-4DB7-4049-B1BA-BA0D600462F4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12162-816E-4F5F-ABF6-944ED2B25F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716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612162-816E-4F5F-ABF6-944ED2B25FA4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image" Target="../media/image7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kket.com/wp-content/uploads/2016/08/World-Wide-Web-WWW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2" cy="688538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79715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+mn-lt"/>
              </a:rPr>
              <a:t>Всероссийский урок безопасности школьников в сети Интернет </a:t>
            </a:r>
            <a:endParaRPr lang="ru-RU" b="1" dirty="0">
              <a:solidFill>
                <a:schemeClr val="accent6">
                  <a:lumMod val="20000"/>
                  <a:lumOff val="8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idsvisitor.com/media/event_images/ea/96/ea96a07125c6266d44ea9b0cb63de0c3dd98c35d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077072"/>
            <a:ext cx="3805486" cy="25323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204864"/>
            <a:ext cx="6552728" cy="1080121"/>
          </a:xfrm>
        </p:spPr>
        <p:txBody>
          <a:bodyPr>
            <a:normAutofit fontScale="90000"/>
          </a:bodyPr>
          <a:lstStyle/>
          <a:p>
            <a:pPr indent="358775"/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 октября в России Всемирный день безопасности в сети Интернет</a:t>
            </a:r>
            <a:b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http://s_poshin.isk.edu54.ru/wp-content/uploads/2016/10/z0u3f0weuw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020272" y="4005064"/>
            <a:ext cx="2259583" cy="2604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6070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Электронная почта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Общение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Поиск информации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Поиск людей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Развлечения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Обмен файлами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Совершение покупок в интернет-магазинах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Обучение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Просмотр видео информации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Заработок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ВОЗМОЖНОСТИ СЕТИ ИНТЕРНЕТ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4" name="Picture 2" descr="http://blogozapis.ru/wp-content/uploads/2017/08/vozmojnost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185176" y="1124744"/>
            <a:ext cx="3744416" cy="32660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352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8083" y="2276872"/>
            <a:ext cx="7408333" cy="345069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     Наряду с огромными возможностями Интернета 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как высокотехнологичного источника коммуникации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и инструмента поиска и получения информации,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проблема безопасности детей в сети становится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очень актуальной.</a:t>
            </a:r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  <a:p>
            <a:pPr>
              <a:buNone/>
            </a:pPr>
            <a:endParaRPr lang="ru-RU" sz="2800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Современный мир – это мир компьютерной техники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Управляющая кнопка: настраиваемая 5">
            <a:hlinkClick r:id="rId2" action="ppaction://hlinksldjump"/>
          </p:cNvPr>
          <p:cNvSpPr/>
          <p:nvPr/>
        </p:nvSpPr>
        <p:spPr>
          <a:xfrm>
            <a:off x="323528" y="622623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настраиваемая 6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pic>
        <p:nvPicPr>
          <p:cNvPr id="9" name="Рисунок 8" descr="shutterstock_322506527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3456384"/>
            <a:ext cx="4283968" cy="3212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  <a:hlinkClick r:id="rId2" action="ppaction://hlinksldjump"/>
              </a:rPr>
              <a:t>Загрузка вредоносных программ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latin typeface="Arial" pitchFamily="34" charset="0"/>
                <a:cs typeface="Arial" pitchFamily="34" charset="0"/>
                <a:hlinkClick r:id="rId3" action="ppaction://hlinksldjump"/>
              </a:rPr>
              <a:t>Опасный контент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latin typeface="Arial" pitchFamily="34" charset="0"/>
                <a:cs typeface="Arial" pitchFamily="34" charset="0"/>
                <a:hlinkClick r:id="rId4" action="ppaction://hlinksldjump"/>
              </a:rPr>
              <a:t>Интернет-травля 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latin typeface="Arial" pitchFamily="34" charset="0"/>
                <a:cs typeface="Arial" pitchFamily="34" charset="0"/>
                <a:hlinkClick r:id="rId5" action="ppaction://hlinksldjump"/>
              </a:rPr>
              <a:t>Интернет - хищники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b="1" dirty="0" smtClean="0">
                <a:latin typeface="Arial" pitchFamily="34" charset="0"/>
                <a:cs typeface="Arial" pitchFamily="34" charset="0"/>
                <a:hlinkClick r:id="rId6" action="ppaction://hlinksldjump"/>
              </a:rPr>
              <a:t>Интернет - мошенники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Основные угрозы безопасности детей в интернете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Управляющая кнопка: настраиваемая 3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pic>
        <p:nvPicPr>
          <p:cNvPr id="10" name="Рисунок 9" descr="igor2-08081719160816_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32040" y="3429000"/>
            <a:ext cx="4018278" cy="3068960"/>
          </a:xfrm>
          <a:prstGeom prst="rect">
            <a:avLst/>
          </a:prstGeom>
        </p:spPr>
      </p:pic>
      <p:sp>
        <p:nvSpPr>
          <p:cNvPr id="11" name="Управляющая кнопка: далее 10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Возможна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 загрузке файлов, программ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или музыки из случайных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источников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Загрузка вредоносных программ</a:t>
            </a:r>
          </a:p>
        </p:txBody>
      </p:sp>
      <p:pic>
        <p:nvPicPr>
          <p:cNvPr id="4" name="Рисунок 3" descr="https://geekhacker.ru/wp-content/uploads/2017/12/image14-6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3517" y="3454198"/>
            <a:ext cx="2483768" cy="2842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viru1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3601" y="4108037"/>
            <a:ext cx="2378423" cy="2006795"/>
          </a:xfrm>
          <a:prstGeom prst="rect">
            <a:avLst/>
          </a:prstGeom>
        </p:spPr>
      </p:pic>
      <p:sp>
        <p:nvSpPr>
          <p:cNvPr id="6" name="Управляющая кнопка: настраиваемая 5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7" name="Управляющая кнопка: настраиваемая 6">
            <a:hlinkClick r:id="rId4" action="ppaction://hlinksldjump"/>
          </p:cNvPr>
          <p:cNvSpPr/>
          <p:nvPr/>
        </p:nvSpPr>
        <p:spPr>
          <a:xfrm>
            <a:off x="251520" y="6309320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8" name="Управляющая кнопка: далее 7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82453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300" u="sng" dirty="0" smtClean="0">
                <a:latin typeface="Times New Roman" pitchFamily="18" charset="0"/>
                <a:cs typeface="Times New Roman" pitchFamily="18" charset="0"/>
              </a:rPr>
              <a:t>Опасным можно назвать различные материалы,</a:t>
            </a:r>
          </a:p>
          <a:p>
            <a:pPr>
              <a:buNone/>
            </a:pPr>
            <a:r>
              <a:rPr lang="ru-RU" sz="3300" u="sng" dirty="0" smtClean="0">
                <a:latin typeface="Times New Roman" pitchFamily="18" charset="0"/>
                <a:cs typeface="Times New Roman" pitchFamily="18" charset="0"/>
              </a:rPr>
              <a:t>содержащие: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сцены насилия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сцены неоправданной агрессии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нецензурная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лексика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информация, разжигающая расовую ненависть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пропаганда нездорового образа жизни, неправильного питания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пропаганда употребления наркотических веществ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мошенническая информация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азартные игры</a:t>
            </a:r>
          </a:p>
          <a:p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Опасный контент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1518509708_sovety-po-bezopasnosti-v-internete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0192" y="4221088"/>
            <a:ext cx="2413645" cy="2365959"/>
          </a:xfrm>
          <a:prstGeom prst="rect">
            <a:avLst/>
          </a:prstGeom>
        </p:spPr>
      </p:pic>
      <p:sp>
        <p:nvSpPr>
          <p:cNvPr id="6" name="Управляющая кнопка: настраиваемая 5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7" name="Управляющая кнопка: настраиваемая 6">
            <a:hlinkClick r:id="rId3" action="ppaction://hlinksldjump"/>
          </p:cNvPr>
          <p:cNvSpPr/>
          <p:nvPr/>
        </p:nvSpPr>
        <p:spPr>
          <a:xfrm>
            <a:off x="251520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8" name="Управляющая кнопка: далее 7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осуществляется посредством:    </a:t>
            </a:r>
          </a:p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электронной почты</a:t>
            </a:r>
          </a:p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программ для мгновенного обмена сообщениями (например, ICQ) в социальных сетях, </a:t>
            </a:r>
          </a:p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через размещения на </a:t>
            </a:r>
            <a:r>
              <a:rPr lang="ru-RU" sz="3000" dirty="0" err="1" smtClean="0">
                <a:latin typeface="Arial" pitchFamily="34" charset="0"/>
                <a:cs typeface="Arial" pitchFamily="34" charset="0"/>
              </a:rPr>
              <a:t>видеопорталах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    </a:t>
            </a:r>
          </a:p>
          <a:p>
            <a:pPr>
              <a:buNone/>
            </a:pPr>
            <a:r>
              <a:rPr lang="ru-RU" sz="3000" dirty="0" smtClean="0">
                <a:latin typeface="Arial" pitchFamily="34" charset="0"/>
                <a:cs typeface="Arial" pitchFamily="34" charset="0"/>
              </a:rPr>
              <a:t>    (</a:t>
            </a:r>
            <a:r>
              <a:rPr lang="ru-RU" sz="3000" dirty="0" err="1" smtClean="0">
                <a:latin typeface="Arial" pitchFamily="34" charset="0"/>
                <a:cs typeface="Arial" pitchFamily="34" charset="0"/>
              </a:rPr>
              <a:t>YouTube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3000" dirty="0" err="1" smtClean="0">
                <a:latin typeface="Arial" pitchFamily="34" charset="0"/>
                <a:cs typeface="Arial" pitchFamily="34" charset="0"/>
              </a:rPr>
              <a:t>Vimeo</a:t>
            </a:r>
            <a:r>
              <a:rPr lang="ru-RU" sz="3000" dirty="0" smtClean="0">
                <a:latin typeface="Arial" pitchFamily="34" charset="0"/>
                <a:cs typeface="Arial" pitchFamily="34" charset="0"/>
              </a:rPr>
              <a:t> и др.) непристойных видеоматериалов</a:t>
            </a:r>
          </a:p>
          <a:p>
            <a:r>
              <a:rPr lang="ru-RU" sz="3000" dirty="0" smtClean="0">
                <a:latin typeface="Arial" pitchFamily="34" charset="0"/>
                <a:cs typeface="Arial" pitchFamily="34" charset="0"/>
              </a:rPr>
              <a:t>мобильного телефона (с помощью SMS-сообщений или надоедливых звонков).</a:t>
            </a:r>
            <a:endParaRPr lang="ru-RU" sz="3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Интернет-травля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bezsekreta.ru/wp-content/uploads/2018/02/74e2b37e76b462e9161e4a434a47c2ab.jpg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649171"/>
            <a:ext cx="288032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3" action="ppaction://hlinksldjump"/>
          </p:cNvPr>
          <p:cNvSpPr/>
          <p:nvPr/>
        </p:nvSpPr>
        <p:spPr>
          <a:xfrm>
            <a:off x="251520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далее 6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   используют социальные сети, чаты, 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 мессенджеры, интернет - форумы и другие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социальные средства  коммуникации для общения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с детьми и подростками с целью склонить их к</a:t>
            </a:r>
          </a:p>
          <a:p>
            <a:pPr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незаконным  действиям  различного характера</a:t>
            </a:r>
            <a:endParaRPr lang="ru-RU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Интернет - хищники</a:t>
            </a:r>
          </a:p>
        </p:txBody>
      </p:sp>
      <p:pic>
        <p:nvPicPr>
          <p:cNvPr id="6" name="Рисунок 5" descr="image_oiw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20280" y="3480418"/>
            <a:ext cx="5076056" cy="3332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7" name="Управляющая кнопка: настраиваемая 6">
            <a:hlinkClick r:id="rId3" action="ppaction://hlinksldjump"/>
          </p:cNvPr>
          <p:cNvSpPr/>
          <p:nvPr/>
        </p:nvSpPr>
        <p:spPr>
          <a:xfrm>
            <a:off x="251520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8" name="Управляющая кнопка: далее 7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dentity-theft-1000x6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1268760"/>
            <a:ext cx="3584153" cy="2150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Интернет - мошенники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3573016"/>
            <a:ext cx="86764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Хищение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конфиденциальных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данных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 может привести к тому, что хакер незаконно получает доступ и каким -либо образом использует личную 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информацию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пользователя, с целью получить материальную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прибыль.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Управляющая кнопка: настраиваемая 5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8" name="Управляющая кнопка: настраиваемая 7">
            <a:hlinkClick r:id="rId3" action="ppaction://hlinksldjump"/>
          </p:cNvPr>
          <p:cNvSpPr/>
          <p:nvPr/>
        </p:nvSpPr>
        <p:spPr>
          <a:xfrm>
            <a:off x="264399" y="622623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9" name="Управляющая кнопка: далее 8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Загрузочные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Файловые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Макро – вирусы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Скрипт – вирусы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Компьютерные вирусы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916832"/>
            <a:ext cx="4059274" cy="412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3" action="ppaction://hlinksldjump"/>
          </p:cNvPr>
          <p:cNvSpPr/>
          <p:nvPr/>
        </p:nvSpPr>
        <p:spPr>
          <a:xfrm>
            <a:off x="251520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далее 6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Антивирус лаборатории Касперского</a:t>
            </a: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Доктор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Web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NOD 32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AVAST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Самые эффективные </a:t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антивирусные программы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kaspersky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02124">
            <a:off x="3305072" y="4965080"/>
            <a:ext cx="4944613" cy="12834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spider_onl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88295" y="1268760"/>
            <a:ext cx="2172072" cy="14487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p1_2298295_5189a27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981" y="1184444"/>
            <a:ext cx="2566053" cy="16174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maxresdefaul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7544" y="4710697"/>
            <a:ext cx="1764176" cy="1663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Управляющая кнопка: настраиваемая 7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9" name="Управляющая кнопка: настраиваемая 8">
            <a:hlinkClick r:id="rId6" action="ppaction://hlinksldjump"/>
          </p:cNvPr>
          <p:cNvSpPr/>
          <p:nvPr/>
        </p:nvSpPr>
        <p:spPr>
          <a:xfrm>
            <a:off x="264399" y="6309320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10" name="Управляющая кнопка: далее 9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56792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Советы по безопасной работе </a:t>
            </a:r>
            <a:b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 сети Интернет</a:t>
            </a:r>
            <a:endParaRPr lang="ru-RU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world_spin_in_hands_PA_500_clr_314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974671"/>
            <a:ext cx="4762500" cy="3905250"/>
          </a:xfrm>
          <a:prstGeom prst="rect">
            <a:avLst/>
          </a:prstGeom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3" action="ppaction://hlinksldjump"/>
          </p:cNvPr>
          <p:cNvSpPr/>
          <p:nvPr/>
        </p:nvSpPr>
        <p:spPr>
          <a:xfrm>
            <a:off x="251520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далее 6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911655"/>
            <a:ext cx="7408333" cy="3450696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Чем сложнее пароль, тем сложнее взломать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твой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аккаунт.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Сложный пароль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07707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645024"/>
            <a:ext cx="5982757" cy="2081396"/>
          </a:xfrm>
          <a:prstGeom prst="rect">
            <a:avLst/>
          </a:prstGeom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3" action="ppaction://hlinksldjump"/>
          </p:cNvPr>
          <p:cNvSpPr/>
          <p:nvPr/>
        </p:nvSpPr>
        <p:spPr>
          <a:xfrm>
            <a:off x="251520" y="6165304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далее 6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sharo-argun.ru/images/dannyie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288032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Личная информация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-180528" y="3933056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Никогда не рассказывай о себе незнакомым людям в Интернете: где ты живешь и учишься, не давай свой номер телефона.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говори никому о том, где работают твои родители, не </a:t>
            </a:r>
            <a:r>
              <a:rPr lang="ru-RU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сообщай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номера их телефонов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3" action="ppaction://hlinksldjump"/>
          </p:cNvPr>
          <p:cNvSpPr/>
          <p:nvPr/>
        </p:nvSpPr>
        <p:spPr>
          <a:xfrm>
            <a:off x="264399" y="6309320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далее 6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1764" y="2492896"/>
            <a:ext cx="7408333" cy="3450696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Если вас что-то пугает в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работе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компьютера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немедленно выключите его. 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Расскажите об этом родителям или другим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взрослым.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Доверься интуиции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2018-07-05_10-51-5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9865" y="1844824"/>
            <a:ext cx="2956600" cy="2122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3" action="ppaction://hlinksldjump"/>
          </p:cNvPr>
          <p:cNvSpPr/>
          <p:nvPr/>
        </p:nvSpPr>
        <p:spPr>
          <a:xfrm>
            <a:off x="251520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далее 6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Используйте фильтры электронной почты для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блокирования спама и нежелательных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сообщений.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Фильтры электронной почты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EmailFilters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2276872"/>
            <a:ext cx="3528392" cy="4096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3" action="ppaction://hlinksldjump"/>
          </p:cNvPr>
          <p:cNvSpPr/>
          <p:nvPr/>
        </p:nvSpPr>
        <p:spPr>
          <a:xfrm>
            <a:off x="251520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7" name="Управляющая кнопка: далее 6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Никогда не договаривайся о встрече с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интернет - знакомыми без сопровождения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взрослых. Они не всегда являются теми, за</a:t>
            </a:r>
          </a:p>
          <a:p>
            <a:pPr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кого себя выдают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Не встречайся с незнакомцами</a:t>
            </a:r>
            <a:endParaRPr lang="ru-RU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ello_html_4000eb9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3284984"/>
            <a:ext cx="6048672" cy="2516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Управляющая кнопка: настраиваемая 4">
            <a:hlinkClick r:id="" action="ppaction://hlinkshowjump?jump=endshow"/>
          </p:cNvPr>
          <p:cNvSpPr/>
          <p:nvPr/>
        </p:nvSpPr>
        <p:spPr>
          <a:xfrm>
            <a:off x="8316416" y="260648"/>
            <a:ext cx="432048" cy="360040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/>
              <a:t>×</a:t>
            </a:r>
          </a:p>
        </p:txBody>
      </p:sp>
      <p:sp>
        <p:nvSpPr>
          <p:cNvPr id="6" name="Управляющая кнопка: настраиваемая 5">
            <a:hlinkClick r:id="rId4" action="ppaction://hlinksldjump"/>
          </p:cNvPr>
          <p:cNvSpPr/>
          <p:nvPr/>
        </p:nvSpPr>
        <p:spPr>
          <a:xfrm>
            <a:off x="264399" y="6237312"/>
            <a:ext cx="1499289" cy="299112"/>
          </a:xfrm>
          <a:prstGeom prst="actionButtonBlank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/>
              <a:t>На главную</a:t>
            </a:r>
          </a:p>
        </p:txBody>
      </p:sp>
      <p:sp>
        <p:nvSpPr>
          <p:cNvPr id="8" name="Управляющая кнопка: далее 7">
            <a:hlinkClick r:id="" action="ppaction://hlinkshowjump?jump=nextslide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700808"/>
            <a:ext cx="7812856" cy="4929411"/>
          </a:xfrm>
        </p:spPr>
        <p:txBody>
          <a:bodyPr>
            <a:normAutofit/>
          </a:bodyPr>
          <a:lstStyle/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Не открывать файлы, скачанные из непроверенных источников.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2. Сразу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удалять письма подозрительного содержания.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Не обращать внимания на предложения легкого заработка, и уж тем более, не высылать никому своих логинов и паролей.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 регистрации использовать сложные пароли из символов, букв и цифр. Назначайте каждый раз новый оригинальный пароль.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Соблюдать осторожность, используя интернет в местах общего пользования.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 платежными системами безопаснее работать через специальные приложения, а не через официальный сайт.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Следить за интернет-трафиком. Резкое увеличение трафика безо всякой причины – серьезный повод для беспокойства. 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Игнорировать сообщения о крупных выигрышах или получении наследства.</a:t>
            </a:r>
          </a:p>
          <a:p>
            <a:pPr marL="342900" indent="-342900" algn="just">
              <a:spcBef>
                <a:spcPts val="1200"/>
              </a:spcBef>
              <a:buFont typeface="+mj-lt"/>
              <a:buAutoNum type="arabicPeriod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Использовать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только проверенные варианты при совершении покупок в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интернет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– магазинах.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КАК ОБЕСПЕЧИТЬ ЗАЩИТУ ПК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156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Если соблюдать эти простые правила, то</a:t>
            </a:r>
          </a:p>
          <a:p>
            <a:pPr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работа в Интернете станет безопасной,</a:t>
            </a:r>
          </a:p>
          <a:p>
            <a:pPr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полезной и увлекательной.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no-translate-detected_29190-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2204864"/>
            <a:ext cx="3387050" cy="4653136"/>
          </a:xfrm>
          <a:prstGeom prst="rect">
            <a:avLst/>
          </a:prstGeom>
        </p:spPr>
      </p:pic>
      <p:sp>
        <p:nvSpPr>
          <p:cNvPr id="5" name="Управляющая кнопка: далее 4">
            <a:hlinkClick r:id="" action="ppaction://hlinkshowjump?jump=endshow"/>
          </p:cNvPr>
          <p:cNvSpPr/>
          <p:nvPr/>
        </p:nvSpPr>
        <p:spPr>
          <a:xfrm>
            <a:off x="8604448" y="6381328"/>
            <a:ext cx="288000" cy="288000"/>
          </a:xfrm>
          <a:prstGeom prst="actionButtonForwardNex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2885122"/>
            <a:ext cx="8660576" cy="92333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1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СПАСИБО</a:t>
            </a:r>
            <a:r>
              <a:rPr kumimoji="0" lang="ru-RU" sz="5400" b="0" i="1" u="none" strike="noStrike" cap="none" normalizeH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 ЗА ВНИМАНИЕ!</a:t>
            </a:r>
            <a:endParaRPr kumimoji="0" lang="ru-RU" sz="5400" b="0" i="1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715</TotalTime>
  <Words>471</Words>
  <Application>Microsoft Office PowerPoint</Application>
  <PresentationFormat>Экран (4:3)</PresentationFormat>
  <Paragraphs>134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Волна</vt:lpstr>
      <vt:lpstr>Всероссийский урок безопасности школьников в сети Интернет </vt:lpstr>
      <vt:lpstr>30 октября в России Всемирный день безопасности в сети Интернет  </vt:lpstr>
      <vt:lpstr>ВОЗМОЖНОСТИ СЕТИ ИНТЕРНЕТ </vt:lpstr>
      <vt:lpstr>Современный мир – это мир компьютерной техники </vt:lpstr>
      <vt:lpstr>Основные угрозы безопасности детей в интернете</vt:lpstr>
      <vt:lpstr>Загрузка вредоносных программ</vt:lpstr>
      <vt:lpstr>Опасный контент</vt:lpstr>
      <vt:lpstr>Интернет-травля</vt:lpstr>
      <vt:lpstr>Интернет - хищники</vt:lpstr>
      <vt:lpstr>Интернет - мошенники</vt:lpstr>
      <vt:lpstr>Компьютерные вирусы</vt:lpstr>
      <vt:lpstr>Самые эффективные  антивирусные программы</vt:lpstr>
      <vt:lpstr>Советы по безопасной работе  в сети Интернет</vt:lpstr>
      <vt:lpstr>Сложный пароль</vt:lpstr>
      <vt:lpstr>Личная информация</vt:lpstr>
      <vt:lpstr>Доверься интуиции</vt:lpstr>
      <vt:lpstr>Фильтры электронной почты</vt:lpstr>
      <vt:lpstr>Не встречайся с незнакомцами</vt:lpstr>
      <vt:lpstr>КАК ОБЕСПЕЧИТЬ ЗАЩИТУ ПК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Всероссийский урок безопасности школьников в сети Интернет</dc:title>
  <dc:creator>Лариса</dc:creator>
  <cp:lastModifiedBy>Александра</cp:lastModifiedBy>
  <cp:revision>56</cp:revision>
  <dcterms:created xsi:type="dcterms:W3CDTF">2018-09-08T15:45:20Z</dcterms:created>
  <dcterms:modified xsi:type="dcterms:W3CDTF">2018-10-28T17:56:26Z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2830428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