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86" r:id="rId4"/>
    <p:sldId id="259" r:id="rId5"/>
    <p:sldId id="277" r:id="rId6"/>
    <p:sldId id="260" r:id="rId7"/>
    <p:sldId id="276" r:id="rId8"/>
    <p:sldId id="278" r:id="rId9"/>
    <p:sldId id="279" r:id="rId10"/>
    <p:sldId id="280" r:id="rId11"/>
    <p:sldId id="281" r:id="rId12"/>
    <p:sldId id="285" r:id="rId13"/>
    <p:sldId id="302" r:id="rId14"/>
    <p:sldId id="263" r:id="rId15"/>
    <p:sldId id="265" r:id="rId16"/>
    <p:sldId id="266" r:id="rId17"/>
    <p:sldId id="267" r:id="rId18"/>
    <p:sldId id="269" r:id="rId19"/>
    <p:sldId id="304" r:id="rId20"/>
    <p:sldId id="287" r:id="rId21"/>
    <p:sldId id="270" r:id="rId22"/>
    <p:sldId id="283" r:id="rId23"/>
    <p:sldId id="274" r:id="rId24"/>
    <p:sldId id="275" r:id="rId25"/>
    <p:sldId id="288" r:id="rId26"/>
    <p:sldId id="289" r:id="rId27"/>
    <p:sldId id="290" r:id="rId28"/>
    <p:sldId id="291" r:id="rId29"/>
    <p:sldId id="292" r:id="rId30"/>
    <p:sldId id="293" r:id="rId31"/>
    <p:sldId id="295" r:id="rId32"/>
    <p:sldId id="294" r:id="rId33"/>
    <p:sldId id="305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7D9FD-EEB1-4F68-B638-1D3C9A1C965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F4034-9C98-4A6C-A1FF-2D556497039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077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20AA1-4E73-4CB2-9D03-AE034F24727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7D6A2-157E-407A-88AD-532A4DF8EE5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017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9C6F0-247B-40ED-A587-E5B3DD9253B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6BB7B-56F8-4E71-A5BD-9C759204E15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6047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5AA8F-25B5-453B-AF41-DEBF754EEC4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56101-EC7E-4EC3-B405-55F39C85910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818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C1504-9CA8-484F-B8C3-E45224DE8ED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1F31C-54D3-4023-81E0-B3AC9C24AA5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506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B8A8C-6869-496A-BD64-F91B5D5E3AA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4A792-AA45-4647-BEC4-80F7100B0C0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351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928D0-AC6C-4D91-B77F-C5925320B58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3BFC1-910A-44EB-A2F8-CA901AAC41D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228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49E22-5A2B-41FB-8EE7-F4EF89874B0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B97D6-6B35-4024-A61D-49D0BBA3902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1118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F8055-E0DD-40FB-8153-280E17A17B8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6C8C3-841D-4246-8100-E1B127BE48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4972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47D13-F44D-4AE2-87DB-CF452F19BE5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2BB5F-491C-4CC1-9831-F5CD9D915D1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234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48776-9794-4BBD-8F5A-F15CCF61862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9AC6B-923C-45BD-AD27-9C898D59751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262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26000">
              <a:srgbClr val="00B050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26000">
              <a:srgbClr val="00B050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FCD01E2-BBD2-4FCB-BD2D-DFC2B08D8CB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07.11.2018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A818C7-7369-4A34-B161-34CC46E9BE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703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bg-prestige.narod.ru/proekt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040560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000000"/>
                </a:solidFill>
                <a:latin typeface="Times New Roman"/>
              </a:rPr>
              <a:t/>
            </a:r>
            <a:br>
              <a:rPr lang="ru-RU" sz="4000" dirty="0">
                <a:solidFill>
                  <a:srgbClr val="000000"/>
                </a:solidFill>
                <a:latin typeface="Times New Roman"/>
              </a:rPr>
            </a:br>
            <a:r>
              <a:rPr lang="ru-RU" sz="4000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4000" b="1" dirty="0">
                <a:solidFill>
                  <a:srgbClr val="000000"/>
                </a:solidFill>
                <a:latin typeface="Times New Roman"/>
              </a:rPr>
              <a:t>Методика организации проектной деятельности на уроках «Основы безопасности жизнедеятельности» и внеурочных </a:t>
            </a:r>
            <a:r>
              <a:rPr lang="ru-RU" sz="4000" b="1" dirty="0" smtClean="0">
                <a:solidFill>
                  <a:srgbClr val="000000"/>
                </a:solidFill>
                <a:latin typeface="Times New Roman"/>
              </a:rPr>
              <a:t>занятиях.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20144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Понятие «проект»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в переводе с латинского- брошенный вперед.                                                                                          Под проектом подразумевают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план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предположение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предварительный текст какого- либо документа, комплекс технических документов( расчетов, чертежей, макетов и т.д.)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23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4536504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ru-RU" sz="2800" dirty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ПРОЕКТ – это специально организованный учителем и самостоятельно выполненный детьми комплекс действий по решению значимой для ученика проблемы, завершающийся созданием продукта и его представлением в рамках устной или письменной </a:t>
            </a:r>
            <a:r>
              <a:rPr lang="ru-RU" sz="2800" dirty="0" smtClean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>презентации.</a:t>
            </a:r>
            <a:r>
              <a:rPr lang="ru-RU" sz="2800" dirty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n>
                  <a:solidFill>
                    <a:sysClr val="windowText" lastClr="000000"/>
                  </a:solidFill>
                </a:ln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67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Проект – это “пять П”:</a:t>
            </a:r>
            <a:br>
              <a:rPr lang="ru-RU" sz="3200" b="1" dirty="0">
                <a:latin typeface="Times New Roman" pitchFamily="18" charset="0"/>
                <a:cs typeface="Times New Roman" pitchFamily="18" charset="0"/>
              </a:rPr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роблема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роектирование (планирование) –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оиск информации –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родукт –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резентация.</a:t>
            </a:r>
          </a:p>
          <a:p>
            <a:pPr marL="0" indent="0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Шестое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“П” проекта – его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ортфолио, т.е. папка, в которой собраны все рабочие материалы проекта, в том числе черновики,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планы и отчеты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72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1008111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Цели проектной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деятельности: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412776"/>
            <a:ext cx="8208912" cy="4226024"/>
          </a:xfrm>
        </p:spPr>
        <p:txBody>
          <a:bodyPr>
            <a:normAutofit fontScale="92500" lnSpcReduction="10000"/>
          </a:bodyPr>
          <a:lstStyle/>
          <a:p>
            <a:pPr indent="-269875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2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- 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</a:rPr>
              <a:t>определять цель;</a:t>
            </a:r>
          </a:p>
          <a:p>
            <a:pPr indent="-269875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</a:rPr>
              <a:t>- описывать адекватные шаги по ее достижению (отбор средств, адекватных 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цели; 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</a:rPr>
              <a:t>сбор, 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обработка, 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</a:rPr>
              <a:t>анализ информации);</a:t>
            </a:r>
          </a:p>
          <a:p>
            <a:pPr indent="-269875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</a:rPr>
              <a:t>- излагать и оформлять выполненную 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работу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</a:rPr>
              <a:t>;</a:t>
            </a:r>
          </a:p>
          <a:p>
            <a:pPr indent="-269875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</a:rPr>
              <a:t>- представлять ее результаты и аргументированно отвечать на вопросы;</a:t>
            </a:r>
          </a:p>
          <a:p>
            <a:pPr indent="-269875" algn="just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</a:rPr>
              <a:t>- самостоятельно планировать и управлять своей познавательной деятельностью во времени. </a:t>
            </a:r>
          </a:p>
          <a:p>
            <a:pPr algn="l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21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Принципы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организации проектной деятельности.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проект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должен быть посильным для выполнения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                   - создавать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необходимые условия для успешного выполнения проектов (формировать соответствующую библиотеку,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медиатеку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);                      - вести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подготовку учащихся к выполнению проектов;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- обеспечить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руководство проектом со стороны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педагогов;                                                                                             - обязательная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презентация результатов работы по проекту в той или иной форме. </a:t>
            </a:r>
          </a:p>
        </p:txBody>
      </p:sp>
    </p:spTree>
    <p:extLst>
      <p:ext uri="{BB962C8B-B14F-4D97-AF65-F5344CB8AC3E}">
        <p14:creationId xmlns:p14="http://schemas.microsoft.com/office/powerpoint/2010/main" val="379989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Классификация проектов по продолжительности.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1.    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Мини-проекты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могут укладываться в один урок или часть урока. Работа над проектом ведется в группах, продолжительность - 20 минут (подготовка -10 минут, презентация каждой группы - 2 минуты).</a:t>
            </a:r>
          </a:p>
        </p:txBody>
      </p:sp>
    </p:spTree>
    <p:extLst>
      <p:ext uri="{BB962C8B-B14F-4D97-AF65-F5344CB8AC3E}">
        <p14:creationId xmlns:p14="http://schemas.microsoft.com/office/powerpoint/2010/main" val="381055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Классификация проектов по продолжительности.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2.    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Краткосрочные проекты 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</a:t>
            </a:r>
          </a:p>
          <a:p>
            <a:pPr marL="0" indent="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Работа осуществляется в группах, продолжительность - 4 урока.</a:t>
            </a:r>
          </a:p>
          <a:p>
            <a:pPr marL="0" indent="0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     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1-й урок: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определение состава проектных групп, выдача задания (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сбор   информации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по своим элементам).</a:t>
            </a:r>
          </a:p>
          <a:p>
            <a:pPr marL="0" indent="0">
              <a:buNone/>
            </a:pPr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2-й </a:t>
            </a:r>
            <a:r>
              <a:rPr lang="ru-RU" sz="4000" i="1" dirty="0">
                <a:latin typeface="Times New Roman" pitchFamily="18" charset="0"/>
                <a:cs typeface="Times New Roman" pitchFamily="18" charset="0"/>
              </a:rPr>
              <a:t>урок: 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 отчеты групп по собранной информации, выработка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содержания   проектного продукта и формы его презентации.</a:t>
            </a:r>
          </a:p>
          <a:p>
            <a:pPr marL="0" indent="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3-й 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и 4-й  уроки: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презентация готовых проектов, их обсуждение и оценка.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183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Классификация проектов по продолжительности.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3.    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Недельные проекты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выполняются в группах в ходе проектной недели. Их реализация занимает примерно 30 - 40 часов и целиком проходит с участием руководителя проекта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7838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Классификация проектов по продолжительности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4.    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Долгосрочные (годичные) проекты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могут выполняться как в группах, так и индивидуально.  Весь цикл реализации годичного проекта - от определения темы до презентации (защиты) - выполняется во внеурочное время.</a:t>
            </a:r>
          </a:p>
          <a:p>
            <a:pPr marL="0" indent="0">
              <a:buNone/>
            </a:pPr>
            <a:r>
              <a:rPr lang="ru-RU" sz="2800" b="1" dirty="0"/>
              <a:t> </a:t>
            </a:r>
            <a:endParaRPr lang="ru-RU" sz="28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752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 характеру доминирующей в проекте деятельности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 useBgFill="1"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информационный;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исследовательский;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практико-ориентированный;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творческий;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ролевой. </a:t>
            </a: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ru-RU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628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профилю знаний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1700808"/>
            <a:ext cx="3600400" cy="4392488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Монопроекты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одному предмету. При этом выбираются наиболее сложные разделы или темы  программы. 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88024" y="1700808"/>
            <a:ext cx="3528392" cy="439248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Межпредметные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проекты                             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 правило, выполняются во внеурочное время, затрагивающие два- три предмета.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2447764" y="1196752"/>
            <a:ext cx="1044116" cy="432048"/>
          </a:xfrm>
          <a:prstGeom prst="downArrow">
            <a:avLst>
              <a:gd name="adj1" fmla="val 50000"/>
              <a:gd name="adj2" fmla="val 6356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6300192" y="1196752"/>
            <a:ext cx="864096" cy="432048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75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ts val="1200"/>
              </a:spcBef>
            </a:pPr>
            <a:r>
              <a:rPr lang="ru-RU" sz="3200" b="1" kern="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                                                                                Этапы </a:t>
            </a:r>
            <a:r>
              <a:rPr lang="ru-RU" sz="3200" b="1" kern="0" dirty="0">
                <a:latin typeface="Times New Roman" pitchFamily="18" charset="0"/>
                <a:ea typeface="Times New Roman"/>
                <a:cs typeface="Times New Roman" pitchFamily="18" charset="0"/>
              </a:rPr>
              <a:t>и примерные сроки работы над проектом</a:t>
            </a:r>
            <a:br>
              <a:rPr lang="ru-RU" sz="3200" b="1" kern="0" dirty="0"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000" b="1" i="1" u="sng" dirty="0">
                <a:latin typeface="Times New Roman" pitchFamily="18" charset="0"/>
                <a:cs typeface="Times New Roman" pitchFamily="18" charset="0"/>
              </a:rPr>
              <a:t>Подготовительный этап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(сентябрь): выбор темы и руководителя проекта.</a:t>
            </a:r>
          </a:p>
          <a:p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000" b="1" i="1" u="sng" dirty="0">
                <a:latin typeface="Times New Roman" pitchFamily="18" charset="0"/>
                <a:cs typeface="Times New Roman" pitchFamily="18" charset="0"/>
              </a:rPr>
              <a:t>Основной этап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(октябрь - март): изучение литературы, постановка проблемы, обоснование ее актуальности, формулировка цели (для учебно-исследовательской работы - выдвижение гипотезы). Оформление текста проекта.</a:t>
            </a:r>
          </a:p>
          <a:p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000" b="1" i="1" u="sng" dirty="0">
                <a:latin typeface="Times New Roman" pitchFamily="18" charset="0"/>
                <a:cs typeface="Times New Roman" pitchFamily="18" charset="0"/>
              </a:rPr>
              <a:t>Заключительный этап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(март - апрель): защита проекта, оценивание работы.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48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Роль учителя при работе над проектом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ru-RU" sz="2400" b="1" dirty="0"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ru-RU" sz="2800" b="1" i="1" u="sng" dirty="0">
                <a:latin typeface="Times New Roman" pitchFamily="18" charset="0"/>
                <a:ea typeface="+mj-ea"/>
                <a:cs typeface="Times New Roman" pitchFamily="18" charset="0"/>
              </a:rPr>
              <a:t>Консультирование</a:t>
            </a:r>
            <a:r>
              <a:rPr lang="ru-RU" sz="2800" i="1" u="sng" dirty="0">
                <a:latin typeface="Times New Roman" pitchFamily="18" charset="0"/>
                <a:ea typeface="+mj-ea"/>
                <a:cs typeface="Times New Roman" pitchFamily="18" charset="0"/>
              </a:rPr>
              <a:t>-</a:t>
            </a:r>
            <a:r>
              <a:rPr lang="ru-RU" sz="2800" i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i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провоцирование вопросов, моделирование различных ситуаций трансформируя их в образовательную среду. Важно – учитель должен воздерживаться от подсказок даже в том случае, когда видит, что учащиеся «делают что-то не то».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12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Роль учителя при работе над проектом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u="sng" dirty="0">
                <a:latin typeface="Times New Roman" pitchFamily="18" charset="0"/>
                <a:cs typeface="Times New Roman" pitchFamily="18" charset="0"/>
              </a:rPr>
              <a:t>Мотивирование -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высокий уровень мотивации в проекте – залог успеха. Главный принцип в том, чтобы у учащихся  был выбор и свобода самоопределения в решении ситуации или поставленной проблемы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b="1" i="1" u="sng" dirty="0">
                <a:latin typeface="Times New Roman" pitchFamily="18" charset="0"/>
                <a:cs typeface="Times New Roman" pitchFamily="18" charset="0"/>
              </a:rPr>
              <a:t>Координирование </a:t>
            </a:r>
            <a:r>
              <a:rPr lang="ru-RU" sz="2400" i="1" u="sng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провоцирование на вопросы, размышления, самостоятельную оценку деятельности учащихся на основе того минимального набора знаний по теме проекта, которые были получены и усвоены на предшествующих проекту уроках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400" b="1" i="1" u="sng" dirty="0">
                <a:latin typeface="Times New Roman" pitchFamily="18" charset="0"/>
                <a:cs typeface="Times New Roman" pitchFamily="18" charset="0"/>
              </a:rPr>
              <a:t>Наблюдение </a:t>
            </a:r>
            <a:r>
              <a:rPr lang="ru-RU" sz="2400" i="1" u="sng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оно нацелено на получение информации, которая позволяет продуктивно консультировать учащихся и ложится в основу оценки их деятельности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44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Роль ученика при работе над проектом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учащиеся </a:t>
            </a: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становятся активными участниками, а не пассивными слушателями.</a:t>
            </a:r>
            <a:br>
              <a:rPr lang="ru-RU" sz="2800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77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Скругленный прямоугольник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195263"/>
            <a:ext cx="2249487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Скругленный прямоугольник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075" y="195263"/>
            <a:ext cx="2395538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Скругленный прямоугольник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176213"/>
            <a:ext cx="2543175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Скругленный прямоугольник 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2389188"/>
            <a:ext cx="2543175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трелка вправо 6"/>
          <p:cNvSpPr/>
          <p:nvPr/>
        </p:nvSpPr>
        <p:spPr>
          <a:xfrm>
            <a:off x="2643188" y="571500"/>
            <a:ext cx="285750" cy="11430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5786438" y="571500"/>
            <a:ext cx="285750" cy="1143000"/>
          </a:xfrm>
          <a:prstGeom prst="rightArrow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 rot="5400000">
            <a:off x="7286625" y="1571625"/>
            <a:ext cx="285750" cy="11430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10800000">
            <a:off x="5857875" y="2786063"/>
            <a:ext cx="285750" cy="11430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13322" name="Скругленный прямоугольник 1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563" y="2395538"/>
            <a:ext cx="2541587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214282" y="2428868"/>
            <a:ext cx="2428892" cy="185738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ОЦЕНИВАЮТ СВОЮ РАБОТУ НА КАЖДОМ ЭТАПЕ</a:t>
            </a:r>
          </a:p>
        </p:txBody>
      </p:sp>
      <p:sp>
        <p:nvSpPr>
          <p:cNvPr id="14" name="Стрелка вправо 13"/>
          <p:cNvSpPr/>
          <p:nvPr/>
        </p:nvSpPr>
        <p:spPr>
          <a:xfrm rot="10800000">
            <a:off x="2857500" y="2786063"/>
            <a:ext cx="285750" cy="114300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1143000" y="4000500"/>
            <a:ext cx="285750" cy="114300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13326" name="Скругленный прямоугольник 16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538" y="4821238"/>
            <a:ext cx="2541587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Стрелка вправо 17"/>
          <p:cNvSpPr/>
          <p:nvPr/>
        </p:nvSpPr>
        <p:spPr>
          <a:xfrm>
            <a:off x="2786063" y="5143500"/>
            <a:ext cx="285750" cy="114300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pic>
        <p:nvPicPr>
          <p:cNvPr id="13328" name="Скругленный прямоугольник 18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4840288"/>
            <a:ext cx="2468562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9" name="Скругленный прямоугольник 19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475" y="4767263"/>
            <a:ext cx="2462213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Стрелка вправо 20"/>
          <p:cNvSpPr/>
          <p:nvPr/>
        </p:nvSpPr>
        <p:spPr>
          <a:xfrm>
            <a:off x="5857875" y="5214938"/>
            <a:ext cx="285750" cy="114300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0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ВЗАИМОДЕЙСТВИЕ УЧИТЕЛЯ И УЧЕНИКА ПРИ РАБОТЕ </a:t>
            </a:r>
            <a:b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НАД ПРОЕКТОМ</a:t>
            </a:r>
            <a: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1-й этап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УЧИТЕЛЬ – ученик.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2–4-й этапы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учитель – УЧЕНИК.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Последний этап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УЧИТЕЛЬ – ученик.</a:t>
            </a:r>
          </a:p>
          <a:p>
            <a:endParaRPr lang="ru-RU" sz="2000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64" b="-447"/>
          <a:stretch>
            <a:fillRect/>
          </a:stretch>
        </p:blipFill>
        <p:spPr bwMode="auto">
          <a:xfrm>
            <a:off x="642910" y="969637"/>
            <a:ext cx="3929090" cy="5531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714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Продукты проекта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тестовый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материал;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ситуационные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задачи;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инструкции по правилам поведения при ЧС  мирного и военного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времени;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ильмотека;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плакаты с призывами к ЗОЖ;</a:t>
            </a:r>
          </a:p>
          <a:p>
            <a:pPr lvl="0"/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буклеты по профилактике вредных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привычек;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видеоролики, пропагандирующие здоровый образ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жизни;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видеоролики о вреде курения, алкоголя, 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наркотиков;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презентации о правильном питании и о вреде пагубных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привычек. 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733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Требования к оформлению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Проектная деятельность завершается реальным, осязаемым результатом, который: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оформляется тем или иным способом (альбом, сборник, путеводитель, план-карта, постер, фильм, выставка, праздник и др.);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публично защищается (презентуется);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должен быть реализован на практике или использован в дальнейшей работе школы;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получен при помощи современных методов работы с информацией (Интернет и другие телекоммуникационные технологии);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представлен по необходимости в напечатанном виде, с приложением дискеты, на которой указаны: имя автора, название работы, имя файла, дата сдачи работы;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оформлен с соблюдением правил элементарного дизайна (разбивка на абзацы, заголовки, подзаголовки, шрифтовые выделения, поля, унификация шрифтов, единый стиль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51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Рекомендации к компьютерной презентации индивидуального проекта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4857403"/>
          </a:xfrm>
        </p:spPr>
        <p:txBody>
          <a:bodyPr>
            <a:normAutofit lnSpcReduction="10000"/>
          </a:bodyPr>
          <a:lstStyle/>
          <a:p>
            <a:pPr lvl="1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Компьютерная презентация проектной работы не должна превышать 12 слайдов.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Титульный лист презентации включает: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Полное наименование образовательной организации;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Сведения об авторе и руководителе проекта;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Год разработки проекта.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Текст слайдов должен быть информативным и содержать основную информацию по всем разделам проекта, расположенную в порядке представления каждого раздела.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Слайды должны быть озаглавлены.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Наглядность слайда может быть обеспечена при помощи анимации, цветовых эффектов, иллюстраций, графиков, схем, таблиц.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Компьютерные презентации удобно создавать при помощи программы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Power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Point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ВНИМАНИЕ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Не стоит увлекаться чрезмерным включением цветовых и анимационных эффектов, т.к. они отвлекают внимание слушателей от сути проекта.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594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504055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/>
                <a:ea typeface="Calibri"/>
              </a:rPr>
              <a:t>                                                                                     </a:t>
            </a:r>
            <a:r>
              <a:rPr lang="ru-RU" sz="1800" b="1" dirty="0" smtClean="0">
                <a:latin typeface="Times New Roman"/>
                <a:ea typeface="Calibri"/>
              </a:rPr>
              <a:t>Типы </a:t>
            </a:r>
            <a:r>
              <a:rPr lang="ru-RU" sz="1800" b="1" dirty="0">
                <a:latin typeface="Times New Roman"/>
                <a:ea typeface="Calibri"/>
              </a:rPr>
              <a:t>проектов и формы представления результатов</a:t>
            </a:r>
            <a:br>
              <a:rPr lang="ru-RU" sz="1800" b="1" dirty="0">
                <a:latin typeface="Times New Roman"/>
                <a:ea typeface="Calibri"/>
              </a:rPr>
            </a:b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836712"/>
            <a:ext cx="8352928" cy="5688632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33486"/>
              </p:ext>
            </p:extLst>
          </p:nvPr>
        </p:nvGraphicFramePr>
        <p:xfrm>
          <a:off x="467544" y="1484785"/>
          <a:ext cx="8136904" cy="5216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/>
                <a:gridCol w="2664296"/>
                <a:gridCol w="2736304"/>
              </a:tblGrid>
              <a:tr h="7361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Тип проекта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Цель проекта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Форма представления результатов (проектный продукт)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361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Практико-ориентированный, социальный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Решение практических задач.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анализ данных социологического опроса,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видеофильм, 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выставка, 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газета, 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журнал, 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игра,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карта, 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коллекция,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компьютерная анимация,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стендовый доклад, 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сценарий, 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статья, 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сказка, 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костюм, 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макет,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модель,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музыкальное произведение, 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мультимедийный продукт,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отчёты о проведённых исследованиях,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праздник, 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публикация, 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путеводитель,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реферат,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справочник,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серия иллюстраций,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учебное пособие,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чертеж.</a:t>
                      </a:r>
                      <a:endParaRPr lang="ru-RU" sz="10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  <a:tr h="7361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Исследовательский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Доказательство или опровержение какой-либо гипотезы.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361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Информационный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Сбор информации о каком-либо объекте или явлении, анализ информации.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361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Творческий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Привлечение интереса публики к проблеме проекта.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1439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Игровой или ролевой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Представление опыта участия в решении проблемы проекта.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94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проектной деятельности на уроках ОБЖ.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3743626"/>
              </p:ext>
            </p:extLst>
          </p:nvPr>
        </p:nvGraphicFramePr>
        <p:xfrm>
          <a:off x="251520" y="1340768"/>
          <a:ext cx="8568951" cy="5184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317"/>
                <a:gridCol w="2856317"/>
                <a:gridCol w="2856317"/>
              </a:tblGrid>
              <a:tr h="4937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Системо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 -образующий компонент деятельности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для ученика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для учителя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8753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Мотив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Ради чего осуществляется деятельность?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Усиление роли в собственном образовании; Самореализация творческого потенциала школьников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Создание условий для исследовательской деятельности; Расширение возможностей для изучения курса ОБЖ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4813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Цель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На что направлена?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Обучение навыкам самообразования; Расширение круга общение при участии в телекоммуникационных проектах; Развитие коммуникативных качеств.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Качественное освоение содержательных линий курса; Развитие творческой и исследовательской инициативы;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Внедрение сетевых технологий в учебный процесс;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2219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Операция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Какими способами, приёмами реализуется деятельность?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Постановка цели с постоянной корректировкой в процессе деятельности;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Работа с учебной, популярной литературой;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Выбор дизайна, стиля, соответствующего основной идее проекта; Создание дополнительных атрибутов.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Подбор тем для проектной деятельности; Оказание помощи в уточнении цели; Подготовка инструкций по организационным вопросам; Консультирование; Организация подведения промежуточных итогов;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450215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9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Примерное планирование проектной деятельности по ОБЖ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             с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5 по 8 класс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2459413"/>
              </p:ext>
            </p:extLst>
          </p:nvPr>
        </p:nvGraphicFramePr>
        <p:xfrm>
          <a:off x="467544" y="1196752"/>
          <a:ext cx="8219256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2592288"/>
                <a:gridCol w="2232248"/>
                <a:gridCol w="1450504"/>
              </a:tblGrid>
              <a:tr h="6942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Название проекта 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Цель 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Продукт 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Класс 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2109936">
                <a:tc>
                  <a:txBody>
                    <a:bodyPr/>
                    <a:lstStyle/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Итоговый проект: «Предмет ОБЖ в сказках»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Обеспечить практическое применение правил ОБЖ через поисковую деятельность для развития литературных и творческих способностей учащихся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Рисунки, фотографии; комиксы; сказки собственного сочинения; сценарий заключительной игры; плакаты по ОБЖ с участием героев сказок. 	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4022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Учебный проект по ОБЖ "Вредные привычки" 	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Организовать изучение влияния вредных привычек на организм ребенка. Пагубные последствия вредных привычек.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Рисунки, презентации, комиксы, плакаты, ОК к урокам 	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751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Примерное планирование проектной деятельности по ОБЖ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                           с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5 по 8 класс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4938949"/>
              </p:ext>
            </p:extLst>
          </p:nvPr>
        </p:nvGraphicFramePr>
        <p:xfrm>
          <a:off x="755576" y="1484784"/>
          <a:ext cx="8219256" cy="4822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2592288"/>
                <a:gridCol w="2232248"/>
                <a:gridCol w="1450504"/>
              </a:tblGrid>
              <a:tr h="6942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Название проекта 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Цель 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Продукт 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Класс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2109936">
                <a:tc>
                  <a:txBody>
                    <a:bodyPr/>
                    <a:lstStyle/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Проект: </a:t>
                      </a:r>
                    </a:p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«Олимпиадные задания по ОБЖ для обучающихся 5,6 классов с использованием ЭОР». 	</a:t>
                      </a:r>
                    </a:p>
                    <a:p>
                      <a:endParaRPr lang="ru-RU" sz="16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Обеспечить получение опыта разработки олимпиадных заданий и проведения олимпиады с использованием ЭОР 	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Олимпиадные задания 	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22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Тематический проект: «Здоровый образ жизни» 	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Научить обучающихся анализировать свой индивидуальный образ жизни 	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Таблица контроля режима дня; презентация; </a:t>
                      </a:r>
                    </a:p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таблица </a:t>
                      </a:r>
                      <a:r>
                        <a:rPr lang="ru-RU" sz="16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энергозатрат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 диетические правила питания школьника 	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122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Примерный перечень проектов по ОБЖ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4811872"/>
              </p:ext>
            </p:extLst>
          </p:nvPr>
        </p:nvGraphicFramePr>
        <p:xfrm>
          <a:off x="395536" y="1124744"/>
          <a:ext cx="8219256" cy="470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2376264"/>
                <a:gridCol w="2160240"/>
                <a:gridCol w="3250704"/>
              </a:tblGrid>
              <a:tr h="8640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№п/п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Название проекта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Цель 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Продукт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240360"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Практико–ориентированный проект: «Моя безопасность в условиях автономного существования в природной среде». 	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Разработать и представить комплект пособий по данной проблеме 	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картотека съедобных и несъедобных грибов и растений; 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lang="ru-RU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фотоброшюра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«Лесные ягоды»; 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комплекс упражнений для снятия тревоги;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аптечка природных лекарственных средств; 	                                          - макеты и презентация временных укрытий в лесу 	</a:t>
                      </a:r>
                    </a:p>
                    <a:p>
                      <a:endParaRPr lang="ru-RU" sz="14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027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Примерный перечень проектов по ОБЖ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1357126"/>
              </p:ext>
            </p:extLst>
          </p:nvPr>
        </p:nvGraphicFramePr>
        <p:xfrm>
          <a:off x="395536" y="1268760"/>
          <a:ext cx="8219256" cy="4896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2376264"/>
                <a:gridCol w="2160240"/>
                <a:gridCol w="3250704"/>
              </a:tblGrid>
              <a:tr h="13910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№п/п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Название проекта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Цель 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Продукт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2065352"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Творческий проект: 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 Экологические проблемы современности». 	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Определение зависимости сохранение здоровья от состояния окружающей среды. 	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листовки с призывами беречь природу; 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карта опасных объектов на территории, где живут дети; 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плакаты на экологическую тему; 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-презентации, в которых рассматриваются ситуации, связанные с изменением атмосферы, гидросферы, литосферы, биосферы 	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08465"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Видеоситуация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	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Составить блок </a:t>
                      </a:r>
                      <a:r>
                        <a:rPr lang="ru-RU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видеоситуаций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отражающих темы по ОБЖ в 8 классе. 	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lang="ru-RU" sz="14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видеопрезентации</a:t>
                      </a: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от каждой группы по блокам учебных модулей. 	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795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Примерный перечень проектов по ОБЖ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0627088"/>
              </p:ext>
            </p:extLst>
          </p:nvPr>
        </p:nvGraphicFramePr>
        <p:xfrm>
          <a:off x="395536" y="1412776"/>
          <a:ext cx="8219256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2376264"/>
                <a:gridCol w="2160240"/>
                <a:gridCol w="3250704"/>
              </a:tblGrid>
              <a:tr h="1319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№п/п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Название проекта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Цель 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Продукт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985232">
                <a:tc>
                  <a:txBody>
                    <a:bodyPr/>
                    <a:lstStyle/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Мини-проект (на 1 урок) </a:t>
                      </a:r>
                    </a:p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«Безопасное поведение в чрезвычайной ситуации» 	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Наглядно изобразить правила безопасного поведения 	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рисунки по безопасности поведения; </a:t>
                      </a:r>
                    </a:p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-презентации по безопасности в ЧС. 	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85232"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Безопасность детей на улицах и дорогах. 	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Создание условий для овладения детьми навыками поведения на улицах, сформировать стойкие представления правил поведения на дороге. 	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летний план по безопасности дорожного движения; 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уголок безопасности ДД в учебных кабинетах; 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разработка тематической игры по безопасности ДД. 	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211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Примерный перечень проектов по ОБЖ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823251"/>
              </p:ext>
            </p:extLst>
          </p:nvPr>
        </p:nvGraphicFramePr>
        <p:xfrm>
          <a:off x="323528" y="1181081"/>
          <a:ext cx="8291264" cy="5272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833"/>
                <a:gridCol w="2397082"/>
                <a:gridCol w="2179166"/>
                <a:gridCol w="3279183"/>
              </a:tblGrid>
              <a:tr h="12097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№п/п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Название проекта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Цель 	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Продукт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2065353"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Берегись бед, пока их нет! 	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 у детей осознанного выполнения правил поведения, обеспечивающих сохранность их жизни и здоровья в современных условиях улицы, транспорта, природы, быта. 	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создание книжки-малышки «Азбука безопасности»; 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выставки детских рисунков; 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фотографии занятий; 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макет «Наша улица»; 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ОК занятий и тематических дней; 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сборник «Копилка загадок»; 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мультимедийная презентация. 	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584175">
                <a:tc>
                  <a:txBody>
                    <a:bodyPr/>
                    <a:lstStyle/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Дни воинской славы. 	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kern="12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Показать 	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значение памятных дат России в памяти потомков. 	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презентации 	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обучающихся по группам; </a:t>
                      </a:r>
                    </a:p>
                    <a:p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памятные буклеты 	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985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Выполнение проектов предполагает планирование деятельности, как учителем, так и обучающимися. Для этого можно использовать технологические карты, которые помогают структурировать проектную деятельность, сделать ее целенаправленной.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(См. образец технологических карт)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17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Рекомендуемая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литература: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91264" cy="5184576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1. Зуев, А. М. Проектная деятельность в образовательном процессе // Основы безопасности жизни. – 2014. - № 1. – С. 36-41. 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2. Дубина, Г. В. Использование проектной деятельности при формировании у обучающихся позитивного отношения к ЗОЖ // Практика административной работы в школе. – 2013. - № 1. – с. 63-65. 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Столбовская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О.И. О значении исследовательской и проектной деятельности учащихся по истории Великой Отечественной войны (из опыта работы) // Преподавание истории и обществознания в школе. – 2011. - № 5. – С. 56 – 58. 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4. Зеленкова, Г.В. Значение проектной деятельности учащихся в формировании культуры здоровья и безопасности жизнедеятельности //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Здоровьесберегающее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 образование. – 2010. - № 4. – С. 50 – 52. 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Раичев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В.А., Марченко М.О. Проектный метод в профилактике детского дорожно-транспортного травматизма // ОБЖ. – 2010. - № 10. – С. 51 – 56. 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6. Марченко, М.О., </a:t>
            </a:r>
            <a:r>
              <a:rPr lang="ru-RU" sz="3400" dirty="0" err="1">
                <a:latin typeface="Times New Roman" pitchFamily="18" charset="0"/>
                <a:cs typeface="Times New Roman" pitchFamily="18" charset="0"/>
              </a:rPr>
              <a:t>Раичев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, В.А. Проектный метод в патриотическом воспитании // ОБЖ. – 2010. - № 6. – С. 19 – 22. 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7. Варламова, А.В., Игнатова, И.П. «Скажем наркотикам: нет!». Проектная работа учащихся 11-х классов // Химия (ПС). – 2008. - № 6. – С. 22 – 27. 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8. Грачев, А.В. Особенности личности: теория и практика (учет </a:t>
            </a:r>
          </a:p>
          <a:p>
            <a:pPr marL="0" indent="0">
              <a:buNone/>
            </a:pP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особенностей нервной системы учащихся. Мышление и проектно-исследовательская деятельность) // ОБЖ. – 2008. - № 5. – С. 43 – 46. 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buNone/>
            </a:pPr>
            <a:r>
              <a:rPr lang="ru-RU" sz="3600" u="sng" dirty="0" smtClean="0">
                <a:solidFill>
                  <a:srgbClr val="C00000"/>
                </a:solidFill>
                <a:latin typeface="Times New Roman"/>
                <a:ea typeface="Times New Roman"/>
                <a:hlinkClick r:id="rId2"/>
              </a:rPr>
              <a:t>9.http</a:t>
            </a:r>
            <a:r>
              <a:rPr lang="ru-RU" sz="3600" u="sng" dirty="0">
                <a:solidFill>
                  <a:srgbClr val="C00000"/>
                </a:solidFill>
                <a:latin typeface="Times New Roman"/>
                <a:ea typeface="Times New Roman"/>
                <a:hlinkClick r:id="rId2"/>
              </a:rPr>
              <a:t>://bg-prestige.narod.ru/proekt/</a:t>
            </a:r>
            <a:r>
              <a:rPr lang="ru-RU" sz="3600" dirty="0">
                <a:solidFill>
                  <a:srgbClr val="C00000"/>
                </a:solidFill>
                <a:latin typeface="Times New Roman"/>
                <a:ea typeface="Times New Roman"/>
              </a:rPr>
              <a:t>. Электронный учебник по курсу «Проектная деятельность как способ организации семиотического образовательного пространства»</a:t>
            </a:r>
            <a:endParaRPr lang="ru-RU" sz="1800" dirty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64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ександр\Downloads\113609672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6525"/>
            <a:ext cx="8058371" cy="604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5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1942</Words>
  <Application>Microsoft Office PowerPoint</Application>
  <PresentationFormat>Экран (4:3)</PresentationFormat>
  <Paragraphs>258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32</vt:i4>
      </vt:variant>
    </vt:vector>
  </HeadingPairs>
  <TitlesOfParts>
    <vt:vector size="34" baseType="lpstr">
      <vt:lpstr>Тема Office</vt:lpstr>
      <vt:lpstr>1_Тема Office</vt:lpstr>
      <vt:lpstr>  Методика организации проектной деятельности на уроках «Основы безопасности жизнедеятельности» и внеурочных занятиях. </vt:lpstr>
      <vt:lpstr>Понятие «проект»</vt:lpstr>
      <vt:lpstr>ПРОЕКТ – это специально организованный учителем и самостоятельно выполненный детьми комплекс действий по решению значимой для ученика проблемы, завершающийся созданием продукта и его представлением в рамках устной или письменной презентации. </vt:lpstr>
      <vt:lpstr>Проект – это “пять П”: </vt:lpstr>
      <vt:lpstr>Цели проектной деятельности: </vt:lpstr>
      <vt:lpstr> Принципы организации проектной деятельности. </vt:lpstr>
      <vt:lpstr>Классификация проектов по продолжительности. </vt:lpstr>
      <vt:lpstr>Классификация проектов по продолжительности. </vt:lpstr>
      <vt:lpstr>Классификация проектов по продолжительности. </vt:lpstr>
      <vt:lpstr>Классификация проектов по продолжительности</vt:lpstr>
      <vt:lpstr>По характеру доминирующей в проекте деятельности</vt:lpstr>
      <vt:lpstr>По профилю знаний</vt:lpstr>
      <vt:lpstr>                                                                                    Этапы и примерные сроки работы над проектом </vt:lpstr>
      <vt:lpstr>Роль учителя при работе над проектом</vt:lpstr>
      <vt:lpstr>Роль учителя при работе над проектом</vt:lpstr>
      <vt:lpstr>Роль ученика при работе над проектом</vt:lpstr>
      <vt:lpstr>Презентация PowerPoint</vt:lpstr>
      <vt:lpstr>ВЗАИМОДЕЙСТВИЕ УЧИТЕЛЯ И УЧЕНИКА ПРИ РАБОТЕ  НАД ПРОЕКТОМ </vt:lpstr>
      <vt:lpstr>Продукты проекта </vt:lpstr>
      <vt:lpstr>Требования к оформлению </vt:lpstr>
      <vt:lpstr>Рекомендации к компьютерной презентации индивидуального проекта </vt:lpstr>
      <vt:lpstr>                                                                                     Типы проектов и формы представления результатов </vt:lpstr>
      <vt:lpstr> Структура проектной деятельности на уроках ОБЖ. </vt:lpstr>
      <vt:lpstr>Примерное планирование проектной деятельности по ОБЖ                                с 5 по 8 класс </vt:lpstr>
      <vt:lpstr>Примерное планирование проектной деятельности по ОБЖ                                с 5 по 8 класс </vt:lpstr>
      <vt:lpstr>Примерный перечень проектов по ОБЖ </vt:lpstr>
      <vt:lpstr>Примерный перечень проектов по ОБЖ </vt:lpstr>
      <vt:lpstr>Примерный перечень проектов по ОБЖ </vt:lpstr>
      <vt:lpstr>Примерный перечень проектов по ОБЖ </vt:lpstr>
      <vt:lpstr>Презентация PowerPoint</vt:lpstr>
      <vt:lpstr>Рекомендуемая литература: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Методика организации проектной деятельности на уроках «Основы безопасности жизнедеятельности» и внеурочных занятиях. </dc:title>
  <dc:creator>Александр</dc:creator>
  <cp:lastModifiedBy>Александр</cp:lastModifiedBy>
  <cp:revision>29</cp:revision>
  <dcterms:created xsi:type="dcterms:W3CDTF">2018-10-27T10:57:50Z</dcterms:created>
  <dcterms:modified xsi:type="dcterms:W3CDTF">2018-11-07T11:51:35Z</dcterms:modified>
</cp:coreProperties>
</file>