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4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31" autoAdjust="0"/>
    <p:restoredTop sz="86474" autoAdjust="0"/>
  </p:normalViewPr>
  <p:slideViewPr>
    <p:cSldViewPr>
      <p:cViewPr varScale="1">
        <p:scale>
          <a:sx n="64" d="100"/>
          <a:sy n="64" d="100"/>
        </p:scale>
        <p:origin x="-24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10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02A810-7C8E-404E-8889-69D5B75A7ED1}" type="datetimeFigureOut">
              <a:rPr lang="ru-RU" smtClean="0"/>
              <a:pPr/>
              <a:t>11.10.2013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29ABB-489C-4E4B-95B0-32A888962D0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29ABB-489C-4E4B-95B0-32A888962D0A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29ABB-489C-4E4B-95B0-32A888962D0A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29ABB-489C-4E4B-95B0-32A888962D0A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29ABB-489C-4E4B-95B0-32A888962D0A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29ABB-489C-4E4B-95B0-32A888962D0A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3C069C3-B26B-4CCE-A135-9B6B50F4E848}" type="datetime1">
              <a:rPr lang="ru-RU" smtClean="0"/>
              <a:pPr/>
              <a:t>11.10.2013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7D0A981-C868-46D6-8E47-22F4934690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4D2F863-8D18-43ED-8D65-1A605EEEA5DA}" type="datetime1">
              <a:rPr lang="ru-RU" smtClean="0"/>
              <a:pPr/>
              <a:t>11.10.2013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7D0A981-C868-46D6-8E47-22F49346908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C3498B7D-4B1E-4F79-B916-1675625235C3}" type="datetime1">
              <a:rPr lang="ru-RU" smtClean="0"/>
              <a:pPr/>
              <a:t>11.10.2013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7D0A981-C868-46D6-8E47-22F4934690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B9EF3-B039-487B-B5DD-BB64DE2BE011}" type="datetime1">
              <a:rPr lang="ru-RU" smtClean="0"/>
              <a:pPr/>
              <a:t>11.10.2013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A981-C868-46D6-8E47-22F49346908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DBEB1-2F2E-40BD-96AF-4D2E3033A2D1}" type="datetime1">
              <a:rPr lang="ru-RU" smtClean="0"/>
              <a:pPr/>
              <a:t>11.10.2013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A981-C868-46D6-8E47-22F49346908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53C03CC-4E71-4BD5-B476-776E9698B9A5}" type="datetime1">
              <a:rPr lang="ru-RU" smtClean="0"/>
              <a:pPr/>
              <a:t>11.10.2013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7D0A981-C868-46D6-8E47-22F49346908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125C6-879B-42BA-B9F3-DB8B22467CF2}" type="datetime1">
              <a:rPr lang="ru-RU" smtClean="0"/>
              <a:pPr/>
              <a:t>11.10.2013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A981-C868-46D6-8E47-22F4934690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E4ED142-7FF5-47A5-BFB1-ABB278911E66}" type="datetime1">
              <a:rPr lang="ru-RU" smtClean="0"/>
              <a:pPr/>
              <a:t>11.10.2013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7D0A981-C868-46D6-8E47-22F49346908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8E5546D-F0D1-42F1-9271-062E85D786EB}" type="datetime1">
              <a:rPr lang="ru-RU" smtClean="0"/>
              <a:pPr/>
              <a:t>11.10.2013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7D0A981-C868-46D6-8E47-22F49346908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DAB93-4C46-40CF-92DF-D489CE3D9BCD}" type="datetime1">
              <a:rPr lang="ru-RU" smtClean="0"/>
              <a:pPr/>
              <a:t>11.10.2013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A981-C868-46D6-8E47-22F4934690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B9DA-56A9-453D-9E01-6F2336574ED0}" type="datetime1">
              <a:rPr lang="ru-RU" smtClean="0"/>
              <a:pPr/>
              <a:t>11.10.2013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A981-C868-46D6-8E47-22F4934690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8FD02D8-D4D0-4223-B9FE-D5524C975113}" type="datetime1">
              <a:rPr lang="ru-RU" smtClean="0"/>
              <a:pPr/>
              <a:t>11.10.2013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7D0A981-C868-46D6-8E47-22F49346908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1"/>
            <a:ext cx="7772400" cy="1714511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ГБОУ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СПО МЕДИЦИНСКИЙ КОЛЛЕДЖ №6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ДЕПАРТАМЕНТА ЗДРАВООХРАЕНИЯ ГОРОДА МОСКВЫ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428868"/>
            <a:ext cx="6400800" cy="4214842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</a:rPr>
              <a:t>еличные формы глагола</a:t>
            </a:r>
            <a:br>
              <a:rPr lang="ru-RU" sz="36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</a:rPr>
              <a:t>         The Non-finite Forms of the      Verb. </a:t>
            </a: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Герундий.</a:t>
            </a:r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The Gerund.</a:t>
            </a:r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</a:rPr>
              <a:t>“</a:t>
            </a:r>
            <a:endParaRPr lang="ru-RU" sz="36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36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36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36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Выполнила: Пчёлина Л.Г.</a:t>
            </a:r>
          </a:p>
          <a:p>
            <a:pPr algn="l"/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</a:t>
            </a:r>
          </a:p>
          <a:p>
            <a:pPr algn="l"/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2013</a:t>
            </a:r>
            <a:endParaRPr lang="ru-RU" sz="3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36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A981-C868-46D6-8E47-22F493469084}" type="slidenum">
              <a:rPr lang="ru-RU" smtClean="0"/>
              <a:pPr/>
              <a:t>1</a:t>
            </a:fld>
            <a:endParaRPr lang="ru-RU"/>
          </a:p>
        </p:txBody>
      </p:sp>
      <p:pic>
        <p:nvPicPr>
          <p:cNvPr id="1026" name="Picture 2" descr="C:\Program Files\Microsoft Office\MEDIA\CAGCAT10\j0301252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92900" y="4762500"/>
            <a:ext cx="1830388" cy="15652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rgbClr val="FF66FF"/>
                </a:solidFill>
                <a:latin typeface="Tahoma" pitchFamily="34" charset="0"/>
              </a:rPr>
              <a:t>Why this presentation is useful for you</a:t>
            </a:r>
            <a:r>
              <a:rPr lang="ru-RU" sz="3200" dirty="0" smtClean="0">
                <a:solidFill>
                  <a:srgbClr val="FF66FF"/>
                </a:solidFill>
                <a:latin typeface="Tahoma" pitchFamily="34" charset="0"/>
              </a:rPr>
              <a:t/>
            </a:r>
            <a:br>
              <a:rPr lang="ru-RU" sz="3200" dirty="0" smtClean="0">
                <a:solidFill>
                  <a:srgbClr val="FF66FF"/>
                </a:solidFill>
                <a:latin typeface="Tahoma" pitchFamily="34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1.</a:t>
            </a:r>
            <a:r>
              <a:rPr lang="en-US" dirty="0" smtClean="0"/>
              <a:t>You will learn new grammar material on the theme: “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Gerund”. 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/>
              <a:t>2. You will be able to use the new grammar material  in your practice.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7D0A981-C868-46D6-8E47-22F493469084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2050" name="Picture 2" descr="C:\Documents and Settings\User\Local Settings\Temporary Internet Files\Content.IE5\N0VZACTA\MC900198961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4000504"/>
            <a:ext cx="1857375" cy="2128838"/>
          </a:xfrm>
          <a:prstGeom prst="rect">
            <a:avLst/>
          </a:prstGeom>
          <a:noFill/>
        </p:spPr>
      </p:pic>
      <p:pic>
        <p:nvPicPr>
          <p:cNvPr id="2051" name="Picture 3" descr="C:\Documents and Settings\User\Local Settings\Temporary Internet Files\Content.IE5\TIGAI86K\MC900188665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27763" y="3608388"/>
            <a:ext cx="1827212" cy="1735137"/>
          </a:xfrm>
          <a:prstGeom prst="rect">
            <a:avLst/>
          </a:prstGeom>
          <a:noFill/>
        </p:spPr>
      </p:pic>
      <p:pic>
        <p:nvPicPr>
          <p:cNvPr id="2052" name="Picture 4" descr="C:\Documents and Settings\User\Local Settings\Temporary Internet Files\Content.IE5\J931BNUQ\MC900299023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5176838"/>
            <a:ext cx="1817688" cy="12049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</a:t>
            </a:r>
            <a:r>
              <a:rPr lang="ru-RU" b="1" dirty="0" smtClean="0">
                <a:solidFill>
                  <a:srgbClr val="0070C0"/>
                </a:solidFill>
              </a:rPr>
              <a:t>неличные формы глагола</a:t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     the non-finite forms of the verb       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03235" y="1630373"/>
            <a:ext cx="7467600" cy="4873752"/>
          </a:xfrm>
        </p:spPr>
        <p:txBody>
          <a:bodyPr/>
          <a:lstStyle/>
          <a:p>
            <a:r>
              <a:rPr lang="ru-RU" dirty="0" smtClean="0"/>
              <a:t>К неличным формам глагола относятся: инфинитив, герундий, причастие.</a:t>
            </a:r>
          </a:p>
          <a:p>
            <a:r>
              <a:rPr lang="ru-RU" dirty="0" smtClean="0"/>
              <a:t>В отличие от личных форм глагола, неличные формы выражают действие без указания лица и числа и поэтому не могут служить в предложении сказуемым. </a:t>
            </a:r>
          </a:p>
          <a:p>
            <a:r>
              <a:rPr lang="ru-RU" dirty="0" smtClean="0"/>
              <a:t>В русском языке также имеются три неличных формы глагола, но их формы и функции не совпадают полностью с соответствующими частями речи в английском языке.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7D0A981-C868-46D6-8E47-22F493469084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3074" name="Picture 2" descr="C:\Documents and Settings\User\Local Settings\Temporary Internet Files\Content.IE5\TIGAI86K\MC900213435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5214950"/>
            <a:ext cx="1819275" cy="1487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Герундий.</a:t>
            </a: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The Gerund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357298"/>
            <a:ext cx="8115328" cy="511665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Герундий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– это неличная форма глагола, имеющая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грамматические особенности глагола и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существительного. 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Герундий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образуется прибавлением окончания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ing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 первой форме глагола. По форме герундий совпадает с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причастием настоящего времени, но это не одно и то же. 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Например: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to read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читать-глагол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reading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чтение, </a:t>
            </a:r>
          </a:p>
          <a:p>
            <a:pPr>
              <a:buNone/>
            </a:pP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читать-герундий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Герундий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выражает действие как процесс: </a:t>
            </a:r>
            <a:r>
              <a:rPr 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smoking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курение, курить.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Герундий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произошел от отглагольного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существительного. Сохраняя некоторые признаки 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существительного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герундий приобрёл свойства 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глагола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а именно формы вида и залога.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7D0A981-C868-46D6-8E47-22F493469084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4099" name="Picture 3" descr="C:\Documents and Settings\User\Local Settings\Temporary Internet Files\Content.IE5\J931BNUQ\MC900244327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0"/>
            <a:ext cx="2305050" cy="2644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Формы герундия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Герундий имеет формы </a:t>
            </a:r>
            <a:r>
              <a:rPr lang="ru-RU" b="1" dirty="0" smtClean="0">
                <a:solidFill>
                  <a:srgbClr val="C00000"/>
                </a:solidFill>
              </a:rPr>
              <a:t>активного </a:t>
            </a:r>
          </a:p>
          <a:p>
            <a:pPr>
              <a:buNone/>
            </a:pPr>
            <a:r>
              <a:rPr lang="ru-RU" dirty="0" smtClean="0"/>
              <a:t>(действительного) залога и </a:t>
            </a:r>
            <a:r>
              <a:rPr lang="ru-RU" b="1" dirty="0" smtClean="0">
                <a:solidFill>
                  <a:srgbClr val="C00000"/>
                </a:solidFill>
              </a:rPr>
              <a:t>пассивного</a:t>
            </a:r>
            <a:r>
              <a:rPr lang="ru-RU" b="1" dirty="0" smtClean="0"/>
              <a:t> </a:t>
            </a:r>
          </a:p>
          <a:p>
            <a:pPr>
              <a:buNone/>
            </a:pPr>
            <a:r>
              <a:rPr lang="ru-RU" dirty="0" smtClean="0"/>
              <a:t>(страдательного) </a:t>
            </a:r>
            <a:r>
              <a:rPr lang="ru-RU" dirty="0" err="1" smtClean="0"/>
              <a:t>залога,а</a:t>
            </a:r>
            <a:r>
              <a:rPr lang="ru-RU" dirty="0" smtClean="0"/>
              <a:t> также </a:t>
            </a:r>
            <a:r>
              <a:rPr lang="ru-RU" dirty="0" err="1" smtClean="0">
                <a:solidFill>
                  <a:srgbClr val="C00000"/>
                </a:solidFill>
              </a:rPr>
              <a:t>н</a:t>
            </a:r>
            <a:r>
              <a:rPr lang="ru-RU" b="1" dirty="0" err="1" smtClean="0">
                <a:solidFill>
                  <a:srgbClr val="C00000"/>
                </a:solidFill>
              </a:rPr>
              <a:t>еперфектные</a:t>
            </a:r>
            <a:r>
              <a:rPr lang="ru-RU" b="1" dirty="0" smtClean="0"/>
              <a:t> </a:t>
            </a:r>
          </a:p>
          <a:p>
            <a:pPr>
              <a:buNone/>
            </a:pPr>
            <a:r>
              <a:rPr lang="ru-RU" dirty="0" smtClean="0"/>
              <a:t>и </a:t>
            </a:r>
            <a:r>
              <a:rPr lang="ru-RU" b="1" dirty="0" smtClean="0">
                <a:solidFill>
                  <a:srgbClr val="C00000"/>
                </a:solidFill>
              </a:rPr>
              <a:t>перфектные</a:t>
            </a:r>
            <a:r>
              <a:rPr lang="ru-RU" dirty="0" smtClean="0"/>
              <a:t> формы.</a:t>
            </a:r>
          </a:p>
          <a:p>
            <a:pPr>
              <a:buNone/>
            </a:pPr>
            <a:r>
              <a:rPr lang="ru-RU" b="1" dirty="0" err="1" smtClean="0">
                <a:solidFill>
                  <a:srgbClr val="C00000"/>
                </a:solidFill>
              </a:rPr>
              <a:t>Неперфектные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dirty="0" smtClean="0"/>
              <a:t>формы означают </a:t>
            </a:r>
          </a:p>
          <a:p>
            <a:pPr>
              <a:buNone/>
            </a:pPr>
            <a:r>
              <a:rPr lang="ru-RU" dirty="0" smtClean="0"/>
              <a:t>одновременность действия, выраженного </a:t>
            </a:r>
          </a:p>
          <a:p>
            <a:pPr>
              <a:buNone/>
            </a:pPr>
            <a:r>
              <a:rPr lang="ru-RU" dirty="0" smtClean="0"/>
              <a:t>герундием, действию, выраженному смысловым </a:t>
            </a:r>
          </a:p>
          <a:p>
            <a:pPr>
              <a:buNone/>
            </a:pPr>
            <a:r>
              <a:rPr lang="ru-RU" dirty="0" smtClean="0"/>
              <a:t>глаголом (сказуемым предложения),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перфектные</a:t>
            </a:r>
            <a:r>
              <a:rPr lang="ru-RU" dirty="0" smtClean="0"/>
              <a:t> формы выражают </a:t>
            </a:r>
          </a:p>
          <a:p>
            <a:pPr>
              <a:buNone/>
            </a:pPr>
            <a:r>
              <a:rPr lang="ru-RU" dirty="0" smtClean="0"/>
              <a:t>предшествование действия, выраженного </a:t>
            </a:r>
          </a:p>
          <a:p>
            <a:pPr>
              <a:buNone/>
            </a:pPr>
            <a:r>
              <a:rPr lang="ru-RU" dirty="0" smtClean="0"/>
              <a:t>герундием, действию, выраженному смысловым </a:t>
            </a:r>
          </a:p>
          <a:p>
            <a:pPr>
              <a:buNone/>
            </a:pPr>
            <a:r>
              <a:rPr lang="ru-RU" dirty="0" smtClean="0"/>
              <a:t>глаголом: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7D0A981-C868-46D6-8E47-22F493469084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5" name="Picture 3" descr="C:\Documents and Settings\User\Local Settings\Temporary Internet Files\Content.IE5\J931BNUQ\MC900244327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214290"/>
            <a:ext cx="2305050" cy="2644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7467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Видовременные формы 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>Forms. Tense / Voice Distinctions </a:t>
            </a:r>
            <a:endParaRPr lang="ru-RU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500034" y="1928802"/>
          <a:ext cx="7467600" cy="48053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0330"/>
                <a:gridCol w="2478070"/>
                <a:gridCol w="2489200"/>
              </a:tblGrid>
              <a:tr h="145257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Active</a:t>
                      </a:r>
                      <a:r>
                        <a:rPr lang="en-US" sz="2400" dirty="0" smtClean="0"/>
                        <a:t> </a:t>
                      </a:r>
                    </a:p>
                    <a:p>
                      <a:pPr algn="ctr"/>
                      <a:endParaRPr lang="ru-RU" dirty="0" smtClean="0"/>
                    </a:p>
                    <a:p>
                      <a:pPr algn="ctr"/>
                      <a:endParaRPr lang="ru-RU" dirty="0" smtClean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Passive 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452573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sz="2400" b="1" dirty="0" smtClean="0"/>
                        <a:t>Indefinite  *1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sz="2000" dirty="0" smtClean="0"/>
                        <a:t>writing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sz="2000" dirty="0" smtClean="0"/>
                        <a:t>being written</a:t>
                      </a:r>
                      <a:endParaRPr lang="ru-RU" sz="2000" dirty="0"/>
                    </a:p>
                  </a:txBody>
                  <a:tcPr/>
                </a:tc>
              </a:tr>
              <a:tr h="1452573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sz="2400" b="1" dirty="0" smtClean="0"/>
                        <a:t>Perfect      </a:t>
                      </a:r>
                      <a:r>
                        <a:rPr lang="en-US" sz="2400" b="1" baseline="0" dirty="0" smtClean="0"/>
                        <a:t> </a:t>
                      </a:r>
                      <a:r>
                        <a:rPr lang="en-US" sz="2400" b="1" dirty="0" smtClean="0"/>
                        <a:t>*2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having  written</a:t>
                      </a:r>
                      <a:endParaRPr lang="ru-RU" sz="2000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having   been written</a:t>
                      </a:r>
                      <a:endParaRPr lang="ru-RU" sz="2000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7D0A981-C868-46D6-8E47-22F493469084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Видовременные формы 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>Forms. Tense / Voice Distinctions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*1 – </a:t>
            </a:r>
            <a:r>
              <a:rPr lang="ru-RU" dirty="0" smtClean="0"/>
              <a:t>означает, действие, обозначенное герундием, одновременно действию, выраженному сказуемым, или следует за ним.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*2 - означает, действие, обозначенное герундием, предшествует действию , выраженному сказуемым.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7D0A981-C868-46D6-8E47-22F493469084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5" name="Picture 3" descr="C:\Documents and Settings\User\Local Settings\Temporary Internet Files\Content.IE5\J931BNUQ\MC900244327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4071942"/>
            <a:ext cx="2305050" cy="2644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Герундий и его функции в предложении; слова и словосочетания с герундием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1. </a:t>
            </a:r>
            <a:r>
              <a:rPr lang="ru-RU" b="1" dirty="0" smtClean="0">
                <a:solidFill>
                  <a:srgbClr val="FF0000"/>
                </a:solidFill>
              </a:rPr>
              <a:t>Как  прямое дополнение </a:t>
            </a:r>
            <a:r>
              <a:rPr lang="ru-RU" dirty="0" smtClean="0"/>
              <a:t>герундий употребляется после таких глаголов и выражений:</a:t>
            </a:r>
          </a:p>
          <a:p>
            <a:pPr>
              <a:buNone/>
            </a:pPr>
            <a:r>
              <a:rPr lang="ru-RU" dirty="0" smtClean="0"/>
              <a:t>   </a:t>
            </a:r>
            <a:r>
              <a:rPr lang="en-US" dirty="0" smtClean="0">
                <a:solidFill>
                  <a:srgbClr val="CC0066"/>
                </a:solidFill>
              </a:rPr>
              <a:t>to like </a:t>
            </a:r>
            <a:r>
              <a:rPr lang="en-US" dirty="0" smtClean="0"/>
              <a:t>– </a:t>
            </a:r>
            <a:r>
              <a:rPr lang="ru-RU" dirty="0" smtClean="0"/>
              <a:t>любить</a:t>
            </a:r>
          </a:p>
          <a:p>
            <a:pPr>
              <a:buNone/>
            </a:pPr>
            <a:r>
              <a:rPr lang="ru-RU" dirty="0" smtClean="0"/>
              <a:t>   </a:t>
            </a:r>
            <a:r>
              <a:rPr lang="en-US" dirty="0" smtClean="0">
                <a:solidFill>
                  <a:srgbClr val="CC0066"/>
                </a:solidFill>
              </a:rPr>
              <a:t>to need </a:t>
            </a:r>
            <a:r>
              <a:rPr lang="en-US" dirty="0" smtClean="0"/>
              <a:t>– </a:t>
            </a:r>
            <a:r>
              <a:rPr lang="ru-RU" dirty="0" smtClean="0"/>
              <a:t>нуждаться</a:t>
            </a:r>
          </a:p>
          <a:p>
            <a:pPr>
              <a:buNone/>
            </a:pPr>
            <a:r>
              <a:rPr lang="ru-RU" dirty="0" smtClean="0"/>
              <a:t>   </a:t>
            </a:r>
            <a:r>
              <a:rPr lang="en-US" dirty="0" smtClean="0">
                <a:solidFill>
                  <a:srgbClr val="CC0066"/>
                </a:solidFill>
              </a:rPr>
              <a:t>to prefer </a:t>
            </a:r>
            <a:r>
              <a:rPr lang="en-US" dirty="0" smtClean="0"/>
              <a:t>– </a:t>
            </a:r>
            <a:r>
              <a:rPr lang="ru-RU" dirty="0" smtClean="0"/>
              <a:t>предпочитать</a:t>
            </a:r>
          </a:p>
          <a:p>
            <a:pPr>
              <a:buNone/>
            </a:pPr>
            <a:r>
              <a:rPr lang="ru-RU" dirty="0" smtClean="0"/>
              <a:t>   </a:t>
            </a:r>
            <a:r>
              <a:rPr lang="en-US" dirty="0" smtClean="0">
                <a:solidFill>
                  <a:srgbClr val="CC0066"/>
                </a:solidFill>
              </a:rPr>
              <a:t>to enjoy </a:t>
            </a:r>
            <a:r>
              <a:rPr lang="en-US" dirty="0" smtClean="0"/>
              <a:t>– </a:t>
            </a:r>
            <a:r>
              <a:rPr lang="ru-RU" dirty="0" smtClean="0"/>
              <a:t>наслаждаться</a:t>
            </a:r>
          </a:p>
          <a:p>
            <a:pPr>
              <a:buNone/>
            </a:pPr>
            <a:r>
              <a:rPr lang="ru-RU" dirty="0" smtClean="0">
                <a:solidFill>
                  <a:srgbClr val="CC0066"/>
                </a:solidFill>
              </a:rPr>
              <a:t>   </a:t>
            </a:r>
            <a:r>
              <a:rPr lang="en-US" dirty="0" smtClean="0">
                <a:solidFill>
                  <a:srgbClr val="CC0066"/>
                </a:solidFill>
              </a:rPr>
              <a:t>to be busy </a:t>
            </a:r>
            <a:r>
              <a:rPr lang="en-US" dirty="0" smtClean="0"/>
              <a:t>– </a:t>
            </a:r>
            <a:r>
              <a:rPr lang="ru-RU" dirty="0" smtClean="0"/>
              <a:t>быть занятым</a:t>
            </a:r>
          </a:p>
          <a:p>
            <a:pPr>
              <a:buNone/>
            </a:pPr>
            <a:r>
              <a:rPr lang="ru-RU" dirty="0" smtClean="0"/>
              <a:t>   </a:t>
            </a:r>
            <a:r>
              <a:rPr lang="en-US" dirty="0" smtClean="0">
                <a:solidFill>
                  <a:srgbClr val="CC0066"/>
                </a:solidFill>
              </a:rPr>
              <a:t>to remember </a:t>
            </a:r>
            <a:r>
              <a:rPr lang="en-US" dirty="0" smtClean="0"/>
              <a:t>– </a:t>
            </a:r>
            <a:r>
              <a:rPr lang="ru-RU" dirty="0" smtClean="0"/>
              <a:t>помнить</a:t>
            </a:r>
          </a:p>
          <a:p>
            <a:pPr>
              <a:buNone/>
            </a:pPr>
            <a:r>
              <a:rPr lang="ru-RU" dirty="0" smtClean="0"/>
              <a:t>   </a:t>
            </a:r>
            <a:r>
              <a:rPr lang="en-US" dirty="0" smtClean="0">
                <a:solidFill>
                  <a:srgbClr val="CC0066"/>
                </a:solidFill>
              </a:rPr>
              <a:t>to mind </a:t>
            </a:r>
            <a:r>
              <a:rPr lang="en-US" dirty="0" smtClean="0"/>
              <a:t>– </a:t>
            </a:r>
            <a:r>
              <a:rPr lang="ru-RU" dirty="0" smtClean="0"/>
              <a:t>возражать</a:t>
            </a:r>
          </a:p>
          <a:p>
            <a:pPr>
              <a:buNone/>
            </a:pPr>
            <a:r>
              <a:rPr lang="ru-RU" dirty="0" smtClean="0"/>
              <a:t>   </a:t>
            </a:r>
            <a:r>
              <a:rPr lang="en-US" dirty="0" smtClean="0">
                <a:solidFill>
                  <a:srgbClr val="CC0066"/>
                </a:solidFill>
              </a:rPr>
              <a:t>to excuse </a:t>
            </a:r>
            <a:r>
              <a:rPr lang="en-US" dirty="0" smtClean="0"/>
              <a:t>– </a:t>
            </a:r>
            <a:r>
              <a:rPr lang="ru-RU" dirty="0" smtClean="0"/>
              <a:t>извинять</a:t>
            </a:r>
          </a:p>
          <a:p>
            <a:pPr>
              <a:buNone/>
            </a:pPr>
            <a:r>
              <a:rPr lang="ru-RU" dirty="0" smtClean="0"/>
              <a:t>   </a:t>
            </a:r>
            <a:r>
              <a:rPr lang="en-US" dirty="0" smtClean="0">
                <a:solidFill>
                  <a:srgbClr val="CC0066"/>
                </a:solidFill>
              </a:rPr>
              <a:t>to be worth </a:t>
            </a:r>
            <a:r>
              <a:rPr lang="en-US" dirty="0" smtClean="0"/>
              <a:t>– </a:t>
            </a:r>
            <a:r>
              <a:rPr lang="ru-RU" dirty="0" smtClean="0"/>
              <a:t>стоить и др.</a:t>
            </a:r>
            <a:endParaRPr lang="en-US" dirty="0" smtClean="0"/>
          </a:p>
          <a:p>
            <a:pPr>
              <a:buNone/>
            </a:pPr>
            <a:r>
              <a:rPr lang="ru-RU" dirty="0" smtClean="0"/>
              <a:t>После глаголов </a:t>
            </a:r>
            <a:r>
              <a:rPr lang="en-US" dirty="0" smtClean="0">
                <a:solidFill>
                  <a:srgbClr val="CC0066"/>
                </a:solidFill>
              </a:rPr>
              <a:t>to like </a:t>
            </a:r>
            <a:r>
              <a:rPr lang="ru-RU" dirty="0" smtClean="0">
                <a:solidFill>
                  <a:srgbClr val="CC0066"/>
                </a:solidFill>
              </a:rPr>
              <a:t>, </a:t>
            </a:r>
            <a:r>
              <a:rPr lang="en-US" dirty="0" smtClean="0">
                <a:solidFill>
                  <a:srgbClr val="CC0066"/>
                </a:solidFill>
              </a:rPr>
              <a:t>to prefer </a:t>
            </a:r>
            <a:r>
              <a:rPr lang="ru-RU" dirty="0" smtClean="0"/>
              <a:t>также употребляется </a:t>
            </a:r>
          </a:p>
          <a:p>
            <a:pPr>
              <a:buNone/>
            </a:pPr>
            <a:r>
              <a:rPr lang="ru-RU" dirty="0" smtClean="0"/>
              <a:t>инфинитив: </a:t>
            </a:r>
            <a:r>
              <a:rPr lang="en-US" dirty="0" smtClean="0">
                <a:solidFill>
                  <a:srgbClr val="00B050"/>
                </a:solidFill>
              </a:rPr>
              <a:t>I like reading.      </a:t>
            </a:r>
            <a:r>
              <a:rPr lang="ru-RU" b="1" dirty="0" smtClean="0">
                <a:solidFill>
                  <a:srgbClr val="C00000"/>
                </a:solidFill>
              </a:rPr>
              <a:t>Но:</a:t>
            </a:r>
            <a:r>
              <a:rPr lang="en-US" dirty="0" smtClean="0"/>
              <a:t>             I like to read.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7D0A981-C868-46D6-8E47-22F493469084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примеры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457200" y="1428736"/>
            <a:ext cx="3657600" cy="474346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dirty="0" smtClean="0"/>
              <a:t>I </a:t>
            </a:r>
            <a:r>
              <a:rPr lang="en-US" dirty="0" smtClean="0">
                <a:solidFill>
                  <a:srgbClr val="CC0066"/>
                </a:solidFill>
              </a:rPr>
              <a:t>like</a:t>
            </a:r>
            <a:r>
              <a:rPr lang="en-US" dirty="0" smtClean="0"/>
              <a:t> </a:t>
            </a:r>
            <a:r>
              <a:rPr lang="en-US" b="1" dirty="0" smtClean="0"/>
              <a:t>going</a:t>
            </a:r>
            <a:r>
              <a:rPr lang="en-US" dirty="0" smtClean="0"/>
              <a:t> there alone.</a:t>
            </a:r>
            <a:endParaRPr lang="ru-RU" dirty="0" smtClean="0"/>
          </a:p>
          <a:p>
            <a:r>
              <a:rPr lang="en-US" dirty="0" smtClean="0">
                <a:solidFill>
                  <a:srgbClr val="CC0066"/>
                </a:solidFill>
              </a:rPr>
              <a:t>Excuse</a:t>
            </a:r>
            <a:r>
              <a:rPr lang="en-US" dirty="0" smtClean="0"/>
              <a:t> my </a:t>
            </a:r>
            <a:r>
              <a:rPr lang="en-US" b="1" dirty="0" smtClean="0"/>
              <a:t>interrupting</a:t>
            </a:r>
            <a:r>
              <a:rPr lang="en-US" dirty="0" smtClean="0"/>
              <a:t> you.</a:t>
            </a:r>
          </a:p>
          <a:p>
            <a:r>
              <a:rPr lang="en-US" dirty="0" smtClean="0"/>
              <a:t>Your offer </a:t>
            </a:r>
            <a:r>
              <a:rPr lang="en-US" dirty="0" smtClean="0">
                <a:solidFill>
                  <a:srgbClr val="CC0066"/>
                </a:solidFill>
              </a:rPr>
              <a:t>needs</a:t>
            </a:r>
            <a:r>
              <a:rPr lang="en-US" dirty="0" smtClean="0"/>
              <a:t> </a:t>
            </a:r>
            <a:r>
              <a:rPr lang="en-US" b="1" dirty="0" smtClean="0"/>
              <a:t>considering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Do you </a:t>
            </a:r>
            <a:r>
              <a:rPr lang="en-US" dirty="0" smtClean="0">
                <a:solidFill>
                  <a:srgbClr val="CC0066"/>
                </a:solidFill>
              </a:rPr>
              <a:t>remember </a:t>
            </a:r>
            <a:r>
              <a:rPr lang="en-US" b="1" dirty="0" smtClean="0"/>
              <a:t>taking</a:t>
            </a:r>
            <a:r>
              <a:rPr lang="en-US" dirty="0" smtClean="0"/>
              <a:t> this exam?</a:t>
            </a:r>
          </a:p>
          <a:p>
            <a:endParaRPr lang="en-US" dirty="0" smtClean="0"/>
          </a:p>
          <a:p>
            <a:r>
              <a:rPr lang="en-US" dirty="0" smtClean="0"/>
              <a:t>I </a:t>
            </a:r>
            <a:r>
              <a:rPr lang="en-US" dirty="0" smtClean="0">
                <a:solidFill>
                  <a:srgbClr val="CC0066"/>
                </a:solidFill>
              </a:rPr>
              <a:t>am busy</a:t>
            </a:r>
            <a:r>
              <a:rPr lang="en-US" dirty="0" smtClean="0"/>
              <a:t> </a:t>
            </a:r>
            <a:r>
              <a:rPr lang="en-US" b="1" dirty="0" smtClean="0"/>
              <a:t>looking </a:t>
            </a:r>
            <a:r>
              <a:rPr lang="en-US" dirty="0" smtClean="0"/>
              <a:t>after the baby.</a:t>
            </a:r>
          </a:p>
          <a:p>
            <a:endParaRPr lang="en-US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>
          <a:xfrm>
            <a:off x="4270248" y="1428736"/>
            <a:ext cx="3657600" cy="474346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dirty="0" smtClean="0"/>
              <a:t>Я люблю ездить туда один.</a:t>
            </a:r>
          </a:p>
          <a:p>
            <a:r>
              <a:rPr lang="ru-RU" dirty="0" smtClean="0"/>
              <a:t>Извините, что перебиваю вас.</a:t>
            </a:r>
          </a:p>
          <a:p>
            <a:r>
              <a:rPr lang="ru-RU" dirty="0" smtClean="0"/>
              <a:t>Ваше предложение нуждается в рассмотрении.</a:t>
            </a:r>
          </a:p>
          <a:p>
            <a:r>
              <a:rPr lang="ru-RU" dirty="0" smtClean="0"/>
              <a:t>Вы помните, как сдавали этот экзамен?</a:t>
            </a:r>
          </a:p>
          <a:p>
            <a:r>
              <a:rPr lang="ru-RU" dirty="0" smtClean="0"/>
              <a:t>Я занят тем, что присматриваю за ребёнком.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A981-C868-46D6-8E47-22F493469084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Герундий и его функции в предложении; слова и словосочетания с герундием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428736"/>
            <a:ext cx="7467600" cy="504521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2. </a:t>
            </a:r>
            <a:r>
              <a:rPr lang="ru-RU" dirty="0" smtClean="0">
                <a:solidFill>
                  <a:srgbClr val="FF0000"/>
                </a:solidFill>
              </a:rPr>
              <a:t>Как предложное дополнение </a:t>
            </a:r>
            <a:r>
              <a:rPr lang="ru-RU" dirty="0" smtClean="0"/>
              <a:t>герундий может использоваться после любого прилагательного или глагола, требующего предлога:</a:t>
            </a:r>
          </a:p>
          <a:p>
            <a:pPr>
              <a:buNone/>
            </a:pPr>
            <a:r>
              <a:rPr lang="en-US" dirty="0" smtClean="0">
                <a:solidFill>
                  <a:srgbClr val="CC0066"/>
                </a:solidFill>
              </a:rPr>
              <a:t>to depend on </a:t>
            </a:r>
            <a:r>
              <a:rPr lang="en-US" dirty="0" smtClean="0"/>
              <a:t>– </a:t>
            </a:r>
            <a:r>
              <a:rPr lang="ru-RU" dirty="0" smtClean="0"/>
              <a:t>зависеть (от)</a:t>
            </a:r>
          </a:p>
          <a:p>
            <a:pPr>
              <a:buNone/>
            </a:pPr>
            <a:r>
              <a:rPr lang="en-US" dirty="0" smtClean="0">
                <a:solidFill>
                  <a:srgbClr val="CC0066"/>
                </a:solidFill>
              </a:rPr>
              <a:t>to rely on </a:t>
            </a:r>
            <a:r>
              <a:rPr lang="en-US" dirty="0" smtClean="0"/>
              <a:t>– </a:t>
            </a:r>
            <a:r>
              <a:rPr lang="ru-RU" dirty="0" smtClean="0"/>
              <a:t>полагаться (на)</a:t>
            </a:r>
          </a:p>
          <a:p>
            <a:pPr>
              <a:buNone/>
            </a:pPr>
            <a:r>
              <a:rPr lang="en-US" dirty="0" smtClean="0">
                <a:solidFill>
                  <a:srgbClr val="CC0066"/>
                </a:solidFill>
              </a:rPr>
              <a:t>to object to </a:t>
            </a:r>
            <a:r>
              <a:rPr lang="en-US" dirty="0" smtClean="0"/>
              <a:t>– </a:t>
            </a:r>
            <a:r>
              <a:rPr lang="ru-RU" dirty="0" smtClean="0"/>
              <a:t>возражать (против)</a:t>
            </a:r>
          </a:p>
          <a:p>
            <a:pPr>
              <a:buNone/>
            </a:pPr>
            <a:r>
              <a:rPr lang="en-US" dirty="0" smtClean="0">
                <a:solidFill>
                  <a:srgbClr val="CC0066"/>
                </a:solidFill>
              </a:rPr>
              <a:t>to blame…for </a:t>
            </a:r>
            <a:r>
              <a:rPr lang="en-US" dirty="0" smtClean="0"/>
              <a:t>– </a:t>
            </a:r>
            <a:r>
              <a:rPr lang="ru-RU" dirty="0" smtClean="0"/>
              <a:t>стыдить (за)</a:t>
            </a:r>
          </a:p>
          <a:p>
            <a:pPr>
              <a:buNone/>
            </a:pPr>
            <a:r>
              <a:rPr lang="en-US" dirty="0" smtClean="0">
                <a:solidFill>
                  <a:srgbClr val="CC0066"/>
                </a:solidFill>
              </a:rPr>
              <a:t>to thank…for </a:t>
            </a:r>
            <a:r>
              <a:rPr lang="en-US" dirty="0" smtClean="0"/>
              <a:t>– </a:t>
            </a:r>
            <a:r>
              <a:rPr lang="ru-RU" dirty="0" smtClean="0"/>
              <a:t>благодарить (за)</a:t>
            </a:r>
          </a:p>
          <a:p>
            <a:pPr>
              <a:buNone/>
            </a:pPr>
            <a:r>
              <a:rPr lang="en-US" dirty="0" smtClean="0">
                <a:solidFill>
                  <a:srgbClr val="CC0066"/>
                </a:solidFill>
              </a:rPr>
              <a:t>to praise…for </a:t>
            </a:r>
            <a:r>
              <a:rPr lang="en-US" dirty="0" smtClean="0"/>
              <a:t>– </a:t>
            </a:r>
            <a:r>
              <a:rPr lang="ru-RU" dirty="0" smtClean="0"/>
              <a:t>хвалить(за)</a:t>
            </a:r>
            <a:endParaRPr lang="ru-RU" dirty="0"/>
          </a:p>
          <a:p>
            <a:pPr>
              <a:buNone/>
            </a:pPr>
            <a:r>
              <a:rPr lang="en-US" dirty="0" smtClean="0">
                <a:solidFill>
                  <a:srgbClr val="CC0066"/>
                </a:solidFill>
              </a:rPr>
              <a:t>to be responsible for </a:t>
            </a:r>
            <a:r>
              <a:rPr lang="en-US" dirty="0" smtClean="0"/>
              <a:t>– </a:t>
            </a:r>
            <a:r>
              <a:rPr lang="ru-RU" dirty="0" smtClean="0"/>
              <a:t>отвечать (за)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CC0066"/>
                </a:solidFill>
              </a:rPr>
              <a:t>to be interested in </a:t>
            </a:r>
            <a:r>
              <a:rPr lang="en-US" dirty="0" smtClean="0"/>
              <a:t>– </a:t>
            </a:r>
            <a:r>
              <a:rPr lang="ru-RU" dirty="0" smtClean="0"/>
              <a:t>быть заинтересованным (в)</a:t>
            </a:r>
          </a:p>
          <a:p>
            <a:pPr>
              <a:buNone/>
            </a:pPr>
            <a:r>
              <a:rPr lang="en-US" dirty="0" smtClean="0">
                <a:solidFill>
                  <a:srgbClr val="CC0066"/>
                </a:solidFill>
              </a:rPr>
              <a:t>to be engaged in </a:t>
            </a:r>
            <a:r>
              <a:rPr lang="en-US" dirty="0" smtClean="0"/>
              <a:t>– </a:t>
            </a:r>
            <a:r>
              <a:rPr lang="ru-RU" dirty="0" smtClean="0"/>
              <a:t>быть занятым (в)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CC0066"/>
                </a:solidFill>
              </a:rPr>
              <a:t>to be fond of </a:t>
            </a:r>
            <a:r>
              <a:rPr lang="en-US" dirty="0" smtClean="0"/>
              <a:t>– </a:t>
            </a:r>
            <a:r>
              <a:rPr lang="ru-RU" dirty="0" smtClean="0"/>
              <a:t>обожать</a:t>
            </a:r>
          </a:p>
          <a:p>
            <a:pPr>
              <a:buNone/>
            </a:pPr>
            <a:r>
              <a:rPr lang="en-US" dirty="0" smtClean="0">
                <a:solidFill>
                  <a:srgbClr val="CC0066"/>
                </a:solidFill>
              </a:rPr>
              <a:t>to be tired of </a:t>
            </a:r>
            <a:r>
              <a:rPr lang="en-US" dirty="0" smtClean="0"/>
              <a:t>– </a:t>
            </a:r>
            <a:r>
              <a:rPr lang="ru-RU" dirty="0" smtClean="0"/>
              <a:t>уставать (от)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CC0066"/>
                </a:solidFill>
              </a:rPr>
              <a:t>to be afraid of </a:t>
            </a:r>
            <a:r>
              <a:rPr lang="en-US" dirty="0" smtClean="0"/>
              <a:t>– </a:t>
            </a:r>
            <a:r>
              <a:rPr lang="ru-RU" dirty="0" smtClean="0"/>
              <a:t>бояться</a:t>
            </a:r>
          </a:p>
          <a:p>
            <a:pPr>
              <a:buNone/>
            </a:pPr>
            <a:r>
              <a:rPr lang="en-US" dirty="0" smtClean="0">
                <a:solidFill>
                  <a:srgbClr val="CC0066"/>
                </a:solidFill>
              </a:rPr>
              <a:t>to look forward to </a:t>
            </a:r>
            <a:r>
              <a:rPr lang="en-US" dirty="0" smtClean="0"/>
              <a:t>– </a:t>
            </a:r>
            <a:r>
              <a:rPr lang="ru-RU" dirty="0" smtClean="0"/>
              <a:t> с нетерпением ждать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CC0066"/>
                </a:solidFill>
              </a:rPr>
              <a:t>to feel like </a:t>
            </a:r>
            <a:r>
              <a:rPr lang="en-US" dirty="0" smtClean="0"/>
              <a:t>– </a:t>
            </a:r>
            <a:r>
              <a:rPr lang="ru-RU" dirty="0" smtClean="0"/>
              <a:t>быть </a:t>
            </a:r>
            <a:r>
              <a:rPr lang="ru-RU" dirty="0" err="1" smtClean="0"/>
              <a:t>непрочь</a:t>
            </a:r>
            <a:r>
              <a:rPr lang="ru-RU" dirty="0" smtClean="0"/>
              <a:t> и др.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7D0A981-C868-46D6-8E47-22F493469084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примеры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A981-C868-46D6-8E47-22F493469084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It </a:t>
            </a:r>
            <a:r>
              <a:rPr lang="en-US" dirty="0" smtClean="0">
                <a:solidFill>
                  <a:srgbClr val="CC0066"/>
                </a:solidFill>
              </a:rPr>
              <a:t>depends on </a:t>
            </a:r>
            <a:r>
              <a:rPr lang="en-US" dirty="0" smtClean="0"/>
              <a:t>our </a:t>
            </a:r>
            <a:r>
              <a:rPr lang="en-US" b="1" dirty="0" smtClean="0"/>
              <a:t>coming</a:t>
            </a:r>
            <a:r>
              <a:rPr lang="en-US" dirty="0" smtClean="0"/>
              <a:t> in time.</a:t>
            </a:r>
            <a:endParaRPr lang="ru-RU" dirty="0" smtClean="0"/>
          </a:p>
          <a:p>
            <a:r>
              <a:rPr lang="en-US" dirty="0" smtClean="0"/>
              <a:t>He </a:t>
            </a:r>
            <a:r>
              <a:rPr lang="en-US" dirty="0" smtClean="0">
                <a:solidFill>
                  <a:srgbClr val="CC0066"/>
                </a:solidFill>
              </a:rPr>
              <a:t>objects to </a:t>
            </a:r>
            <a:r>
              <a:rPr lang="en-US" dirty="0" smtClean="0"/>
              <a:t>my </a:t>
            </a:r>
            <a:r>
              <a:rPr lang="en-US" b="1" dirty="0" smtClean="0"/>
              <a:t>smoking</a:t>
            </a:r>
            <a:r>
              <a:rPr lang="en-US" dirty="0" smtClean="0"/>
              <a:t> here.</a:t>
            </a:r>
            <a:endParaRPr lang="ru-RU" dirty="0" smtClean="0"/>
          </a:p>
          <a:p>
            <a:r>
              <a:rPr lang="en-US" dirty="0" smtClean="0">
                <a:solidFill>
                  <a:srgbClr val="CC0066"/>
                </a:solidFill>
              </a:rPr>
              <a:t>Thank you for </a:t>
            </a:r>
            <a:r>
              <a:rPr lang="en-US" b="1" dirty="0" smtClean="0"/>
              <a:t>writing</a:t>
            </a:r>
            <a:r>
              <a:rPr lang="en-US" dirty="0" smtClean="0"/>
              <a:t> me a long letter.</a:t>
            </a:r>
            <a:endParaRPr lang="ru-RU" dirty="0" smtClean="0"/>
          </a:p>
          <a:p>
            <a:r>
              <a:rPr lang="en-US" dirty="0" smtClean="0"/>
              <a:t>He was </a:t>
            </a:r>
            <a:r>
              <a:rPr lang="en-US" dirty="0" smtClean="0">
                <a:solidFill>
                  <a:srgbClr val="CC0066"/>
                </a:solidFill>
              </a:rPr>
              <a:t>fond of </a:t>
            </a:r>
            <a:r>
              <a:rPr lang="en-US" b="1" dirty="0" smtClean="0"/>
              <a:t>doing</a:t>
            </a:r>
            <a:r>
              <a:rPr lang="en-US" dirty="0" smtClean="0"/>
              <a:t> it.</a:t>
            </a:r>
            <a:endParaRPr lang="ru-RU" dirty="0" smtClean="0"/>
          </a:p>
          <a:p>
            <a:r>
              <a:rPr lang="en-US" dirty="0" smtClean="0"/>
              <a:t>I am </a:t>
            </a:r>
            <a:r>
              <a:rPr lang="en-US" dirty="0" smtClean="0">
                <a:solidFill>
                  <a:srgbClr val="CC0066"/>
                </a:solidFill>
              </a:rPr>
              <a:t>tired of </a:t>
            </a:r>
            <a:r>
              <a:rPr lang="en-US" b="1" dirty="0" smtClean="0"/>
              <a:t>working</a:t>
            </a:r>
            <a:r>
              <a:rPr lang="en-US" dirty="0" smtClean="0"/>
              <a:t> in this manner.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000" dirty="0" smtClean="0"/>
              <a:t>Это зависит от того, придем ли мы вовремя.</a:t>
            </a:r>
            <a:endParaRPr lang="en-US" sz="2000" dirty="0" smtClean="0"/>
          </a:p>
          <a:p>
            <a:r>
              <a:rPr lang="ru-RU" sz="2000" dirty="0" smtClean="0"/>
              <a:t>Он возражает против того, чтобы я здесь курил.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ru-RU" sz="2000" dirty="0" smtClean="0"/>
              <a:t>Спасибо за то, что написали мне длинное письмо.</a:t>
            </a:r>
            <a:endParaRPr lang="en-US" sz="2000" dirty="0" smtClean="0"/>
          </a:p>
          <a:p>
            <a:r>
              <a:rPr lang="ru-RU" sz="2000" dirty="0" smtClean="0"/>
              <a:t>Он обожал делать это.</a:t>
            </a:r>
          </a:p>
          <a:p>
            <a:pPr>
              <a:buNone/>
            </a:pPr>
            <a:endParaRPr lang="ru-RU" sz="2000" dirty="0" smtClean="0"/>
          </a:p>
          <a:p>
            <a:r>
              <a:rPr lang="ru-RU" sz="2000" dirty="0" smtClean="0"/>
              <a:t>Я устал работать в таком режиме.</a:t>
            </a:r>
            <a:endParaRPr lang="ru-RU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7467600" cy="11430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Герундий и его функции в предложении; слова и словосочетания с герундием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3. </a:t>
            </a:r>
            <a:r>
              <a:rPr lang="ru-RU" dirty="0" smtClean="0">
                <a:solidFill>
                  <a:srgbClr val="FF0000"/>
                </a:solidFill>
              </a:rPr>
              <a:t>Как определение</a:t>
            </a:r>
            <a:r>
              <a:rPr lang="ru-RU" dirty="0" smtClean="0"/>
              <a:t>, герундий всегда стоит с предлогом и используется после таких абстрактных существительных, как:</a:t>
            </a:r>
          </a:p>
          <a:p>
            <a:pPr>
              <a:buNone/>
            </a:pPr>
            <a:r>
              <a:rPr lang="en-US" dirty="0" smtClean="0">
                <a:solidFill>
                  <a:srgbClr val="CC0066"/>
                </a:solidFill>
              </a:rPr>
              <a:t>opportunity (of) </a:t>
            </a:r>
            <a:r>
              <a:rPr lang="en-US" dirty="0" smtClean="0"/>
              <a:t>– </a:t>
            </a:r>
            <a:r>
              <a:rPr lang="ru-RU" dirty="0" smtClean="0"/>
              <a:t>возможность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CC0066"/>
                </a:solidFill>
              </a:rPr>
              <a:t>idea (of) </a:t>
            </a:r>
            <a:r>
              <a:rPr lang="en-US" dirty="0" smtClean="0"/>
              <a:t>– </a:t>
            </a:r>
            <a:r>
              <a:rPr lang="ru-RU" dirty="0" smtClean="0"/>
              <a:t> идея, мысль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CC0066"/>
                </a:solidFill>
              </a:rPr>
              <a:t>importance (of) </a:t>
            </a:r>
            <a:r>
              <a:rPr lang="en-US" dirty="0" smtClean="0"/>
              <a:t>– </a:t>
            </a:r>
            <a:r>
              <a:rPr lang="ru-RU" dirty="0" smtClean="0"/>
              <a:t>важность</a:t>
            </a:r>
          </a:p>
          <a:p>
            <a:pPr>
              <a:buNone/>
            </a:pPr>
            <a:r>
              <a:rPr lang="en-US" dirty="0" smtClean="0">
                <a:solidFill>
                  <a:srgbClr val="CC0066"/>
                </a:solidFill>
              </a:rPr>
              <a:t>interest (in)</a:t>
            </a:r>
            <a:r>
              <a:rPr lang="ru-RU" dirty="0" smtClean="0">
                <a:solidFill>
                  <a:srgbClr val="CC0066"/>
                </a:solidFill>
              </a:rPr>
              <a:t> </a:t>
            </a:r>
            <a:r>
              <a:rPr lang="ru-RU" dirty="0" smtClean="0"/>
              <a:t>– интерес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CC0066"/>
                </a:solidFill>
              </a:rPr>
              <a:t>chance (of) </a:t>
            </a:r>
            <a:r>
              <a:rPr lang="en-US" dirty="0" smtClean="0"/>
              <a:t>– </a:t>
            </a:r>
            <a:r>
              <a:rPr lang="ru-RU" dirty="0" smtClean="0"/>
              <a:t>возможность, шанс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CC0066"/>
                </a:solidFill>
              </a:rPr>
              <a:t>hope (of) </a:t>
            </a:r>
            <a:r>
              <a:rPr lang="en-US" dirty="0" smtClean="0"/>
              <a:t>– </a:t>
            </a:r>
            <a:r>
              <a:rPr lang="ru-RU" dirty="0" smtClean="0"/>
              <a:t>надежда</a:t>
            </a:r>
          </a:p>
          <a:p>
            <a:pPr>
              <a:buNone/>
            </a:pPr>
            <a:r>
              <a:rPr lang="en-US" dirty="0" smtClean="0">
                <a:solidFill>
                  <a:srgbClr val="CC0066"/>
                </a:solidFill>
              </a:rPr>
              <a:t>way (of) </a:t>
            </a:r>
            <a:r>
              <a:rPr lang="ru-RU" dirty="0" smtClean="0"/>
              <a:t>– способ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CC0066"/>
                </a:solidFill>
              </a:rPr>
              <a:t>experience (in) </a:t>
            </a:r>
            <a:r>
              <a:rPr lang="en-US" dirty="0" smtClean="0"/>
              <a:t>– </a:t>
            </a:r>
            <a:r>
              <a:rPr lang="ru-RU" dirty="0" smtClean="0"/>
              <a:t>опыт</a:t>
            </a:r>
          </a:p>
          <a:p>
            <a:pPr>
              <a:buNone/>
            </a:pPr>
            <a:r>
              <a:rPr lang="en-US" dirty="0" smtClean="0">
                <a:solidFill>
                  <a:srgbClr val="CC0066"/>
                </a:solidFill>
              </a:rPr>
              <a:t>reason (for) </a:t>
            </a:r>
            <a:r>
              <a:rPr lang="ru-RU" dirty="0" smtClean="0"/>
              <a:t>– причина</a:t>
            </a:r>
            <a:endParaRPr lang="en-US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7D0A981-C868-46D6-8E47-22F493469084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примеры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A981-C868-46D6-8E47-22F493469084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en-US" dirty="0" smtClean="0"/>
              <a:t>I detest your </a:t>
            </a:r>
            <a:r>
              <a:rPr lang="en-US" dirty="0" smtClean="0">
                <a:solidFill>
                  <a:srgbClr val="CC0066"/>
                </a:solidFill>
              </a:rPr>
              <a:t>way of </a:t>
            </a:r>
            <a:r>
              <a:rPr lang="en-US" b="1" dirty="0" smtClean="0"/>
              <a:t>doing</a:t>
            </a:r>
            <a:r>
              <a:rPr lang="en-US" dirty="0" smtClean="0"/>
              <a:t> it.</a:t>
            </a:r>
            <a:endParaRPr lang="ru-RU" dirty="0" smtClean="0"/>
          </a:p>
          <a:p>
            <a:r>
              <a:rPr lang="en-US" dirty="0" smtClean="0"/>
              <a:t>He’s got a lot of </a:t>
            </a:r>
            <a:r>
              <a:rPr lang="en-US" dirty="0" smtClean="0">
                <a:solidFill>
                  <a:srgbClr val="CC0066"/>
                </a:solidFill>
              </a:rPr>
              <a:t>experience in </a:t>
            </a:r>
            <a:r>
              <a:rPr lang="en-US" b="1" dirty="0" smtClean="0"/>
              <a:t>taming</a:t>
            </a:r>
            <a:r>
              <a:rPr lang="en-US" dirty="0" smtClean="0"/>
              <a:t> wild animals.</a:t>
            </a:r>
            <a:endParaRPr lang="ru-RU" dirty="0" smtClean="0"/>
          </a:p>
          <a:p>
            <a:r>
              <a:rPr lang="en-US" dirty="0" smtClean="0"/>
              <a:t>There’s no </a:t>
            </a:r>
            <a:r>
              <a:rPr lang="en-US" dirty="0" smtClean="0">
                <a:solidFill>
                  <a:srgbClr val="CC0066"/>
                </a:solidFill>
              </a:rPr>
              <a:t>reason for </a:t>
            </a:r>
            <a:r>
              <a:rPr lang="en-US" b="1" dirty="0" smtClean="0"/>
              <a:t>coming</a:t>
            </a:r>
            <a:r>
              <a:rPr lang="en-US" dirty="0" smtClean="0"/>
              <a:t> so soon.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</a:t>
            </a:r>
            <a:r>
              <a:rPr lang="ru-RU" sz="1900" dirty="0" smtClean="0"/>
              <a:t>После таких существительных, как </a:t>
            </a:r>
            <a:r>
              <a:rPr lang="en-US" sz="1900" dirty="0" smtClean="0">
                <a:solidFill>
                  <a:srgbClr val="CC0066"/>
                </a:solidFill>
              </a:rPr>
              <a:t>opportunity, chance, way </a:t>
            </a:r>
            <a:r>
              <a:rPr lang="ru-RU" sz="1900" dirty="0" smtClean="0"/>
              <a:t>также употребляется инфинитив. При этом предлог опускается.</a:t>
            </a:r>
          </a:p>
          <a:p>
            <a:pPr>
              <a:buNone/>
            </a:pPr>
            <a:r>
              <a:rPr lang="en-US" sz="1900" dirty="0" smtClean="0"/>
              <a:t>That’s the only way to do it.</a:t>
            </a:r>
            <a:endParaRPr lang="ru-RU" sz="1900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ru-RU" dirty="0" smtClean="0"/>
              <a:t>Мне не нравится, как вы это делаете.</a:t>
            </a:r>
            <a:endParaRPr lang="en-US" dirty="0" smtClean="0"/>
          </a:p>
          <a:p>
            <a:r>
              <a:rPr lang="ru-RU" dirty="0" smtClean="0"/>
              <a:t>У него большой опыт в укрощении диких зверей.</a:t>
            </a:r>
            <a:endParaRPr lang="en-US" dirty="0" smtClean="0"/>
          </a:p>
          <a:p>
            <a:r>
              <a:rPr lang="ru-RU" dirty="0" smtClean="0"/>
              <a:t>Нет причины приходить так рано.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ru-RU" sz="1900" dirty="0" smtClean="0"/>
              <a:t>Это единственный способ сделать это.</a:t>
            </a:r>
            <a:endParaRPr lang="ru-RU" sz="1900" dirty="0"/>
          </a:p>
        </p:txBody>
      </p:sp>
      <p:pic>
        <p:nvPicPr>
          <p:cNvPr id="7" name="Picture 2" descr="C:\Documents and Settings\User\Local Settings\Temporary Internet Files\Content.IE5\N0VZACTA\MC900198961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25" y="0"/>
            <a:ext cx="1857375" cy="21288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Герундий и его функции в предложении; слова и словосочетания с герундием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4. </a:t>
            </a:r>
            <a:r>
              <a:rPr lang="ru-RU" dirty="0" smtClean="0">
                <a:solidFill>
                  <a:srgbClr val="FF0000"/>
                </a:solidFill>
              </a:rPr>
              <a:t>Как обстоятельство</a:t>
            </a:r>
            <a:r>
              <a:rPr lang="ru-RU" dirty="0" smtClean="0"/>
              <a:t>, герундий употребляется всегда с предлогами времени </a:t>
            </a:r>
            <a:r>
              <a:rPr lang="en-US" dirty="0" smtClean="0">
                <a:solidFill>
                  <a:srgbClr val="CC0066"/>
                </a:solidFill>
              </a:rPr>
              <a:t>after, before, on, upon</a:t>
            </a:r>
            <a:r>
              <a:rPr lang="en-US" dirty="0" smtClean="0"/>
              <a:t>; </a:t>
            </a:r>
            <a:r>
              <a:rPr lang="ru-RU" dirty="0" smtClean="0"/>
              <a:t>образа действия </a:t>
            </a:r>
            <a:r>
              <a:rPr lang="en-US" dirty="0" smtClean="0">
                <a:solidFill>
                  <a:srgbClr val="CC0066"/>
                </a:solidFill>
              </a:rPr>
              <a:t>by, without, instead of, besides.</a:t>
            </a:r>
          </a:p>
          <a:p>
            <a:pPr algn="ctr">
              <a:buNone/>
            </a:pPr>
            <a:r>
              <a:rPr lang="ru-RU" sz="3200" b="1" dirty="0" smtClean="0">
                <a:solidFill>
                  <a:srgbClr val="002060"/>
                </a:solidFill>
              </a:rPr>
              <a:t>Примеры</a:t>
            </a:r>
          </a:p>
          <a:p>
            <a:pPr>
              <a:buNone/>
            </a:pPr>
            <a:r>
              <a:rPr lang="ru-RU" sz="3200" dirty="0" smtClean="0"/>
              <a:t>1.</a:t>
            </a:r>
            <a:r>
              <a:rPr lang="en-US" sz="3200" dirty="0" smtClean="0"/>
              <a:t>We learn a lot by </a:t>
            </a:r>
            <a:r>
              <a:rPr lang="en-US" sz="3200" dirty="0" smtClean="0">
                <a:solidFill>
                  <a:srgbClr val="CC0066"/>
                </a:solidFill>
              </a:rPr>
              <a:t>reading</a:t>
            </a:r>
            <a:r>
              <a:rPr lang="en-US" sz="3200" dirty="0" smtClean="0"/>
              <a:t>.</a:t>
            </a:r>
          </a:p>
          <a:p>
            <a:pPr>
              <a:buNone/>
            </a:pPr>
            <a:r>
              <a:rPr lang="ru-RU" sz="3200" dirty="0" smtClean="0"/>
              <a:t>Читая, мы много узнаём.</a:t>
            </a:r>
          </a:p>
          <a:p>
            <a:pPr>
              <a:buNone/>
            </a:pPr>
            <a:r>
              <a:rPr lang="ru-RU" sz="3200" dirty="0" smtClean="0"/>
              <a:t>2.</a:t>
            </a:r>
            <a:r>
              <a:rPr lang="en-US" sz="3200" dirty="0" smtClean="0"/>
              <a:t>He left without </a:t>
            </a:r>
            <a:r>
              <a:rPr lang="en-US" sz="3200" dirty="0" smtClean="0">
                <a:solidFill>
                  <a:srgbClr val="CC0066"/>
                </a:solidFill>
              </a:rPr>
              <a:t>saying</a:t>
            </a:r>
            <a:r>
              <a:rPr lang="en-US" sz="3200" dirty="0" smtClean="0"/>
              <a:t> goodbye.</a:t>
            </a:r>
          </a:p>
          <a:p>
            <a:pPr>
              <a:buNone/>
            </a:pPr>
            <a:r>
              <a:rPr lang="ru-RU" sz="3200" dirty="0" smtClean="0"/>
              <a:t>Он ушёл не попрощавшись.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sz="3200" dirty="0" smtClean="0">
              <a:solidFill>
                <a:srgbClr val="CC0066"/>
              </a:solidFill>
            </a:endParaRPr>
          </a:p>
          <a:p>
            <a:pPr>
              <a:buNone/>
            </a:pPr>
            <a:endParaRPr lang="ru-RU" dirty="0">
              <a:solidFill>
                <a:srgbClr val="CC0066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7D0A981-C868-46D6-8E47-22F493469084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Герундий и его функции в предложении; слова и словосочетания с герундием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5. </a:t>
            </a:r>
            <a:r>
              <a:rPr lang="ru-RU" dirty="0" smtClean="0">
                <a:solidFill>
                  <a:srgbClr val="FF0000"/>
                </a:solidFill>
              </a:rPr>
              <a:t>Как часть сказуемого </a:t>
            </a:r>
            <a:r>
              <a:rPr lang="ru-RU" dirty="0" smtClean="0"/>
              <a:t>герундий употребляется после глаголов: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CC0066"/>
                </a:solidFill>
              </a:rPr>
              <a:t>to stop </a:t>
            </a:r>
            <a:r>
              <a:rPr lang="en-US" dirty="0" smtClean="0"/>
              <a:t>– </a:t>
            </a:r>
            <a:r>
              <a:rPr lang="ru-RU" dirty="0" smtClean="0"/>
              <a:t>останавливаться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CC0066"/>
                </a:solidFill>
              </a:rPr>
              <a:t>to finish </a:t>
            </a:r>
            <a:r>
              <a:rPr lang="en-US" dirty="0" smtClean="0"/>
              <a:t>– </a:t>
            </a:r>
            <a:r>
              <a:rPr lang="ru-RU" dirty="0" smtClean="0"/>
              <a:t>заканчивать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CC0066"/>
                </a:solidFill>
              </a:rPr>
              <a:t>to go on </a:t>
            </a:r>
            <a:r>
              <a:rPr lang="en-US" dirty="0" smtClean="0"/>
              <a:t>– </a:t>
            </a:r>
            <a:r>
              <a:rPr lang="ru-RU" dirty="0" smtClean="0"/>
              <a:t>продолжать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CC0066"/>
                </a:solidFill>
              </a:rPr>
              <a:t>to start </a:t>
            </a:r>
            <a:r>
              <a:rPr lang="en-US" dirty="0" smtClean="0"/>
              <a:t>– </a:t>
            </a:r>
            <a:r>
              <a:rPr lang="ru-RU" dirty="0" smtClean="0"/>
              <a:t>начинать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CC0066"/>
                </a:solidFill>
              </a:rPr>
              <a:t>to continue </a:t>
            </a:r>
            <a:r>
              <a:rPr lang="en-US" dirty="0" smtClean="0"/>
              <a:t>– </a:t>
            </a:r>
            <a:r>
              <a:rPr lang="ru-RU" dirty="0" smtClean="0"/>
              <a:t>продолжать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CC0066"/>
                </a:solidFill>
              </a:rPr>
              <a:t>to keep on </a:t>
            </a:r>
            <a:r>
              <a:rPr lang="en-US" dirty="0" smtClean="0"/>
              <a:t>– </a:t>
            </a:r>
            <a:r>
              <a:rPr lang="ru-RU" dirty="0" smtClean="0"/>
              <a:t>продолжать</a:t>
            </a:r>
          </a:p>
          <a:p>
            <a:pPr>
              <a:buNone/>
            </a:pPr>
            <a:r>
              <a:rPr lang="ru-RU" dirty="0" smtClean="0"/>
              <a:t>Но после таких глаголов, как  </a:t>
            </a:r>
            <a:r>
              <a:rPr lang="en-US" dirty="0" smtClean="0">
                <a:solidFill>
                  <a:srgbClr val="CC0066"/>
                </a:solidFill>
              </a:rPr>
              <a:t>to remember</a:t>
            </a:r>
            <a:r>
              <a:rPr lang="ru-RU" dirty="0" smtClean="0">
                <a:solidFill>
                  <a:srgbClr val="CC0066"/>
                </a:solidFill>
              </a:rPr>
              <a:t>, </a:t>
            </a:r>
            <a:r>
              <a:rPr lang="en-US" dirty="0" smtClean="0">
                <a:solidFill>
                  <a:srgbClr val="CC0066"/>
                </a:solidFill>
              </a:rPr>
              <a:t>to </a:t>
            </a:r>
            <a:endParaRPr lang="ru-RU" dirty="0" smtClean="0">
              <a:solidFill>
                <a:srgbClr val="CC0066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CC0066"/>
                </a:solidFill>
              </a:rPr>
              <a:t>stop</a:t>
            </a:r>
            <a:r>
              <a:rPr lang="ru-RU" dirty="0" smtClean="0">
                <a:solidFill>
                  <a:srgbClr val="CC0066"/>
                </a:solidFill>
              </a:rPr>
              <a:t>, </a:t>
            </a:r>
            <a:r>
              <a:rPr lang="en-US" dirty="0" smtClean="0">
                <a:solidFill>
                  <a:srgbClr val="CC0066"/>
                </a:solidFill>
              </a:rPr>
              <a:t>to forget,</a:t>
            </a:r>
            <a:r>
              <a:rPr lang="ru-RU" dirty="0" smtClean="0">
                <a:solidFill>
                  <a:srgbClr val="CC0066"/>
                </a:solidFill>
              </a:rPr>
              <a:t> </a:t>
            </a:r>
            <a:r>
              <a:rPr lang="ru-RU" dirty="0" smtClean="0"/>
              <a:t>может использоваться либо </a:t>
            </a:r>
          </a:p>
          <a:p>
            <a:pPr>
              <a:buNone/>
            </a:pPr>
            <a:r>
              <a:rPr lang="ru-RU" dirty="0" smtClean="0"/>
              <a:t>герундий, либо инфинитив; значение </a:t>
            </a:r>
          </a:p>
          <a:p>
            <a:pPr>
              <a:buNone/>
            </a:pPr>
            <a:r>
              <a:rPr lang="ru-RU" dirty="0" smtClean="0"/>
              <a:t>конструкции при этом изменяется.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>
              <a:solidFill>
                <a:srgbClr val="CC0066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7D0A981-C868-46D6-8E47-22F493469084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5" name="Picture 2" descr="C:\Documents and Settings\User\Local Settings\Temporary Internet Files\Content.IE5\N0VZACTA\MC900198961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2428868"/>
            <a:ext cx="1857375" cy="21288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примеры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0A981-C868-46D6-8E47-22F493469084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I remember meeting him for the first time five years ago.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solidFill>
                  <a:schemeClr val="tx1"/>
                </a:solidFill>
              </a:rPr>
              <a:t>I must remember to meet him at the station next Saturday.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Я помню, как ты встретил его впервые пять лет назад(я помню встречу).</a:t>
            </a:r>
          </a:p>
          <a:p>
            <a:endParaRPr lang="ru-RU" dirty="0" smtClean="0"/>
          </a:p>
          <a:p>
            <a:r>
              <a:rPr lang="ru-RU" dirty="0" smtClean="0"/>
              <a:t>Я должен не забывать встретить его на станции в следующую субботу.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Герундиальный оборот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Т</a:t>
            </a:r>
            <a:r>
              <a:rPr lang="en-US" dirty="0" smtClean="0">
                <a:solidFill>
                  <a:srgbClr val="002060"/>
                </a:solidFill>
              </a:rPr>
              <a:t>he Gerundial Construction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Герундий может иметь в предложении </a:t>
            </a:r>
            <a:r>
              <a:rPr lang="ru-RU" dirty="0" smtClean="0">
                <a:solidFill>
                  <a:srgbClr val="CC0066"/>
                </a:solidFill>
              </a:rPr>
              <a:t>свое собственное «подлежащее»</a:t>
            </a:r>
            <a:r>
              <a:rPr lang="ru-RU" dirty="0" smtClean="0"/>
              <a:t>, т.е. относится к существительному или местоимению, которое не является подлежащим всего предложения.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Примеры</a:t>
            </a:r>
          </a:p>
          <a:p>
            <a:pPr>
              <a:buNone/>
            </a:pPr>
            <a:r>
              <a:rPr lang="ru-RU" b="1" dirty="0" smtClean="0"/>
              <a:t>1.</a:t>
            </a:r>
            <a:r>
              <a:rPr lang="en-US" b="1" u="sng" dirty="0" smtClean="0"/>
              <a:t>We appreciate </a:t>
            </a:r>
            <a:r>
              <a:rPr lang="en-US" b="1" dirty="0" smtClean="0">
                <a:solidFill>
                  <a:srgbClr val="CC0066"/>
                </a:solidFill>
              </a:rPr>
              <a:t>your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u="sng" dirty="0" smtClean="0"/>
              <a:t>helping</a:t>
            </a:r>
            <a:r>
              <a:rPr lang="en-US" b="1" dirty="0" smtClean="0"/>
              <a:t> us.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Мы (высоко) ценим вашу помощь (то, что вы </a:t>
            </a:r>
          </a:p>
          <a:p>
            <a:pPr>
              <a:buNone/>
            </a:pPr>
            <a:r>
              <a:rPr lang="ru-RU" b="1" dirty="0" smtClean="0"/>
              <a:t>помогли).</a:t>
            </a:r>
            <a:endParaRPr lang="en-US" b="1" dirty="0" smtClean="0"/>
          </a:p>
          <a:p>
            <a:pPr>
              <a:buNone/>
            </a:pPr>
            <a:r>
              <a:rPr lang="en-US" b="1" u="sng" dirty="0" smtClean="0"/>
              <a:t>2.We enjoyed </a:t>
            </a:r>
            <a:r>
              <a:rPr lang="en-US" b="1" dirty="0" smtClean="0">
                <a:solidFill>
                  <a:srgbClr val="CC0066"/>
                </a:solidFill>
              </a:rPr>
              <a:t>the band’s </a:t>
            </a:r>
            <a:r>
              <a:rPr lang="en-US" b="1" u="sng" dirty="0" smtClean="0"/>
              <a:t>playing </a:t>
            </a:r>
            <a:r>
              <a:rPr lang="en-US" b="1" dirty="0" smtClean="0"/>
              <a:t>very much.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Нам очень понравилось то, как играл </a:t>
            </a:r>
          </a:p>
          <a:p>
            <a:pPr>
              <a:buNone/>
            </a:pPr>
            <a:r>
              <a:rPr lang="ru-RU" b="1" dirty="0" smtClean="0"/>
              <a:t>оркестр.</a:t>
            </a:r>
          </a:p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7D0A981-C868-46D6-8E47-22F493469084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Герундиальный оборот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Т</a:t>
            </a:r>
            <a:r>
              <a:rPr lang="en-US" dirty="0" smtClean="0">
                <a:solidFill>
                  <a:srgbClr val="002060"/>
                </a:solidFill>
              </a:rPr>
              <a:t>he Gerundial Construction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Герундиальный оборот на русский язык может переводиться </a:t>
            </a:r>
            <a:r>
              <a:rPr lang="ru-RU" u="sng" dirty="0" smtClean="0"/>
              <a:t>придаточными предложениями</a:t>
            </a:r>
            <a:r>
              <a:rPr lang="ru-RU" dirty="0" smtClean="0"/>
              <a:t>, которые вводятся союзами: «то, что / тем, что /  как». Это </a:t>
            </a:r>
            <a:r>
              <a:rPr lang="ru-RU" dirty="0" smtClean="0">
                <a:solidFill>
                  <a:srgbClr val="CC0066"/>
                </a:solidFill>
              </a:rPr>
              <a:t>собственное «подлежащее» </a:t>
            </a:r>
            <a:r>
              <a:rPr lang="ru-RU" dirty="0" smtClean="0"/>
              <a:t>может быть выражено:</a:t>
            </a:r>
          </a:p>
          <a:p>
            <a:pPr>
              <a:buNone/>
            </a:pPr>
            <a:r>
              <a:rPr lang="ru-RU" dirty="0" smtClean="0"/>
              <a:t>1. 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Притяжательным местоимением </a:t>
            </a:r>
            <a:r>
              <a:rPr lang="ru-RU" dirty="0" smtClean="0"/>
              <a:t>или 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существительным в притяжательном падеже</a:t>
            </a:r>
            <a:r>
              <a:rPr lang="ru-RU" dirty="0" smtClean="0"/>
              <a:t>, если оно обозначает 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одушевлённый предмет:</a:t>
            </a:r>
          </a:p>
          <a:p>
            <a:pPr>
              <a:buNone/>
            </a:pPr>
            <a:r>
              <a:rPr lang="en-US" dirty="0" smtClean="0"/>
              <a:t>Do you mind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my </a:t>
            </a:r>
            <a:r>
              <a:rPr lang="en-US" u="sng" dirty="0" smtClean="0"/>
              <a:t>smoking</a:t>
            </a:r>
            <a:r>
              <a:rPr lang="en-US" dirty="0" smtClean="0"/>
              <a:t>?</a:t>
            </a:r>
          </a:p>
          <a:p>
            <a:pPr>
              <a:buNone/>
            </a:pPr>
            <a:r>
              <a:rPr lang="en-US" dirty="0" smtClean="0"/>
              <a:t>Our talk was prevented by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Richard’s</a:t>
            </a:r>
            <a:r>
              <a:rPr lang="en-US" dirty="0" smtClean="0"/>
              <a:t> </a:t>
            </a:r>
            <a:r>
              <a:rPr lang="en-US" u="sng" dirty="0" smtClean="0"/>
              <a:t>coming</a:t>
            </a:r>
            <a:r>
              <a:rPr lang="en-US" dirty="0" smtClean="0"/>
              <a:t> back.</a:t>
            </a:r>
          </a:p>
          <a:p>
            <a:pPr>
              <a:buNone/>
            </a:pPr>
            <a:r>
              <a:rPr lang="ru-RU" dirty="0" smtClean="0"/>
              <a:t>Если это подлежащее состоит из двух и более </a:t>
            </a:r>
          </a:p>
          <a:p>
            <a:pPr>
              <a:buNone/>
            </a:pPr>
            <a:r>
              <a:rPr lang="ru-RU" dirty="0" smtClean="0"/>
              <a:t>существительных, то притяжательный падеж не </a:t>
            </a:r>
          </a:p>
          <a:p>
            <a:pPr>
              <a:buNone/>
            </a:pPr>
            <a:r>
              <a:rPr lang="ru-RU" dirty="0" smtClean="0"/>
              <a:t>используется:</a:t>
            </a:r>
          </a:p>
          <a:p>
            <a:pPr>
              <a:buNone/>
            </a:pPr>
            <a:r>
              <a:rPr lang="en-US" dirty="0" smtClean="0"/>
              <a:t>I object to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Mary and Jane </a:t>
            </a:r>
            <a:r>
              <a:rPr lang="en-US" u="sng" dirty="0" smtClean="0"/>
              <a:t>going out </a:t>
            </a:r>
            <a:r>
              <a:rPr lang="en-US" dirty="0" smtClean="0"/>
              <a:t>on such a windy </a:t>
            </a:r>
          </a:p>
          <a:p>
            <a:pPr>
              <a:buNone/>
            </a:pPr>
            <a:r>
              <a:rPr lang="en-US" dirty="0" smtClean="0"/>
              <a:t>day.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7D0A981-C868-46D6-8E47-22F493469084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Герундиальный оборот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Т</a:t>
            </a:r>
            <a:r>
              <a:rPr lang="en-US" dirty="0" smtClean="0">
                <a:solidFill>
                  <a:srgbClr val="002060"/>
                </a:solidFill>
              </a:rPr>
              <a:t>he Gerundial Construction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2. Если существительное при герундии обозначает неодушевлённый предмет, то оно выражается существительным в именительном падеже:</a:t>
            </a:r>
          </a:p>
          <a:p>
            <a:pPr>
              <a:buNone/>
            </a:pPr>
            <a:r>
              <a:rPr lang="en-US" dirty="0" smtClean="0"/>
              <a:t>I said something about my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clock</a:t>
            </a:r>
            <a:r>
              <a:rPr lang="en-US" dirty="0" smtClean="0"/>
              <a:t> </a:t>
            </a:r>
            <a:r>
              <a:rPr lang="en-US" u="sng" dirty="0" smtClean="0"/>
              <a:t>being</a:t>
            </a:r>
            <a:r>
              <a:rPr lang="en-US" dirty="0" smtClean="0"/>
              <a:t> slow.</a:t>
            </a:r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ru-RU" dirty="0" smtClean="0">
                <a:solidFill>
                  <a:srgbClr val="002060"/>
                </a:solidFill>
              </a:rPr>
              <a:t>Герундий и отглагольное существительное.</a:t>
            </a:r>
          </a:p>
          <a:p>
            <a:pPr algn="ctr">
              <a:buNone/>
            </a:pPr>
            <a:r>
              <a:rPr lang="ru-RU" dirty="0" smtClean="0">
                <a:solidFill>
                  <a:srgbClr val="002060"/>
                </a:solidFill>
              </a:rPr>
              <a:t>Т</a:t>
            </a:r>
            <a:r>
              <a:rPr lang="en-US" dirty="0" smtClean="0">
                <a:solidFill>
                  <a:srgbClr val="002060"/>
                </a:solidFill>
              </a:rPr>
              <a:t>he Gerund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en-US" dirty="0" smtClean="0">
                <a:solidFill>
                  <a:srgbClr val="002060"/>
                </a:solidFill>
              </a:rPr>
              <a:t>and the Verbal Noun.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en-US" sz="2800" dirty="0" smtClean="0"/>
              <a:t>I like </a:t>
            </a:r>
            <a:r>
              <a:rPr lang="en-US" sz="2800" dirty="0" smtClean="0">
                <a:solidFill>
                  <a:srgbClr val="CC0066"/>
                </a:solidFill>
              </a:rPr>
              <a:t>singing</a:t>
            </a:r>
            <a:r>
              <a:rPr lang="en-US" sz="2800" dirty="0" smtClean="0"/>
              <a:t>. </a:t>
            </a:r>
            <a:r>
              <a:rPr lang="ru-RU" sz="2800" dirty="0" smtClean="0"/>
              <a:t>    </a:t>
            </a:r>
            <a:r>
              <a:rPr lang="ru-RU" dirty="0" smtClean="0"/>
              <a:t>Я люблю </a:t>
            </a:r>
            <a:r>
              <a:rPr lang="ru-RU" dirty="0" smtClean="0">
                <a:solidFill>
                  <a:srgbClr val="CC0066"/>
                </a:solidFill>
              </a:rPr>
              <a:t>петь</a:t>
            </a:r>
            <a:r>
              <a:rPr lang="ru-RU" dirty="0" smtClean="0"/>
              <a:t>(герундий).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                       </a:t>
            </a:r>
            <a:r>
              <a:rPr lang="ru-RU" dirty="0" smtClean="0"/>
              <a:t>Я люблю </a:t>
            </a:r>
            <a:r>
              <a:rPr lang="ru-RU" dirty="0" smtClean="0">
                <a:solidFill>
                  <a:srgbClr val="CC0066"/>
                </a:solidFill>
              </a:rPr>
              <a:t>пение</a:t>
            </a:r>
            <a:r>
              <a:rPr lang="ru-RU" dirty="0" smtClean="0"/>
              <a:t>(существительное).</a:t>
            </a:r>
            <a:endParaRPr lang="en-US" dirty="0" smtClean="0"/>
          </a:p>
          <a:p>
            <a:pPr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7D0A981-C868-46D6-8E47-22F493469084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Признаки отличия герундия от отглагольного существительного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Герундий не имеет артикля.</a:t>
            </a:r>
          </a:p>
          <a:p>
            <a:r>
              <a:rPr lang="ru-RU" dirty="0" smtClean="0"/>
              <a:t>Герундий не употребляется во множественном числе.</a:t>
            </a:r>
          </a:p>
          <a:p>
            <a:r>
              <a:rPr lang="ru-RU" dirty="0" smtClean="0"/>
              <a:t>Определение с предлогом </a:t>
            </a:r>
            <a:r>
              <a:rPr lang="en-US" dirty="0" smtClean="0"/>
              <a:t>of</a:t>
            </a:r>
            <a:r>
              <a:rPr lang="ru-RU" dirty="0" smtClean="0"/>
              <a:t> не может следовать за герундием.</a:t>
            </a:r>
          </a:p>
          <a:p>
            <a:r>
              <a:rPr lang="ru-RU" dirty="0" smtClean="0"/>
              <a:t>Есть предлог перед словом.</a:t>
            </a:r>
          </a:p>
          <a:p>
            <a:r>
              <a:rPr lang="ru-RU" dirty="0" smtClean="0"/>
              <a:t>Герундий имеет формы времени и залога.</a:t>
            </a:r>
          </a:p>
          <a:p>
            <a:r>
              <a:rPr lang="ru-RU" dirty="0" smtClean="0"/>
              <a:t>Герундий может иметь прямое дополнение без предлога.</a:t>
            </a:r>
          </a:p>
          <a:p>
            <a:r>
              <a:rPr lang="ru-RU" dirty="0" smtClean="0"/>
              <a:t>Герундий может быть связан с наречием.</a:t>
            </a:r>
          </a:p>
          <a:p>
            <a:r>
              <a:rPr lang="ru-RU" dirty="0" smtClean="0"/>
              <a:t>Существительное не может быть частью составного глагольного сказуемого – это всё герундий.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7D0A981-C868-46D6-8E47-22F493469084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2060"/>
                </a:solidFill>
              </a:rPr>
              <a:t>Answer the questions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>
              <a:buNone/>
            </a:pPr>
            <a:r>
              <a:rPr lang="ru-RU" dirty="0" smtClean="0"/>
              <a:t>1. Что такое герундий? Дать определение.</a:t>
            </a:r>
          </a:p>
          <a:p>
            <a:pPr marL="457200" indent="-457200">
              <a:buNone/>
            </a:pPr>
            <a:r>
              <a:rPr lang="ru-RU" dirty="0" smtClean="0"/>
              <a:t>2. Как образуется герундий?</a:t>
            </a:r>
          </a:p>
          <a:p>
            <a:pPr marL="457200" indent="-457200">
              <a:buNone/>
            </a:pPr>
            <a:r>
              <a:rPr lang="ru-RU" dirty="0" smtClean="0"/>
              <a:t>3. Какие формы герундия вы знаете?</a:t>
            </a:r>
          </a:p>
          <a:p>
            <a:pPr marL="457200" indent="-457200">
              <a:buNone/>
            </a:pPr>
            <a:r>
              <a:rPr lang="ru-RU" dirty="0" smtClean="0"/>
              <a:t>4. Что вы можете сказать о видовременных формах герундия?</a:t>
            </a:r>
          </a:p>
          <a:p>
            <a:pPr marL="457200" indent="-457200">
              <a:buNone/>
            </a:pPr>
            <a:r>
              <a:rPr lang="ru-RU" dirty="0" smtClean="0"/>
              <a:t>5. Каковы функции герундия в предложении?</a:t>
            </a:r>
          </a:p>
          <a:p>
            <a:pPr marL="457200" indent="-457200">
              <a:buNone/>
            </a:pPr>
            <a:r>
              <a:rPr lang="ru-RU" dirty="0" smtClean="0"/>
              <a:t>6 .Назовите основные признаки отличия герундия от отглагольного существительного.</a:t>
            </a:r>
          </a:p>
          <a:p>
            <a:pPr marL="457200" indent="-457200">
              <a:buAutoNum type="arabicPeriod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7D0A981-C868-46D6-8E47-22F493469084}" type="slidenum">
              <a:rPr lang="ru-RU" smtClean="0"/>
              <a:pPr/>
              <a:t>21</a:t>
            </a:fld>
            <a:endParaRPr lang="ru-RU"/>
          </a:p>
        </p:txBody>
      </p:sp>
      <p:pic>
        <p:nvPicPr>
          <p:cNvPr id="5" name="Picture 4" descr="C:\Documents and Settings\User\Local Settings\Temporary Internet Files\Content.IE5\J931BNUQ\MC900299023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78" y="428604"/>
            <a:ext cx="1817688" cy="12049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2060"/>
                </a:solidFill>
              </a:rPr>
              <a:t>Translate   into   English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Перестаньте разговаривать.</a:t>
            </a:r>
          </a:p>
          <a:p>
            <a:r>
              <a:rPr lang="ru-RU" sz="2800" dirty="0" smtClean="0"/>
              <a:t>Мы закончили работу над этой проблемой.</a:t>
            </a:r>
          </a:p>
          <a:p>
            <a:r>
              <a:rPr lang="ru-RU" sz="2800" dirty="0" smtClean="0"/>
              <a:t>Вы не против того, чтобы открыть окно?</a:t>
            </a:r>
          </a:p>
          <a:p>
            <a:r>
              <a:rPr lang="ru-RU" sz="2800" dirty="0" smtClean="0"/>
              <a:t>Я очень люблю рисовать.</a:t>
            </a:r>
          </a:p>
          <a:p>
            <a:r>
              <a:rPr lang="ru-RU" sz="2800" dirty="0" smtClean="0"/>
              <a:t>Мы получили удовольствие от плавания.</a:t>
            </a:r>
          </a:p>
          <a:p>
            <a:r>
              <a:rPr lang="ru-RU" sz="2800" dirty="0" smtClean="0"/>
              <a:t>Я не возражаю против того, чтобы остаться дома и поработать над моим переводом.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7D0A981-C868-46D6-8E47-22F493469084}" type="slidenum">
              <a:rPr lang="ru-RU" smtClean="0"/>
              <a:pPr/>
              <a:t>22</a:t>
            </a:fld>
            <a:endParaRPr lang="ru-RU"/>
          </a:p>
        </p:txBody>
      </p:sp>
      <p:pic>
        <p:nvPicPr>
          <p:cNvPr id="5" name="Picture 3" descr="C:\Documents and Settings\User\Local Settings\Temporary Internet Files\Content.IE5\TIGAI86K\MC900188665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78" y="1214422"/>
            <a:ext cx="1827212" cy="17351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rgbClr val="E12587"/>
                </a:solidFill>
              </a:rPr>
              <a:t>Check yourself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Stop talking.</a:t>
            </a:r>
          </a:p>
          <a:p>
            <a:r>
              <a:rPr lang="en-US" sz="3200" dirty="0" smtClean="0"/>
              <a:t>We have finished working at this problem.</a:t>
            </a:r>
          </a:p>
          <a:p>
            <a:r>
              <a:rPr lang="en-US" sz="3200" dirty="0" smtClean="0"/>
              <a:t>Do you mind opening the window?</a:t>
            </a:r>
          </a:p>
          <a:p>
            <a:r>
              <a:rPr lang="en-US" sz="3200" dirty="0" smtClean="0"/>
              <a:t>I enjoy painting.</a:t>
            </a:r>
          </a:p>
          <a:p>
            <a:r>
              <a:rPr lang="en-US" sz="3200" dirty="0" smtClean="0"/>
              <a:t>We enjoyed swimming.</a:t>
            </a:r>
          </a:p>
          <a:p>
            <a:r>
              <a:rPr lang="en-US" sz="3200" dirty="0" smtClean="0"/>
              <a:t>I don’t mind staying at home and working at my translation.</a:t>
            </a: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7D0A981-C868-46D6-8E47-22F493469084}" type="slidenum">
              <a:rPr lang="ru-RU" smtClean="0"/>
              <a:pPr/>
              <a:t>23</a:t>
            </a:fld>
            <a:endParaRPr lang="ru-RU"/>
          </a:p>
        </p:txBody>
      </p:sp>
      <p:pic>
        <p:nvPicPr>
          <p:cNvPr id="5" name="Picture 3" descr="C:\Documents and Settings\User\Local Settings\Temporary Internet Files\Content.IE5\TIGAI86K\MC900188665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285728"/>
            <a:ext cx="1827212" cy="17351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Open the brackets, so that you use the gerund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200" dirty="0" smtClean="0"/>
              <a:t>The machine needs (to clean).</a:t>
            </a:r>
          </a:p>
          <a:p>
            <a:r>
              <a:rPr lang="en-US" sz="3200" dirty="0" smtClean="0"/>
              <a:t>I’m quite serious in (to stay) that I don’t want to go abroad.</a:t>
            </a:r>
          </a:p>
          <a:p>
            <a:r>
              <a:rPr lang="en-US" sz="3200" dirty="0" smtClean="0"/>
              <a:t>The old man could not stand (to tell) what he should do.</a:t>
            </a: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7D0A981-C868-46D6-8E47-22F493469084}" type="slidenum">
              <a:rPr lang="ru-RU" smtClean="0"/>
              <a:pPr/>
              <a:t>24</a:t>
            </a:fld>
            <a:endParaRPr lang="ru-RU"/>
          </a:p>
        </p:txBody>
      </p:sp>
      <p:pic>
        <p:nvPicPr>
          <p:cNvPr id="5" name="Picture 4" descr="C:\Documents and Settings\User\Local Settings\Temporary Internet Files\Content.IE5\J931BNUQ\MC900299023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4000504"/>
            <a:ext cx="1817688" cy="1204912"/>
          </a:xfrm>
          <a:prstGeom prst="rect">
            <a:avLst/>
          </a:prstGeom>
          <a:noFill/>
        </p:spPr>
      </p:pic>
      <p:pic>
        <p:nvPicPr>
          <p:cNvPr id="6" name="Picture 4" descr="C:\Documents and Settings\User\Local Settings\Temporary Internet Files\Content.IE5\J931BNUQ\MC900299023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4714884"/>
            <a:ext cx="1817688" cy="1204912"/>
          </a:xfrm>
          <a:prstGeom prst="rect">
            <a:avLst/>
          </a:prstGeom>
          <a:noFill/>
        </p:spPr>
      </p:pic>
      <p:pic>
        <p:nvPicPr>
          <p:cNvPr id="7" name="Picture 4" descr="C:\Documents and Settings\User\Local Settings\Temporary Internet Files\Content.IE5\J931BNUQ\MC900299023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5176838"/>
            <a:ext cx="1817688" cy="12049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rgbClr val="E12587"/>
                </a:solidFill>
              </a:rPr>
              <a:t>Check yourself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3200" dirty="0" smtClean="0"/>
              <a:t>The machine needs </a:t>
            </a:r>
            <a:r>
              <a:rPr lang="en-US" sz="3200" u="sng" dirty="0" smtClean="0"/>
              <a:t>cleaning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I’m quite serious in </a:t>
            </a:r>
            <a:r>
              <a:rPr lang="en-US" sz="3200" u="sng" dirty="0" smtClean="0"/>
              <a:t>staying</a:t>
            </a:r>
            <a:r>
              <a:rPr lang="en-US" sz="3200" dirty="0" smtClean="0"/>
              <a:t> that I don’t want to go abroad.</a:t>
            </a:r>
          </a:p>
          <a:p>
            <a:r>
              <a:rPr lang="en-US" sz="3200" dirty="0" smtClean="0"/>
              <a:t>The old man could not stand </a:t>
            </a:r>
            <a:r>
              <a:rPr lang="en-US" sz="3200" u="sng" dirty="0" smtClean="0"/>
              <a:t>being told </a:t>
            </a:r>
            <a:r>
              <a:rPr lang="en-US" sz="3200" dirty="0" smtClean="0"/>
              <a:t>what he should do.</a:t>
            </a:r>
            <a:endParaRPr lang="ru-RU" sz="32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7D0A981-C868-46D6-8E47-22F493469084}" type="slidenum">
              <a:rPr lang="ru-RU" smtClean="0"/>
              <a:pPr/>
              <a:t>25</a:t>
            </a:fld>
            <a:endParaRPr lang="ru-RU"/>
          </a:p>
        </p:txBody>
      </p:sp>
      <p:pic>
        <p:nvPicPr>
          <p:cNvPr id="5" name="Picture 3" descr="C:\Documents and Settings\User\Local Settings\Temporary Internet Files\Content.IE5\TIGAI86K\MC900188665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4357694"/>
            <a:ext cx="1827212" cy="17351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rgbClr val="002060"/>
                </a:solidFill>
              </a:rPr>
              <a:t>Test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1. The little girl didn’t go near the dog; she was afraid of ____________.</a:t>
            </a:r>
          </a:p>
          <a:p>
            <a:pPr>
              <a:buNone/>
            </a:pPr>
            <a:r>
              <a:rPr lang="en-US" dirty="0" smtClean="0"/>
              <a:t>a) being bitten                  b) having been bitten </a:t>
            </a:r>
          </a:p>
          <a:p>
            <a:pPr>
              <a:buNone/>
            </a:pPr>
            <a:r>
              <a:rPr lang="en-US" dirty="0" smtClean="0"/>
              <a:t>c) biting                            d) to have bitten</a:t>
            </a:r>
          </a:p>
          <a:p>
            <a:pPr>
              <a:buNone/>
            </a:pPr>
            <a:r>
              <a:rPr lang="en-US" dirty="0" smtClean="0"/>
              <a:t>2. The carpet always looks dirty, in spite of _______</a:t>
            </a:r>
          </a:p>
          <a:p>
            <a:pPr>
              <a:buNone/>
            </a:pPr>
            <a:r>
              <a:rPr lang="en-US" dirty="0" smtClean="0"/>
              <a:t>every day.</a:t>
            </a:r>
          </a:p>
          <a:p>
            <a:pPr marL="457200" indent="-457200">
              <a:buNone/>
            </a:pPr>
            <a:r>
              <a:rPr lang="en-US" dirty="0" smtClean="0"/>
              <a:t>a) sweeping                      b) having been swept</a:t>
            </a:r>
          </a:p>
          <a:p>
            <a:pPr marL="457200" indent="-457200">
              <a:buNone/>
            </a:pPr>
            <a:r>
              <a:rPr lang="en-US" dirty="0" smtClean="0"/>
              <a:t>c) being swept                  d) having swept </a:t>
            </a:r>
          </a:p>
          <a:p>
            <a:pPr marL="457200" indent="-457200">
              <a:buNone/>
            </a:pPr>
            <a:r>
              <a:rPr lang="en-US" dirty="0" smtClean="0"/>
              <a:t>3. This film is worth ____________.</a:t>
            </a:r>
          </a:p>
          <a:p>
            <a:pPr marL="457200" indent="-457200">
              <a:buNone/>
            </a:pPr>
            <a:r>
              <a:rPr lang="en-US" dirty="0" smtClean="0"/>
              <a:t>a) seeing                           b) having seeing</a:t>
            </a:r>
          </a:p>
          <a:p>
            <a:pPr marL="457200" indent="-457200">
              <a:buNone/>
            </a:pPr>
            <a:r>
              <a:rPr lang="en-US" dirty="0" smtClean="0"/>
              <a:t>c) saw                               d) having been seeing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7D0A981-C868-46D6-8E47-22F493469084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rgbClr val="E12587"/>
                </a:solidFill>
              </a:rPr>
              <a:t>Check yourself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 – a)</a:t>
            </a:r>
          </a:p>
          <a:p>
            <a:r>
              <a:rPr lang="en-US" dirty="0" smtClean="0"/>
              <a:t>2 – c)</a:t>
            </a:r>
          </a:p>
          <a:p>
            <a:r>
              <a:rPr lang="en-US" dirty="0" smtClean="0"/>
              <a:t>3 – a)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7D0A981-C868-46D6-8E47-22F493469084}" type="slidenum">
              <a:rPr lang="ru-RU" smtClean="0"/>
              <a:pPr/>
              <a:t>27</a:t>
            </a:fld>
            <a:endParaRPr lang="ru-RU"/>
          </a:p>
        </p:txBody>
      </p:sp>
      <p:pic>
        <p:nvPicPr>
          <p:cNvPr id="5" name="Picture 3" descr="C:\Documents and Settings\User\Local Settings\Temporary Internet Files\Content.IE5\J931BNUQ\MC900244327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6" y="2357430"/>
            <a:ext cx="2305050" cy="2644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fld id="{EF702E76-95FD-4FF2-86CD-A32F5DB298F4}" type="slidenum">
              <a:rPr lang="ru-RU" smtClean="0"/>
              <a:pPr/>
              <a:t>28</a:t>
            </a:fld>
            <a:endParaRPr lang="ru-RU" smtClean="0"/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500063"/>
            <a:ext cx="7772400" cy="5595937"/>
          </a:xfrm>
          <a:ln>
            <a:solidFill>
              <a:srgbClr val="00B050"/>
            </a:solidFill>
          </a:ln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sz="5400" b="1" dirty="0" smtClean="0">
                <a:solidFill>
                  <a:srgbClr val="00B050"/>
                </a:solidFill>
              </a:rPr>
              <a:t>GOOD</a:t>
            </a:r>
            <a:r>
              <a:rPr lang="ru-RU" sz="5400" b="1" dirty="0" smtClean="0">
                <a:solidFill>
                  <a:srgbClr val="00B050"/>
                </a:solidFill>
              </a:rPr>
              <a:t>    </a:t>
            </a:r>
            <a:r>
              <a:rPr lang="en-US" sz="5400" b="1" dirty="0" smtClean="0">
                <a:solidFill>
                  <a:srgbClr val="00B050"/>
                </a:solidFill>
              </a:rPr>
              <a:t> LUCK!</a:t>
            </a:r>
            <a:endParaRPr lang="ru-RU" sz="5400" b="1" dirty="0" smtClean="0">
              <a:solidFill>
                <a:srgbClr val="00B050"/>
              </a:solidFill>
            </a:endParaRPr>
          </a:p>
        </p:txBody>
      </p:sp>
      <p:pic>
        <p:nvPicPr>
          <p:cNvPr id="27652" name="Picture 4" descr="smail_69619157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75" y="1643063"/>
            <a:ext cx="6500813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610</TotalTime>
  <Words>1732</Words>
  <Application>Microsoft Office PowerPoint</Application>
  <PresentationFormat>Экран (4:3)</PresentationFormat>
  <Paragraphs>301</Paragraphs>
  <Slides>28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Эркер</vt:lpstr>
      <vt:lpstr>ГБОУ СПО МЕДИЦИНСКИЙ КОЛЛЕДЖ №6 ДЕПАРТАМЕНТА ЗДРАВООХРАЕНИЯ ГОРОДА МОСКВЫ</vt:lpstr>
      <vt:lpstr>Why this presentation is useful for you </vt:lpstr>
      <vt:lpstr>                 неличные формы глагола      the non-finite forms of the verb        </vt:lpstr>
      <vt:lpstr>               Герундий. The Gerund</vt:lpstr>
      <vt:lpstr>Формы герундия</vt:lpstr>
      <vt:lpstr>Видовременные формы  Forms. Tense / Voice Distinctions </vt:lpstr>
      <vt:lpstr>Видовременные формы  Forms. Tense / Voice Distinctions </vt:lpstr>
      <vt:lpstr>Герундий и его функции в предложении; слова и словосочетания с герундием</vt:lpstr>
      <vt:lpstr>примеры</vt:lpstr>
      <vt:lpstr>Герундий и его функции в предложении; слова и словосочетания с герундием</vt:lpstr>
      <vt:lpstr>примеры</vt:lpstr>
      <vt:lpstr>Герундий и его функции в предложении; слова и словосочетания с герундием</vt:lpstr>
      <vt:lpstr>примеры</vt:lpstr>
      <vt:lpstr>Герундий и его функции в предложении; слова и словосочетания с герундием</vt:lpstr>
      <vt:lpstr>Герундий и его функции в предложении; слова и словосочетания с герундием</vt:lpstr>
      <vt:lpstr>примеры</vt:lpstr>
      <vt:lpstr>Герундиальный оборот Тhe Gerundial Construction</vt:lpstr>
      <vt:lpstr>Герундиальный оборот Тhe Gerundial Construction</vt:lpstr>
      <vt:lpstr>Герундиальный оборот Тhe Gerundial Construction</vt:lpstr>
      <vt:lpstr>Признаки отличия герундия от отглагольного существительного</vt:lpstr>
      <vt:lpstr>Answer the questions</vt:lpstr>
      <vt:lpstr>Translate   into   English</vt:lpstr>
      <vt:lpstr>Check yourself</vt:lpstr>
      <vt:lpstr>Open the brackets, so that you use the gerund</vt:lpstr>
      <vt:lpstr>Check yourself</vt:lpstr>
      <vt:lpstr>Test</vt:lpstr>
      <vt:lpstr>Check yourself</vt:lpstr>
      <vt:lpstr>Слайд 28</vt:lpstr>
    </vt:vector>
  </TitlesOfParts>
  <Company>WareZ Provider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ГОУ СПО МЕДИЦИНСКИЙ КОЛЛЕДЖ №6 ДЕПАРТАМЕНТА ЗДРАВООХРАЕНИЯ ГОРОДА МОСКВЫ</dc:title>
  <dc:creator>User</dc:creator>
  <cp:lastModifiedBy>User</cp:lastModifiedBy>
  <cp:revision>68</cp:revision>
  <dcterms:created xsi:type="dcterms:W3CDTF">2010-08-05T11:12:44Z</dcterms:created>
  <dcterms:modified xsi:type="dcterms:W3CDTF">2013-10-11T06:36:18Z</dcterms:modified>
</cp:coreProperties>
</file>