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6" r:id="rId4"/>
    <p:sldId id="265" r:id="rId5"/>
    <p:sldId id="267" r:id="rId6"/>
    <p:sldId id="259" r:id="rId7"/>
    <p:sldId id="269" r:id="rId8"/>
    <p:sldId id="257" r:id="rId9"/>
    <p:sldId id="264" r:id="rId10"/>
    <p:sldId id="268" r:id="rId11"/>
    <p:sldId id="263" r:id="rId12"/>
    <p:sldId id="262" r:id="rId13"/>
    <p:sldId id="25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141-C758-48EE-A9BA-51282D2C1EC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A27B-2947-4216-9242-981DDB736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141-C758-48EE-A9BA-51282D2C1EC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A27B-2947-4216-9242-981DDB736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141-C758-48EE-A9BA-51282D2C1EC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A27B-2947-4216-9242-981DDB736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141-C758-48EE-A9BA-51282D2C1EC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A27B-2947-4216-9242-981DDB736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141-C758-48EE-A9BA-51282D2C1EC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A27B-2947-4216-9242-981DDB736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141-C758-48EE-A9BA-51282D2C1EC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A27B-2947-4216-9242-981DDB736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141-C758-48EE-A9BA-51282D2C1EC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A27B-2947-4216-9242-981DDB736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141-C758-48EE-A9BA-51282D2C1EC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A27B-2947-4216-9242-981DDB736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141-C758-48EE-A9BA-51282D2C1EC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A27B-2947-4216-9242-981DDB736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141-C758-48EE-A9BA-51282D2C1EC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A27B-2947-4216-9242-981DDB736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141-C758-48EE-A9BA-51282D2C1EC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6A27B-2947-4216-9242-981DDB736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82141-C758-48EE-A9BA-51282D2C1EC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6A27B-2947-4216-9242-981DDB736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io.ua/img_su/large/0229/15/02291575_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All the world's a stage,</a:t>
            </a:r>
          </a:p>
          <a:p>
            <a:pPr algn="ctr">
              <a:buNone/>
            </a:pP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And all the men and women merely players;</a:t>
            </a:r>
          </a:p>
          <a:p>
            <a:pPr algn="ctr">
              <a:buNone/>
            </a:pP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They have their exits and their entrances;</a:t>
            </a:r>
          </a:p>
          <a:p>
            <a:pPr algn="ctr">
              <a:buNone/>
            </a:pP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And one man in his time plays many parts,</a:t>
            </a:r>
          </a:p>
          <a:p>
            <a:pPr algn="ctr">
              <a:buNone/>
            </a:pP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His acts being seven ages.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51520" y="548680"/>
            <a:ext cx="8352927" cy="60120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All the world`s a stage, </a:t>
            </a:r>
          </a:p>
          <a:p>
            <a:pPr algn="ctr"/>
            <a:r>
              <a:rPr lang="en-US" sz="5400" b="1" cap="none" spc="0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and all the men and women</a:t>
            </a:r>
          </a:p>
          <a:p>
            <a:pPr algn="ctr"/>
            <a:r>
              <a:rPr lang="en-US" sz="54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merely players.</a:t>
            </a:r>
            <a:endParaRPr lang="ru-RU" sz="54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chemeClr val="tx2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img-fotki.yandex.ru/get/9066/47407354.c0b/0_125827_fb8b88f0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9066/47407354.c0b/0_125827_fb8b88f0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Write the words with these letters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i="1" dirty="0" smtClean="0"/>
              <a:t> </a:t>
            </a:r>
            <a:r>
              <a:rPr lang="en-US" sz="11500" b="1" i="1" dirty="0" err="1" smtClean="0">
                <a:solidFill>
                  <a:srgbClr val="0070C0"/>
                </a:solidFill>
              </a:rPr>
              <a:t>sh</a:t>
            </a:r>
            <a:r>
              <a:rPr lang="en-US" sz="11500" b="1" i="1" dirty="0" smtClean="0">
                <a:solidFill>
                  <a:srgbClr val="0070C0"/>
                </a:solidFill>
              </a:rPr>
              <a:t>,</a:t>
            </a:r>
            <a:r>
              <a:rPr lang="en-US" sz="11500" b="1" i="1" dirty="0" smtClean="0">
                <a:solidFill>
                  <a:srgbClr val="0070C0"/>
                </a:solidFill>
              </a:rPr>
              <a:t> </a:t>
            </a:r>
            <a:r>
              <a:rPr lang="en-US" sz="11500" b="1" i="1" dirty="0" err="1" smtClean="0">
                <a:solidFill>
                  <a:srgbClr val="0070C0"/>
                </a:solidFill>
              </a:rPr>
              <a:t>ch</a:t>
            </a:r>
            <a:r>
              <a:rPr lang="en-US" sz="11500" b="1" i="1" dirty="0" smtClean="0">
                <a:solidFill>
                  <a:srgbClr val="0070C0"/>
                </a:solidFill>
              </a:rPr>
              <a:t>, a, </a:t>
            </a:r>
            <a:endParaRPr lang="en-US" sz="11500" b="1" i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US" sz="11500" b="1" i="1" dirty="0" err="1" smtClean="0">
                <a:solidFill>
                  <a:srgbClr val="0070C0"/>
                </a:solidFill>
              </a:rPr>
              <a:t>wh</a:t>
            </a:r>
            <a:r>
              <a:rPr lang="en-US" sz="11500" b="1" i="1" dirty="0" smtClean="0">
                <a:solidFill>
                  <a:srgbClr val="0070C0"/>
                </a:solidFill>
              </a:rPr>
              <a:t>, </a:t>
            </a:r>
            <a:r>
              <a:rPr lang="en-US" sz="11500" b="1" i="1" dirty="0" err="1" smtClean="0">
                <a:solidFill>
                  <a:srgbClr val="0070C0"/>
                </a:solidFill>
              </a:rPr>
              <a:t>th</a:t>
            </a:r>
            <a:r>
              <a:rPr lang="en-US" sz="11500" b="1" i="1" dirty="0" smtClean="0">
                <a:solidFill>
                  <a:srgbClr val="0070C0"/>
                </a:solidFill>
              </a:rPr>
              <a:t>, w,</a:t>
            </a:r>
            <a:endParaRPr lang="ru-RU" sz="115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ÐÐ°ÑÑÐ¸Ð½ÐºÐ¸ Ð¿Ð¾ Ð·Ð°Ð¿ÑÐ¾ÑÑ ÑÐµÐ°ÑÑ ÑÐ¾Ð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Plain">
              <a:avLst/>
            </a:prstTxWarp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Try to guess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363272" cy="5589240"/>
          </a:xfrm>
        </p:spPr>
        <p:txBody>
          <a:bodyPr>
            <a:prstTxWarp prst="textPlain">
              <a:avLst/>
            </a:prstTxWarp>
          </a:bodyPr>
          <a:lstStyle/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 soloist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 </a:t>
            </a:r>
            <a:r>
              <a:rPr lang="en-US" dirty="0" err="1" smtClean="0">
                <a:solidFill>
                  <a:srgbClr val="0070C0"/>
                </a:solidFill>
              </a:rPr>
              <a:t>humourist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 linguist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 </a:t>
            </a:r>
            <a:r>
              <a:rPr lang="en-US" dirty="0" err="1" smtClean="0">
                <a:solidFill>
                  <a:srgbClr val="0070C0"/>
                </a:solidFill>
              </a:rPr>
              <a:t>psychyatrist</a:t>
            </a:r>
            <a:endParaRPr lang="en-US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An anarchist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 florist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 therapist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ÐÐ°ÑÑÐ¸Ð½ÐºÐ¸ Ð¿Ð¾ Ð·Ð°Ð¿ÑÐ¾ÑÑ ÑÐµÐ°ÑÑ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vrep.org/images/background_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Match each person with one of the descriptions: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04864"/>
            <a:ext cx="9144000" cy="4653136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sz="4500" b="1" dirty="0"/>
              <a:t>Someone who makes people laugh at the circus.</a:t>
            </a:r>
          </a:p>
          <a:p>
            <a:pPr>
              <a:buFont typeface="Wingdings" pitchFamily="2" charset="2"/>
              <a:buChar char="Ø"/>
            </a:pPr>
            <a:r>
              <a:rPr lang="en-US" sz="4500" b="1" dirty="0"/>
              <a:t>Someone who tells actors what </a:t>
            </a:r>
            <a:r>
              <a:rPr lang="en-US" sz="4500" b="1" dirty="0" smtClean="0"/>
              <a:t>to </a:t>
            </a:r>
            <a:r>
              <a:rPr lang="en-US" sz="4500" b="1" dirty="0"/>
              <a:t>do.</a:t>
            </a:r>
          </a:p>
          <a:p>
            <a:pPr>
              <a:buFont typeface="Wingdings" pitchFamily="2" charset="2"/>
              <a:buChar char="Ø"/>
            </a:pPr>
            <a:r>
              <a:rPr lang="en-US" sz="4500" b="1" dirty="0"/>
              <a:t>Someone who sings.</a:t>
            </a:r>
          </a:p>
          <a:p>
            <a:pPr>
              <a:buFont typeface="Wingdings" pitchFamily="2" charset="2"/>
              <a:buChar char="Ø"/>
            </a:pPr>
            <a:r>
              <a:rPr lang="en-US" sz="4500" b="1" dirty="0"/>
              <a:t>Someone who entertains others by throwing and catching things.</a:t>
            </a:r>
          </a:p>
          <a:p>
            <a:pPr>
              <a:buFont typeface="Wingdings" pitchFamily="2" charset="2"/>
              <a:buChar char="Ø"/>
            </a:pPr>
            <a:r>
              <a:rPr lang="en-US" sz="4500" b="1" dirty="0"/>
              <a:t>Someone who entertains others by performing gymnastics.</a:t>
            </a:r>
          </a:p>
          <a:p>
            <a:pPr>
              <a:buFont typeface="Wingdings" pitchFamily="2" charset="2"/>
              <a:buChar char="Ø"/>
            </a:pPr>
            <a:r>
              <a:rPr lang="en-US" sz="4500" b="1" dirty="0"/>
              <a:t>Someone who takes an actor’s place in an emergency.</a:t>
            </a:r>
          </a:p>
          <a:p>
            <a:pPr>
              <a:buFont typeface="Wingdings" pitchFamily="2" charset="2"/>
              <a:buChar char="Ø"/>
            </a:pPr>
            <a:r>
              <a:rPr lang="en-US" sz="4500" b="1" dirty="0"/>
              <a:t>Someone who tells an orchestra what to do.</a:t>
            </a:r>
          </a:p>
          <a:p>
            <a:pPr>
              <a:buFont typeface="Wingdings" pitchFamily="2" charset="2"/>
              <a:buChar char="Ø"/>
            </a:pPr>
            <a:r>
              <a:rPr lang="en-US" sz="4500" b="1" dirty="0"/>
              <a:t>Someone who performs dangerous actions in place of an actor.</a:t>
            </a:r>
          </a:p>
          <a:p>
            <a:pPr>
              <a:buFont typeface="Wingdings" pitchFamily="2" charset="2"/>
              <a:buChar char="Ø"/>
            </a:pPr>
            <a:r>
              <a:rPr lang="en-US" sz="4500" b="1" dirty="0"/>
              <a:t>Someone who dances gracefully in a leading role.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052736"/>
          <a:ext cx="8784976" cy="108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4976"/>
              </a:tblGrid>
              <a:tr h="1080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Acrobat, clown, conductor, juggler, understudy, ballerina, vocalist, director</a:t>
                      </a:r>
                      <a:r>
                        <a:rPr lang="ru-RU" sz="3200" dirty="0" smtClean="0"/>
                        <a:t>,</a:t>
                      </a:r>
                      <a:r>
                        <a:rPr lang="en-US" sz="3200" dirty="0" smtClean="0"/>
                        <a:t> stuntman</a:t>
                      </a:r>
                      <a:endParaRPr lang="ru-RU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ÐÐ°ÑÑÐ¸Ð½ÐºÐ¸ Ð¿Ð¾ Ð·Ð°Ð¿ÑÐ¾ÑÑ ÑÐµÐ°ÑÑ ÑÐ¾Ð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517632" cy="4536504"/>
          </a:xfrm>
        </p:spPr>
        <p:txBody>
          <a:bodyPr>
            <a:prstTxWarp prst="textChevronInverted">
              <a:avLst/>
            </a:prstTxWarp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00B050"/>
                </a:solidFill>
              </a:rPr>
              <a:t>Let`s watch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00B050"/>
                </a:solidFill>
              </a:rPr>
              <a:t> the video</a:t>
            </a:r>
            <a:endParaRPr lang="ru-RU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4.bp.blogspot.com/-lqUqXs6ibdQ/V-FQCIUbpaI/AAAAAAAAlQs/dnzZGdoXQnAeefUEs3O42B-4lcsWAQY-gCLcB/s1600/Pantomi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8568952" cy="2016224"/>
          </a:xfrm>
        </p:spPr>
        <p:txBody>
          <a:bodyPr>
            <a:prstTxWarp prst="textCanUp">
              <a:avLst/>
            </a:prstTxWarp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Pantomime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 in:  on, out, up, on to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1. Sorry to hold you __: my train was late.</a:t>
            </a:r>
          </a:p>
          <a:p>
            <a:pPr>
              <a:buNone/>
            </a:pPr>
            <a:r>
              <a:rPr lang="en-US" b="1" dirty="0" smtClean="0"/>
              <a:t>2. She held ___ me to stop herself falling down.</a:t>
            </a:r>
          </a:p>
          <a:p>
            <a:pPr>
              <a:buNone/>
            </a:pPr>
            <a:r>
              <a:rPr lang="en-US" b="1" dirty="0" smtClean="0"/>
              <a:t>3. Mr. Brown is busy at the moment, hold ___ please.</a:t>
            </a:r>
          </a:p>
          <a:p>
            <a:pPr>
              <a:buNone/>
            </a:pPr>
            <a:r>
              <a:rPr lang="en-US" b="1" dirty="0" smtClean="0"/>
              <a:t>4. He said his boss had held him ___ at the office.</a:t>
            </a:r>
          </a:p>
          <a:p>
            <a:pPr>
              <a:buNone/>
            </a:pPr>
            <a:r>
              <a:rPr lang="en-US" b="1" dirty="0" smtClean="0"/>
              <a:t>5. The child was hold ____ the sleeve of my coat while we were walking along the road.</a:t>
            </a:r>
          </a:p>
          <a:p>
            <a:pPr>
              <a:buNone/>
            </a:pPr>
            <a:r>
              <a:rPr lang="en-US" b="1" dirty="0" smtClean="0"/>
              <a:t>6. The man held ___ his identity card to the policeman.</a:t>
            </a:r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ÐÐ°ÑÑÐ¸Ð½ÐºÐ¸ Ð¿Ð¾ Ð·Ð°Ð¿ÑÐ¾ÑÑ ÑÐµÐ°ÑÑ ÑÐ¾Ð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91730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/>
          </a:bodyPr>
          <a:lstStyle/>
          <a:p>
            <a:r>
              <a:rPr lang="en-US" sz="5400" b="1" i="1" dirty="0" smtClean="0">
                <a:solidFill>
                  <a:schemeClr val="bg1"/>
                </a:solidFill>
              </a:rPr>
              <a:t>Listening Task</a:t>
            </a:r>
            <a:endParaRPr lang="ru-RU" sz="5400" b="1" i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661248"/>
          </a:xfrm>
        </p:spPr>
        <p:txBody>
          <a:bodyPr>
            <a:prstTxWarp prst="textPlain">
              <a:avLst/>
            </a:prstTxWarp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His hobby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Her dreams comes true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Born to dance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 young film-maker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Ð°ÑÑÐ¸Ð½ÐºÐ¸ Ð¿Ð¾ Ð·Ð°Ð¿ÑÐ¾ÑÑ ÑÐµÐ°ÑÑ ÑÐ¾Ð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b="1" dirty="0" smtClean="0">
                <a:solidFill>
                  <a:schemeClr val="bg1"/>
                </a:solidFill>
              </a:rPr>
              <a:t>Complete the gaps in the text with these words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941168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“</a:t>
            </a:r>
          </a:p>
          <a:p>
            <a:pPr>
              <a:buNone/>
            </a:pPr>
            <a:r>
              <a:rPr lang="en-US" sz="5100" b="1" i="1" dirty="0" smtClean="0">
                <a:solidFill>
                  <a:schemeClr val="bg1"/>
                </a:solidFill>
              </a:rPr>
              <a:t>Beauty </a:t>
            </a:r>
            <a:r>
              <a:rPr lang="en-US" sz="5100" b="1" i="1" dirty="0" smtClean="0">
                <a:solidFill>
                  <a:schemeClr val="bg1"/>
                </a:solidFill>
              </a:rPr>
              <a:t>and the Beast" was directed by Jean Cocteau. It is bases on the fairytale by Madame Le Prince de Beaumont and it stars Jean Marais as the Beast and </a:t>
            </a:r>
            <a:r>
              <a:rPr lang="en-US" sz="5100" b="1" i="1" dirty="0" err="1" smtClean="0">
                <a:solidFill>
                  <a:schemeClr val="bg1"/>
                </a:solidFill>
              </a:rPr>
              <a:t>Josette</a:t>
            </a:r>
            <a:r>
              <a:rPr lang="en-US" sz="5100" b="1" i="1" dirty="0" smtClean="0">
                <a:solidFill>
                  <a:schemeClr val="bg1"/>
                </a:solidFill>
              </a:rPr>
              <a:t> Day as Beauty.</a:t>
            </a:r>
            <a:endParaRPr lang="ru-RU" sz="5100" b="1" i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5100" b="1" i="1" dirty="0" smtClean="0">
                <a:solidFill>
                  <a:schemeClr val="bg1"/>
                </a:solidFill>
              </a:rPr>
              <a:t>Beauty is one of three daughters of a French merchant. Her sisters, </a:t>
            </a:r>
            <a:r>
              <a:rPr lang="en-US" sz="5100" b="1" i="1" dirty="0" err="1" smtClean="0">
                <a:solidFill>
                  <a:schemeClr val="bg1"/>
                </a:solidFill>
              </a:rPr>
              <a:t>Felicie</a:t>
            </a:r>
            <a:r>
              <a:rPr lang="en-US" sz="5100" b="1" i="1" dirty="0" smtClean="0">
                <a:solidFill>
                  <a:schemeClr val="bg1"/>
                </a:solidFill>
              </a:rPr>
              <a:t> and Adelaide, are mean and treat Beauty as a servant. (1)__________Beauty's father gets lost in the forest, but finds a strange castle, (2) __________ he enters, looking for help. The owner of the castle is a monster, half-man, half-beast, (3)__________ threatens the merchant – either one of his daughters replaces him as a prisoner in the castle or he will die. Beauty offers to replace her </a:t>
            </a:r>
            <a:r>
              <a:rPr lang="en-US" sz="51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father and goes to live in the castle. (4) __________, she discovers the Beast is not as ugly and inhuman as he seems, but a handsome prince.</a:t>
            </a:r>
            <a:endParaRPr lang="ru-RU" sz="5100" b="1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276752"/>
          <a:ext cx="6408712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8712"/>
              </a:tblGrid>
              <a:tr h="5680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One day, who, in the end, which</a:t>
                      </a:r>
                      <a:endParaRPr lang="ru-RU" sz="3600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Match the names of arts with the names of people’s activities.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 numCol="2">
            <a:normAutofit fontScale="70000" lnSpcReduction="20000"/>
          </a:bodyPr>
          <a:lstStyle/>
          <a:p>
            <a:pPr marL="381000" indent="-381000">
              <a:lnSpc>
                <a:spcPct val="90000"/>
              </a:lnSpc>
              <a:buNone/>
              <a:defRPr/>
            </a:pPr>
            <a:r>
              <a:rPr lang="en-US" sz="4600" b="1" dirty="0" smtClean="0"/>
              <a:t>Someone who</a:t>
            </a:r>
          </a:p>
          <a:p>
            <a:pPr marL="381000" indent="-381000">
              <a:lnSpc>
                <a:spcPct val="90000"/>
              </a:lnSpc>
              <a:defRPr/>
            </a:pPr>
            <a:endParaRPr lang="en-US" sz="3600" b="1" dirty="0" smtClean="0"/>
          </a:p>
          <a:p>
            <a:pPr marL="381000" indent="-381000">
              <a:lnSpc>
                <a:spcPct val="90000"/>
              </a:lnSpc>
              <a:buFontTx/>
              <a:buAutoNum type="arabicParenR"/>
              <a:defRPr/>
            </a:pPr>
            <a:r>
              <a:rPr lang="en-US" sz="3600" b="1" dirty="0" smtClean="0"/>
              <a:t>plays a musical instrument is…</a:t>
            </a:r>
          </a:p>
          <a:p>
            <a:pPr marL="381000" indent="-381000">
              <a:lnSpc>
                <a:spcPct val="90000"/>
              </a:lnSpc>
              <a:buFontTx/>
              <a:buAutoNum type="arabicParenR"/>
              <a:defRPr/>
            </a:pPr>
            <a:r>
              <a:rPr lang="en-US" sz="3600" b="1" dirty="0" smtClean="0"/>
              <a:t>acts in plays or films is…</a:t>
            </a:r>
          </a:p>
          <a:p>
            <a:pPr marL="381000" indent="-381000">
              <a:lnSpc>
                <a:spcPct val="90000"/>
              </a:lnSpc>
              <a:buFontTx/>
              <a:buAutoNum type="arabicParenR"/>
              <a:defRPr/>
            </a:pPr>
            <a:r>
              <a:rPr lang="en-US" sz="3600" b="1" dirty="0" smtClean="0"/>
              <a:t>paints pictures is…</a:t>
            </a:r>
          </a:p>
          <a:p>
            <a:pPr marL="381000" indent="-381000">
              <a:lnSpc>
                <a:spcPct val="90000"/>
              </a:lnSpc>
              <a:buFontTx/>
              <a:buAutoNum type="arabicParenR"/>
              <a:defRPr/>
            </a:pPr>
            <a:r>
              <a:rPr lang="en-US" sz="3600" b="1" dirty="0" smtClean="0"/>
              <a:t>makes up songs and music is…</a:t>
            </a:r>
          </a:p>
          <a:p>
            <a:pPr marL="381000" indent="-381000">
              <a:lnSpc>
                <a:spcPct val="90000"/>
              </a:lnSpc>
              <a:buFontTx/>
              <a:buAutoNum type="arabicParenR"/>
              <a:defRPr/>
            </a:pPr>
            <a:r>
              <a:rPr lang="en-US" sz="3600" b="1" dirty="0" smtClean="0"/>
              <a:t>writes plays is…</a:t>
            </a:r>
          </a:p>
          <a:p>
            <a:pPr marL="381000" indent="-381000">
              <a:lnSpc>
                <a:spcPct val="90000"/>
              </a:lnSpc>
              <a:buFontTx/>
              <a:buAutoNum type="arabicParenR"/>
              <a:defRPr/>
            </a:pPr>
            <a:r>
              <a:rPr lang="en-US" sz="3600" b="1" dirty="0" smtClean="0"/>
              <a:t>plans buildings is…</a:t>
            </a:r>
          </a:p>
          <a:p>
            <a:pPr marL="381000" indent="-381000">
              <a:lnSpc>
                <a:spcPct val="90000"/>
              </a:lnSpc>
              <a:buFontTx/>
              <a:buAutoNum type="arabicParenR"/>
              <a:defRPr/>
            </a:pPr>
            <a:r>
              <a:rPr lang="en-US" sz="3600" b="1" dirty="0" smtClean="0"/>
              <a:t>makes statues is…</a:t>
            </a:r>
          </a:p>
          <a:p>
            <a:pPr marL="381000" indent="-381000">
              <a:lnSpc>
                <a:spcPct val="90000"/>
              </a:lnSpc>
              <a:buFontTx/>
              <a:buAutoNum type="arabicParenR"/>
              <a:defRPr/>
            </a:pPr>
            <a:r>
              <a:rPr lang="en-US" sz="3600" b="1" dirty="0" smtClean="0"/>
              <a:t>dances in ballet is…</a:t>
            </a:r>
          </a:p>
          <a:p>
            <a:pPr marL="381000" indent="-381000">
              <a:lnSpc>
                <a:spcPct val="90000"/>
              </a:lnSpc>
              <a:buFontTx/>
              <a:buAutoNum type="arabicParenR"/>
              <a:defRPr/>
            </a:pPr>
            <a:r>
              <a:rPr lang="en-US" sz="3600" b="1" dirty="0" smtClean="0"/>
              <a:t>writes poems is…</a:t>
            </a:r>
          </a:p>
          <a:p>
            <a:pPr marL="381000" indent="-381000">
              <a:lnSpc>
                <a:spcPct val="90000"/>
              </a:lnSpc>
              <a:buFontTx/>
              <a:buAutoNum type="arabicParenR"/>
              <a:defRPr/>
            </a:pPr>
            <a:r>
              <a:rPr lang="en-US" sz="3600" b="1" dirty="0" smtClean="0"/>
              <a:t> sings is…</a:t>
            </a:r>
            <a:endParaRPr lang="ru-RU" sz="3600" b="1" dirty="0" smtClean="0"/>
          </a:p>
          <a:p>
            <a:pPr marL="381000" indent="-381000">
              <a:lnSpc>
                <a:spcPct val="90000"/>
              </a:lnSpc>
              <a:buNone/>
              <a:defRPr/>
            </a:pPr>
            <a:endParaRPr lang="en-US" sz="3600" b="1" dirty="0" smtClean="0"/>
          </a:p>
          <a:p>
            <a:pPr marL="381000" indent="-381000">
              <a:lnSpc>
                <a:spcPct val="90000"/>
              </a:lnSpc>
              <a:buFontTx/>
              <a:buAutoNum type="alphaLcParenR"/>
              <a:defRPr/>
            </a:pPr>
            <a:endParaRPr lang="en-US" sz="3600" b="1" dirty="0" smtClean="0"/>
          </a:p>
          <a:p>
            <a:pPr marL="381000" indent="-381000">
              <a:lnSpc>
                <a:spcPct val="90000"/>
              </a:lnSpc>
              <a:buFontTx/>
              <a:buAutoNum type="alphaLcParenR"/>
              <a:defRPr/>
            </a:pPr>
            <a:endParaRPr lang="en-US" sz="3600" b="1" dirty="0" smtClean="0"/>
          </a:p>
          <a:p>
            <a:pPr marL="381000" indent="-381000">
              <a:lnSpc>
                <a:spcPct val="90000"/>
              </a:lnSpc>
              <a:buFontTx/>
              <a:buAutoNum type="alphaLcParenR"/>
              <a:defRPr/>
            </a:pPr>
            <a:r>
              <a:rPr lang="en-US" sz="3600" b="1" dirty="0" smtClean="0"/>
              <a:t>a poet</a:t>
            </a:r>
          </a:p>
          <a:p>
            <a:pPr marL="381000" indent="-381000">
              <a:lnSpc>
                <a:spcPct val="90000"/>
              </a:lnSpc>
              <a:buFontTx/>
              <a:buAutoNum type="alphaLcParenR"/>
              <a:defRPr/>
            </a:pPr>
            <a:r>
              <a:rPr lang="en-US" sz="3600" b="1" dirty="0" smtClean="0"/>
              <a:t>a dramatist or a playwright</a:t>
            </a:r>
          </a:p>
          <a:p>
            <a:pPr marL="381000" indent="-381000">
              <a:lnSpc>
                <a:spcPct val="90000"/>
              </a:lnSpc>
              <a:buFontTx/>
              <a:buAutoNum type="alphaLcParenR"/>
              <a:defRPr/>
            </a:pPr>
            <a:endParaRPr lang="en-US" sz="3600" b="1" dirty="0" smtClean="0"/>
          </a:p>
          <a:p>
            <a:pPr marL="381000" indent="-381000">
              <a:lnSpc>
                <a:spcPct val="90000"/>
              </a:lnSpc>
              <a:buFontTx/>
              <a:buAutoNum type="alphaLcParenR"/>
              <a:defRPr/>
            </a:pPr>
            <a:r>
              <a:rPr lang="en-US" sz="3600" b="1" dirty="0" smtClean="0"/>
              <a:t>a ballet dancer</a:t>
            </a:r>
          </a:p>
          <a:p>
            <a:pPr marL="381000" indent="-381000">
              <a:lnSpc>
                <a:spcPct val="90000"/>
              </a:lnSpc>
              <a:buFontTx/>
              <a:buAutoNum type="alphaLcParenR"/>
              <a:defRPr/>
            </a:pPr>
            <a:r>
              <a:rPr lang="en-US" sz="3600" b="1" dirty="0" smtClean="0"/>
              <a:t>a musician</a:t>
            </a:r>
          </a:p>
          <a:p>
            <a:pPr marL="381000" indent="-381000">
              <a:lnSpc>
                <a:spcPct val="90000"/>
              </a:lnSpc>
              <a:buFontTx/>
              <a:buAutoNum type="alphaLcParenR"/>
              <a:defRPr/>
            </a:pPr>
            <a:endParaRPr lang="en-US" sz="3600" b="1" dirty="0" smtClean="0"/>
          </a:p>
          <a:p>
            <a:pPr marL="381000" indent="-381000">
              <a:lnSpc>
                <a:spcPct val="90000"/>
              </a:lnSpc>
              <a:buFontTx/>
              <a:buAutoNum type="alphaLcParenR"/>
              <a:defRPr/>
            </a:pPr>
            <a:r>
              <a:rPr lang="en-US" sz="3600" b="1" dirty="0" smtClean="0"/>
              <a:t>a singer</a:t>
            </a:r>
          </a:p>
          <a:p>
            <a:pPr marL="381000" indent="-381000">
              <a:lnSpc>
                <a:spcPct val="90000"/>
              </a:lnSpc>
              <a:buFontTx/>
              <a:buAutoNum type="alphaLcParenR"/>
              <a:defRPr/>
            </a:pPr>
            <a:r>
              <a:rPr lang="en-US" sz="3600" b="1" dirty="0" smtClean="0"/>
              <a:t>an architect</a:t>
            </a:r>
          </a:p>
          <a:p>
            <a:pPr marL="381000" indent="-381000">
              <a:lnSpc>
                <a:spcPct val="90000"/>
              </a:lnSpc>
              <a:buFontTx/>
              <a:buAutoNum type="alphaLcParenR"/>
              <a:defRPr/>
            </a:pPr>
            <a:r>
              <a:rPr lang="en-US" sz="3600" b="1" dirty="0" smtClean="0"/>
              <a:t>an actor or an actress</a:t>
            </a:r>
          </a:p>
          <a:p>
            <a:pPr marL="381000" indent="-381000">
              <a:lnSpc>
                <a:spcPct val="90000"/>
              </a:lnSpc>
              <a:buFontTx/>
              <a:buAutoNum type="alphaLcParenR"/>
              <a:defRPr/>
            </a:pPr>
            <a:r>
              <a:rPr lang="en-US" sz="3600" b="1" dirty="0" smtClean="0"/>
              <a:t>a composer</a:t>
            </a:r>
          </a:p>
          <a:p>
            <a:pPr marL="381000" indent="-381000">
              <a:lnSpc>
                <a:spcPct val="90000"/>
              </a:lnSpc>
              <a:buFontTx/>
              <a:buAutoNum type="alphaLcParenR"/>
              <a:defRPr/>
            </a:pPr>
            <a:r>
              <a:rPr lang="en-US" sz="3600" b="1" dirty="0" smtClean="0"/>
              <a:t>a sculptor</a:t>
            </a:r>
          </a:p>
          <a:p>
            <a:pPr marL="381000" indent="-381000">
              <a:lnSpc>
                <a:spcPct val="90000"/>
              </a:lnSpc>
              <a:buFontTx/>
              <a:buAutoNum type="alphaLcParenR"/>
              <a:defRPr/>
            </a:pPr>
            <a:r>
              <a:rPr lang="en-US" sz="3600" b="1" dirty="0" smtClean="0"/>
              <a:t>an artist</a:t>
            </a:r>
            <a:endParaRPr lang="ru-RU" sz="36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grafamania.net/uploads/posts/2013-08/1376817450_4-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2" y="1700808"/>
          <a:ext cx="8352928" cy="4392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176464"/>
              </a:tblGrid>
              <a:tr h="970204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 smtClean="0"/>
                        <a:t>Today we …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US" dirty="0" smtClean="0"/>
                        <a:t>What did you do? Why did you do it?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0204">
                <a:tc>
                  <a:txBody>
                    <a:bodyPr/>
                    <a:lstStyle/>
                    <a:p>
                      <a:r>
                        <a:rPr lang="en-US" dirty="0" smtClean="0"/>
                        <a:t>2.  Today, I didn’t understand … What language was difficult?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6040">
                <a:tc>
                  <a:txBody>
                    <a:bodyPr/>
                    <a:lstStyle/>
                    <a:p>
                      <a:pPr marL="342900" indent="-342900">
                        <a:buAutoNum type="arabicPeriod" startAt="3"/>
                      </a:pPr>
                      <a:r>
                        <a:rPr lang="en-US" dirty="0" smtClean="0"/>
                        <a:t>Next time, I want to …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en-US" dirty="0" smtClean="0"/>
                        <a:t> How will you improve in the next lesson?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6040">
                <a:tc>
                  <a:txBody>
                    <a:bodyPr/>
                    <a:lstStyle/>
                    <a:p>
                      <a:r>
                        <a:rPr lang="en-US" dirty="0" smtClean="0"/>
                        <a:t>4. How well did you do? Circle a number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Communication              0</a:t>
                      </a:r>
                      <a:r>
                        <a:rPr lang="en-US" baseline="0" dirty="0" smtClean="0"/>
                        <a:t>  0  0  0  0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Co-operation                   0  0  0  0  0</a:t>
                      </a:r>
                    </a:p>
                    <a:p>
                      <a:r>
                        <a:rPr lang="en-US" dirty="0" smtClean="0"/>
                        <a:t>Collaboration                  0  0  0  0  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763688" y="260648"/>
            <a:ext cx="66247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Reflection</a:t>
            </a:r>
            <a:endParaRPr lang="ru-RU" sz="5400" dirty="0">
              <a:solidFill>
                <a:schemeClr val="tx2">
                  <a:lumMod val="75000"/>
                </a:schemeClr>
              </a:solidFill>
              <a:cs typeface="Aharoni" pitchFamily="2" charset="-79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650</Words>
  <Application>Microsoft Office PowerPoint</Application>
  <PresentationFormat>Экран (4:3)</PresentationFormat>
  <Paragraphs>90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Write the words with these letters</vt:lpstr>
      <vt:lpstr>Try to guess</vt:lpstr>
      <vt:lpstr>Слайд 5</vt:lpstr>
      <vt:lpstr>Match each person with one of the descriptions: </vt:lpstr>
      <vt:lpstr>Слайд 7</vt:lpstr>
      <vt:lpstr>Pantomime</vt:lpstr>
      <vt:lpstr>Fill in:  on, out, up, on to</vt:lpstr>
      <vt:lpstr>Listening Task</vt:lpstr>
      <vt:lpstr> Complete the gaps in the text with these words</vt:lpstr>
      <vt:lpstr>Match the names of arts with the names of people’s activities.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29</cp:revision>
  <dcterms:created xsi:type="dcterms:W3CDTF">2018-11-26T16:55:55Z</dcterms:created>
  <dcterms:modified xsi:type="dcterms:W3CDTF">2018-12-03T15:48:30Z</dcterms:modified>
</cp:coreProperties>
</file>