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00" r:id="rId1"/>
  </p:sldMasterIdLst>
  <p:notesMasterIdLst>
    <p:notesMasterId r:id="rId19"/>
  </p:notesMasterIdLst>
  <p:sldIdLst>
    <p:sldId id="256" r:id="rId2"/>
    <p:sldId id="297" r:id="rId3"/>
    <p:sldId id="259" r:id="rId4"/>
    <p:sldId id="261" r:id="rId5"/>
    <p:sldId id="288" r:id="rId6"/>
    <p:sldId id="289" r:id="rId7"/>
    <p:sldId id="281" r:id="rId8"/>
    <p:sldId id="300" r:id="rId9"/>
    <p:sldId id="298" r:id="rId10"/>
    <p:sldId id="292" r:id="rId11"/>
    <p:sldId id="302" r:id="rId12"/>
    <p:sldId id="276" r:id="rId13"/>
    <p:sldId id="287" r:id="rId14"/>
    <p:sldId id="293" r:id="rId15"/>
    <p:sldId id="278" r:id="rId16"/>
    <p:sldId id="294" r:id="rId17"/>
    <p:sldId id="290" r:id="rId18"/>
  </p:sldIdLst>
  <p:sldSz cx="9144000" cy="6858000" type="screen4x3"/>
  <p:notesSz cx="6815138" cy="9945688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110" d="100"/>
          <a:sy n="110" d="100"/>
        </p:scale>
        <p:origin x="6" y="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275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60800" y="0"/>
            <a:ext cx="295275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FF19A34B-58E7-462F-ACCB-0DC5B377FCD7}" type="datetimeFigureOut">
              <a:rPr lang="ru-RU"/>
              <a:pPr>
                <a:defRPr/>
              </a:pPr>
              <a:t>27.03.2017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22338" y="746125"/>
            <a:ext cx="4972050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1038" y="4724400"/>
            <a:ext cx="5453062" cy="44751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7213"/>
            <a:ext cx="295275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60800" y="9447213"/>
            <a:ext cx="295275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0B54BF11-BC93-4F7E-A4C8-4F056F7845E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4580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DB56A85-71E6-48D2-A8AE-3B4A7E3BE05A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16</a:t>
            </a:fld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7809E0-F5AB-452F-9437-784B50F5A655}" type="datetimeFigureOut">
              <a:rPr lang="ru-RU"/>
              <a:pPr>
                <a:defRPr/>
              </a:pPr>
              <a:t>27.03.2017</a:t>
            </a:fld>
            <a:endParaRPr lang="ru-RU"/>
          </a:p>
        </p:txBody>
      </p:sp>
      <p:sp>
        <p:nvSpPr>
          <p:cNvPr id="5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684AC9-B721-48A2-A350-340C3614280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623DF1-4C4E-4357-A243-CD105FB2D1C3}" type="datetimeFigureOut">
              <a:rPr lang="ru-RU"/>
              <a:pPr>
                <a:defRPr/>
              </a:pPr>
              <a:t>27.03.2017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135EB2-8700-42A8-8CEE-4A13F785238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75BAA6-A6C8-4421-A5DF-F541C4B226F0}" type="datetimeFigureOut">
              <a:rPr lang="ru-RU"/>
              <a:pPr>
                <a:defRPr/>
              </a:pPr>
              <a:t>27.03.2017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9BDC38-4D67-4CED-A38C-6A12ECE4B4F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10A0B8-309F-4F2D-B05F-1D9FCEE64C18}" type="datetimeFigureOut">
              <a:rPr lang="ru-RU"/>
              <a:pPr>
                <a:defRPr/>
              </a:pPr>
              <a:t>27.03.2017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9C6B29-CEF5-4A32-8B35-B9AF0FAF951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7FDC14-0606-43AA-8586-C51AB164AB73}" type="datetimeFigureOut">
              <a:rPr lang="ru-RU"/>
              <a:pPr>
                <a:defRPr/>
              </a:pPr>
              <a:t>27.03.2017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965EB2-903F-4B9F-BC49-4C26B9750BA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C4C6CD-6A8D-474A-B284-EF9438321717}" type="datetimeFigureOut">
              <a:rPr lang="ru-RU"/>
              <a:pPr>
                <a:defRPr/>
              </a:pPr>
              <a:t>27.03.2017</a:t>
            </a:fld>
            <a:endParaRPr lang="ru-RU"/>
          </a:p>
        </p:txBody>
      </p:sp>
      <p:sp>
        <p:nvSpPr>
          <p:cNvPr id="4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4E739D-DBD5-44A6-8C88-4CB571FA1B9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D53C73-FB82-48FB-94C6-43EE10CCFD7B}" type="datetimeFigureOut">
              <a:rPr lang="ru-RU"/>
              <a:pPr>
                <a:defRPr/>
              </a:pPr>
              <a:t>27.03.2017</a:t>
            </a:fld>
            <a:endParaRPr lang="ru-RU"/>
          </a:p>
        </p:txBody>
      </p:sp>
      <p:sp>
        <p:nvSpPr>
          <p:cNvPr id="3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591646-36D4-4C61-8141-505269D01FC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9A5F6C-FB2F-4B0C-B950-B1BEE348C9B0}" type="datetimeFigureOut">
              <a:rPr lang="ru-RU"/>
              <a:pPr>
                <a:defRPr/>
              </a:pPr>
              <a:t>27.03.2017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2503E9-CAB4-455D-BB73-69E722C6C75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с одним вырезанным скругленным углом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ый треугольник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Полилиния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9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6D2281-7886-43AC-8CFE-6F586320B8D8}" type="datetimeFigureOut">
              <a:rPr lang="ru-RU"/>
              <a:pPr>
                <a:defRPr/>
              </a:pPr>
              <a:t>27.03.2017</a:t>
            </a:fld>
            <a:endParaRPr lang="ru-RU"/>
          </a:p>
        </p:txBody>
      </p:sp>
      <p:sp>
        <p:nvSpPr>
          <p:cNvPr id="10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203A67-9BA3-40BA-BEA4-5D20C91C393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3A5408-40C4-4DEA-A893-8251C1B3F269}" type="datetimeFigureOut">
              <a:rPr lang="ru-RU"/>
              <a:pPr>
                <a:defRPr/>
              </a:pPr>
              <a:t>27.03.2017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25FEBB-35BA-404B-91D1-8C6067E51E8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E334FC-E21B-4A1C-B347-030507B5BA84}" type="datetimeFigureOut">
              <a:rPr lang="ru-RU"/>
              <a:pPr>
                <a:defRPr/>
              </a:pPr>
              <a:t>27.03.2017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51253C-8A03-4617-9640-D7E8242260B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28" name="Заголовок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9" name="Текст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5ADA8B0-4A84-4C9F-8173-4288D8D37618}" type="datetimeFigureOut">
              <a:rPr lang="ru-RU"/>
              <a:pPr>
                <a:defRPr/>
              </a:pPr>
              <a:t>27.03.2017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8B82C15-7A30-4D64-88F4-F31C065AF7D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033" name="Группа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51" r:id="rId1"/>
    <p:sldLayoutId id="2147483943" r:id="rId2"/>
    <p:sldLayoutId id="2147483952" r:id="rId3"/>
    <p:sldLayoutId id="2147483944" r:id="rId4"/>
    <p:sldLayoutId id="2147483945" r:id="rId5"/>
    <p:sldLayoutId id="2147483946" r:id="rId6"/>
    <p:sldLayoutId id="2147483947" r:id="rId7"/>
    <p:sldLayoutId id="2147483948" r:id="rId8"/>
    <p:sldLayoutId id="2147483953" r:id="rId9"/>
    <p:sldLayoutId id="2147483949" r:id="rId10"/>
    <p:sldLayoutId id="2147483950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B58B80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B58B80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C3986D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8596" y="571480"/>
            <a:ext cx="8286808" cy="1500198"/>
          </a:xfrm>
        </p:spPr>
        <p:txBody>
          <a:bodyPr>
            <a:normAutofit fontScale="90000"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tx1"/>
              </a:contourClr>
            </a:sp3d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6000" dirty="0" smtClean="0">
                <a:ln/>
                <a:solidFill>
                  <a:schemeClr val="accent3"/>
                </a:solidFill>
                <a:effectLst/>
              </a:rPr>
              <a:t> </a:t>
            </a:r>
            <a:r>
              <a:rPr lang="ru-RU" sz="1600" b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МИНИСТЕРСТВО ОБРАЗОВАНИЯ И НАУКИ АМУРСКОЙ ОБЛАСТИ</a:t>
            </a:r>
            <a:br>
              <a:rPr lang="ru-RU" sz="1600" b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1600" b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ГОСУДАРСТВЕННОЕ ПРОФЕССИОНАЛЬНОЕ ОБРАЗОВАТЕЛЬНОЕ АВТОНОМНОЕ</a:t>
            </a:r>
            <a:br>
              <a:rPr lang="ru-RU" sz="1600" b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1600" b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УЧРЕЖДЕНИЕ АМУРСКОЙ ОБЛАСТИ </a:t>
            </a:r>
            <a:br>
              <a:rPr lang="ru-RU" sz="1600" b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1600" b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«АМУРСКИЙ ТЕХНИЧЕСКИЙ КОЛЛЕДЖ» </a:t>
            </a:r>
            <a:br>
              <a:rPr lang="ru-RU" sz="1600" b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1600" b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г. Шимановск  </a:t>
            </a:r>
            <a:endParaRPr lang="ru-RU" sz="1600" dirty="0">
              <a:ln/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2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14375" y="2428875"/>
            <a:ext cx="7715250" cy="3209925"/>
          </a:xfrm>
        </p:spPr>
        <p:txBody>
          <a:bodyPr/>
          <a:lstStyle/>
          <a:p>
            <a:pPr marR="0" algn="ctr" eaLnBrk="1" hangingPunct="1">
              <a:lnSpc>
                <a:spcPct val="90000"/>
              </a:lnSpc>
            </a:pPr>
            <a:r>
              <a:rPr lang="ru-RU" sz="2400" smtClean="0"/>
              <a:t>Использование различных форм работы </a:t>
            </a:r>
          </a:p>
          <a:p>
            <a:pPr marR="0" algn="ctr" eaLnBrk="1" hangingPunct="1">
              <a:lnSpc>
                <a:spcPct val="90000"/>
              </a:lnSpc>
            </a:pPr>
            <a:r>
              <a:rPr lang="ru-RU" sz="2400" smtClean="0"/>
              <a:t>в рамках технологии проблемного обучения  </a:t>
            </a:r>
          </a:p>
          <a:p>
            <a:pPr marR="0" algn="ctr" eaLnBrk="1" hangingPunct="1">
              <a:lnSpc>
                <a:spcPct val="90000"/>
              </a:lnSpc>
            </a:pPr>
            <a:r>
              <a:rPr lang="ru-RU" sz="2400" smtClean="0"/>
              <a:t>на уроках истории </a:t>
            </a:r>
          </a:p>
          <a:p>
            <a:pPr marR="0" eaLnBrk="1" hangingPunct="1">
              <a:lnSpc>
                <a:spcPct val="90000"/>
              </a:lnSpc>
            </a:pPr>
            <a:endParaRPr lang="ru-RU" sz="2400" smtClean="0"/>
          </a:p>
          <a:p>
            <a:pPr marR="0" eaLnBrk="1" hangingPunct="1">
              <a:lnSpc>
                <a:spcPct val="90000"/>
              </a:lnSpc>
            </a:pPr>
            <a:endParaRPr lang="ru-RU" sz="2400" smtClean="0"/>
          </a:p>
          <a:p>
            <a:pPr marR="0" eaLnBrk="1" hangingPunct="1">
              <a:lnSpc>
                <a:spcPct val="90000"/>
              </a:lnSpc>
            </a:pPr>
            <a:endParaRPr lang="ru-RU" sz="2400" smtClean="0"/>
          </a:p>
          <a:p>
            <a:pPr marR="0" eaLnBrk="1" hangingPunct="1">
              <a:lnSpc>
                <a:spcPct val="90000"/>
              </a:lnSpc>
            </a:pPr>
            <a:endParaRPr lang="ru-RU" sz="2400" smtClean="0"/>
          </a:p>
          <a:p>
            <a:pPr marR="0" eaLnBrk="1" hangingPunct="1">
              <a:lnSpc>
                <a:spcPct val="90000"/>
              </a:lnSpc>
            </a:pPr>
            <a:r>
              <a:rPr lang="ru-RU" sz="1700" smtClean="0"/>
              <a:t>                                              Преподаватель истории И.В.Белова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625" y="928688"/>
            <a:ext cx="8301038" cy="642937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3600" b="1" dirty="0" smtClean="0">
                <a:latin typeface="+mn-lt"/>
              </a:rPr>
              <a:t>Как преподавать историю сегодня?</a:t>
            </a:r>
            <a:endParaRPr lang="ru-RU" sz="3600" b="1" dirty="0">
              <a:latin typeface="+mn-lt"/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 cstate="print"/>
          <a:srcRect l="18889" t="7407" r="4444"/>
          <a:stretch>
            <a:fillRect/>
          </a:stretch>
        </p:blipFill>
        <p:spPr bwMode="auto">
          <a:xfrm>
            <a:off x="2214546" y="2000240"/>
            <a:ext cx="4929222" cy="446542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1928802"/>
            <a:ext cx="8258175" cy="571500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4400" b="1" dirty="0" smtClean="0">
                <a:latin typeface="+mn-lt"/>
              </a:rPr>
              <a:t>Теория проблемного обучения</a:t>
            </a:r>
            <a:endParaRPr lang="ru-RU" sz="4000" b="1" dirty="0">
              <a:latin typeface="+mn-lt"/>
            </a:endParaRPr>
          </a:p>
        </p:txBody>
      </p:sp>
      <p:sp>
        <p:nvSpPr>
          <p:cNvPr id="7171" name="Содержимое 2"/>
          <p:cNvSpPr>
            <a:spLocks noGrp="1"/>
          </p:cNvSpPr>
          <p:nvPr>
            <p:ph idx="1"/>
          </p:nvPr>
        </p:nvSpPr>
        <p:spPr>
          <a:xfrm>
            <a:off x="142875" y="2786058"/>
            <a:ext cx="8501063" cy="3687767"/>
          </a:xfrm>
        </p:spPr>
        <p:txBody>
          <a:bodyPr/>
          <a:lstStyle/>
          <a:p>
            <a:pPr algn="ctr" eaLnBrk="1" hangingPunct="1">
              <a:buFont typeface="Wingdings 2" pitchFamily="18" charset="2"/>
              <a:buNone/>
            </a:pPr>
            <a:r>
              <a:rPr lang="ru-RU" dirty="0" smtClean="0"/>
              <a:t>              </a:t>
            </a:r>
            <a:endParaRPr lang="ru-RU" dirty="0" smtClean="0"/>
          </a:p>
          <a:p>
            <a:pPr algn="ctr" eaLnBrk="1" hangingPunct="1">
              <a:buFont typeface="Wingdings 2" pitchFamily="18" charset="2"/>
              <a:buNone/>
            </a:pPr>
            <a:endParaRPr lang="ru-RU" dirty="0" smtClean="0"/>
          </a:p>
          <a:p>
            <a:pPr algn="ctr" eaLnBrk="1" hangingPunct="1">
              <a:buFont typeface="Wingdings 2" pitchFamily="18" charset="2"/>
              <a:buNone/>
            </a:pPr>
            <a:r>
              <a:rPr lang="ru-RU" b="1" dirty="0" smtClean="0"/>
              <a:t>Самостоятельность </a:t>
            </a:r>
            <a:r>
              <a:rPr lang="ru-RU" b="1" dirty="0" smtClean="0"/>
              <a:t>головы учащегося - единственное прочное основание всякого плодотворного учения</a:t>
            </a:r>
          </a:p>
          <a:p>
            <a:pPr algn="ctr" eaLnBrk="1" hangingPunct="1">
              <a:buFont typeface="Wingdings 2" pitchFamily="18" charset="2"/>
              <a:buNone/>
            </a:pPr>
            <a:endParaRPr lang="ru-RU" b="1" dirty="0" smtClean="0">
              <a:latin typeface="Comic Sans MS" pitchFamily="66" charset="0"/>
            </a:endParaRPr>
          </a:p>
          <a:p>
            <a:pPr algn="r" eaLnBrk="1" hangingPunct="1">
              <a:buFont typeface="Wingdings 2" pitchFamily="18" charset="2"/>
              <a:buNone/>
            </a:pPr>
            <a:r>
              <a:rPr lang="ru-RU" sz="2000" dirty="0" smtClean="0"/>
              <a:t>К.Д.Ушинский</a:t>
            </a:r>
          </a:p>
          <a:p>
            <a:pPr eaLnBrk="1" hangingPunct="1"/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1000108"/>
            <a:ext cx="8229600" cy="561975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4400" b="1" dirty="0" smtClean="0">
                <a:latin typeface="+mn-lt"/>
              </a:rPr>
              <a:t>Формы изложение материала</a:t>
            </a:r>
            <a:endParaRPr lang="ru-RU" sz="4400" b="1" dirty="0">
              <a:latin typeface="+mn-lt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500034" y="1928802"/>
            <a:ext cx="8229600" cy="1779588"/>
          </a:xfrm>
        </p:spPr>
        <p:txBody>
          <a:bodyPr/>
          <a:lstStyle/>
          <a:p>
            <a:pPr marL="514350" indent="-514350" eaLnBrk="1" hangingPunct="1">
              <a:buFont typeface="Wingdings 2" pitchFamily="18" charset="2"/>
              <a:buNone/>
              <a:defRPr/>
            </a:pPr>
            <a:r>
              <a:rPr lang="ru-RU" sz="3600" b="1" dirty="0" smtClean="0"/>
              <a:t>1. </a:t>
            </a:r>
            <a:r>
              <a:rPr lang="ru-RU" sz="3200" b="1" dirty="0" smtClean="0"/>
              <a:t>Проблемное изложение</a:t>
            </a:r>
          </a:p>
          <a:p>
            <a:pPr marL="514350" indent="-514350" eaLnBrk="1" hangingPunct="1">
              <a:buFont typeface="Wingdings 2" pitchFamily="18" charset="2"/>
              <a:buNone/>
              <a:defRPr/>
            </a:pPr>
            <a:r>
              <a:rPr lang="ru-RU" sz="3200" b="1" dirty="0" smtClean="0"/>
              <a:t>2. Поисковая беседа</a:t>
            </a:r>
            <a:endParaRPr lang="ru-RU" sz="3200" b="1" dirty="0"/>
          </a:p>
        </p:txBody>
      </p:sp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14612" y="3429000"/>
            <a:ext cx="3876615" cy="29077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4otd1korf1zam(user)\Desktop\Белова 0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1857364"/>
            <a:ext cx="4717175" cy="37147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218" name="Рисунок 6" descr="https://upload.wikimedia.org/wikipedia/commons/3/39/Brozik%2C_Vaclav_-_Jan_Hus_souzen_na_snemu_Kostnickem_r._141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86446" y="1285860"/>
            <a:ext cx="1785950" cy="26023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5043488" cy="1511300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dirty="0"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50" y="571500"/>
            <a:ext cx="8643938" cy="714375"/>
          </a:xfrm>
        </p:spPr>
        <p:txBody>
          <a:bodyPr>
            <a:normAutofit fontScale="70000" lnSpcReduction="20000"/>
          </a:bodyPr>
          <a:lstStyle/>
          <a:p>
            <a:pPr marL="274320" indent="-274320" algn="ctr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dirty="0" smtClean="0"/>
              <a:t>   Урок-практикум:</a:t>
            </a:r>
          </a:p>
          <a:p>
            <a:pPr marL="274320" indent="-274320" algn="ctr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2000" b="1" dirty="0" smtClean="0"/>
              <a:t>Политический и культурный подъем в Чехии. Ян Гус. Гуситские войны и их последствия.  </a:t>
            </a:r>
            <a:r>
              <a:rPr lang="ru-RU" sz="2000" dirty="0" smtClean="0"/>
              <a:t> </a:t>
            </a:r>
            <a:r>
              <a:rPr lang="ru-RU" sz="1800" dirty="0" smtClean="0"/>
              <a:t>         </a:t>
            </a:r>
            <a:endParaRPr lang="ru-RU" dirty="0"/>
          </a:p>
        </p:txBody>
      </p:sp>
      <p:pic>
        <p:nvPicPr>
          <p:cNvPr id="9226" name="Picture 1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43504" y="4143380"/>
            <a:ext cx="3327268" cy="23802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/>
          <p:cNvSpPr txBox="1"/>
          <p:nvPr/>
        </p:nvSpPr>
        <p:spPr>
          <a:xfrm>
            <a:off x="5786446" y="3643314"/>
            <a:ext cx="1714512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600" dirty="0" smtClean="0">
                <a:solidFill>
                  <a:schemeClr val="bg1"/>
                </a:solidFill>
              </a:rPr>
              <a:t>Р</a:t>
            </a:r>
            <a:r>
              <a:rPr lang="ru-RU" sz="600" dirty="0" smtClean="0">
                <a:solidFill>
                  <a:schemeClr val="bg1"/>
                </a:solidFill>
              </a:rPr>
              <a:t>ис.1  Проповедник Ян </a:t>
            </a:r>
            <a:r>
              <a:rPr lang="ru-RU" sz="600" dirty="0" smtClean="0">
                <a:solidFill>
                  <a:schemeClr val="bg1"/>
                </a:solidFill>
              </a:rPr>
              <a:t>Гус</a:t>
            </a:r>
            <a:endParaRPr lang="ru-RU" sz="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625" y="214291"/>
            <a:ext cx="8229600" cy="428627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800" b="1" dirty="0" smtClean="0">
                <a:latin typeface="+mn-lt"/>
              </a:rPr>
              <a:t>Откуда взялся образ двуглавого орла на Руси?</a:t>
            </a:r>
            <a:endParaRPr lang="ru-RU" sz="2800" b="1" dirty="0">
              <a:latin typeface="+mn-lt"/>
            </a:endParaRPr>
          </a:p>
        </p:txBody>
      </p:sp>
      <p:sp>
        <p:nvSpPr>
          <p:cNvPr id="10243" name="Содержимое 2"/>
          <p:cNvSpPr>
            <a:spLocks noGrp="1"/>
          </p:cNvSpPr>
          <p:nvPr>
            <p:ph idx="1"/>
          </p:nvPr>
        </p:nvSpPr>
        <p:spPr>
          <a:xfrm>
            <a:off x="457200" y="3214688"/>
            <a:ext cx="8229600" cy="3214687"/>
          </a:xfrm>
        </p:spPr>
        <p:txBody>
          <a:bodyPr/>
          <a:lstStyle/>
          <a:p>
            <a:pPr eaLnBrk="1" hangingPunct="1"/>
            <a:endParaRPr lang="ru-RU" sz="1400" dirty="0" smtClean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7072330" y="1142984"/>
            <a:ext cx="1928826" cy="135732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/>
              <a:t>Орла </a:t>
            </a:r>
            <a:endParaRPr lang="ru-RU" dirty="0"/>
          </a:p>
        </p:txBody>
      </p:sp>
      <p:sp>
        <p:nvSpPr>
          <p:cNvPr id="5" name="Блок-схема: типовой процесс 4"/>
          <p:cNvSpPr/>
          <p:nvPr/>
        </p:nvSpPr>
        <p:spPr>
          <a:xfrm>
            <a:off x="1285852" y="857232"/>
            <a:ext cx="2500330" cy="1928826"/>
          </a:xfrm>
          <a:prstGeom prst="flowChartPredefined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solidFill>
                  <a:schemeClr val="tx1"/>
                </a:solidFill>
              </a:rPr>
              <a:t>Впервые версия о заимствовании двуглавого орла из герба Византии была озвучена первым русским историографом </a:t>
            </a:r>
            <a:r>
              <a:rPr lang="ru-RU" sz="1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В.Н</a:t>
            </a:r>
            <a:r>
              <a:rPr lang="ru-RU" sz="1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Татищевым</a:t>
            </a:r>
            <a:r>
              <a:rPr lang="ru-RU" sz="1200" dirty="0" smtClean="0">
                <a:solidFill>
                  <a:schemeClr val="tx1"/>
                </a:solidFill>
              </a:rPr>
              <a:t> </a:t>
            </a:r>
            <a:r>
              <a:rPr lang="ru-RU" sz="1200" dirty="0">
                <a:solidFill>
                  <a:schemeClr val="tx1"/>
                </a:solidFill>
              </a:rPr>
              <a:t>в «Истории Российской» в середине XVIII </a:t>
            </a:r>
            <a:r>
              <a:rPr lang="ru-RU" sz="1200" dirty="0" smtClean="0">
                <a:solidFill>
                  <a:schemeClr val="tx1"/>
                </a:solidFill>
              </a:rPr>
              <a:t>века </a:t>
            </a:r>
            <a:endParaRPr lang="ru-RU" sz="1200" dirty="0">
              <a:solidFill>
                <a:schemeClr val="tx1"/>
              </a:solidFill>
            </a:endParaRPr>
          </a:p>
        </p:txBody>
      </p:sp>
      <p:pic>
        <p:nvPicPr>
          <p:cNvPr id="10251" name="Picture 11" descr="http://infoglaz.ru/wp-content/uploads/2013/02/gerbrussia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15206" y="1357298"/>
            <a:ext cx="1714512" cy="928694"/>
          </a:xfrm>
          <a:prstGeom prst="rect">
            <a:avLst/>
          </a:prstGeom>
          <a:noFill/>
        </p:spPr>
      </p:pic>
      <p:sp>
        <p:nvSpPr>
          <p:cNvPr id="9" name="Блок-схема: типовой процесс 8"/>
          <p:cNvSpPr/>
          <p:nvPr/>
        </p:nvSpPr>
        <p:spPr>
          <a:xfrm>
            <a:off x="4500562" y="857232"/>
            <a:ext cx="2357454" cy="1928826"/>
          </a:xfrm>
          <a:prstGeom prst="flowChartPredefined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solidFill>
                  <a:schemeClr val="tx1"/>
                </a:solidFill>
              </a:rPr>
              <a:t>По мнению </a:t>
            </a:r>
            <a:endParaRPr lang="ru-RU" sz="1200" dirty="0" smtClean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Е.В</a:t>
            </a:r>
            <a:r>
              <a:rPr lang="ru-RU" sz="1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ru-RU" sz="12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Пчелова</a:t>
            </a:r>
            <a:r>
              <a:rPr lang="ru-RU" sz="1200" dirty="0">
                <a:solidFill>
                  <a:schemeClr val="tx1"/>
                </a:solidFill>
              </a:rPr>
              <a:t> </a:t>
            </a:r>
            <a:r>
              <a:rPr lang="ru-RU" sz="1200" dirty="0" smtClean="0">
                <a:solidFill>
                  <a:schemeClr val="tx1"/>
                </a:solidFill>
              </a:rPr>
              <a:t>двуглавый </a:t>
            </a:r>
            <a:r>
              <a:rPr lang="ru-RU" sz="1200" dirty="0">
                <a:solidFill>
                  <a:schemeClr val="tx1"/>
                </a:solidFill>
              </a:rPr>
              <a:t>орел не был государственным гербом Византийской империи. Он не помещался ни на императорских печатях, ни </a:t>
            </a:r>
            <a:r>
              <a:rPr lang="ru-RU" sz="1200" dirty="0" smtClean="0">
                <a:solidFill>
                  <a:schemeClr val="tx1"/>
                </a:solidFill>
              </a:rPr>
              <a:t>монетах</a:t>
            </a:r>
            <a:r>
              <a:rPr lang="ru-RU" sz="1200" dirty="0" smtClean="0"/>
              <a:t> </a:t>
            </a:r>
            <a:endParaRPr lang="ru-RU" sz="1200" dirty="0"/>
          </a:p>
        </p:txBody>
      </p:sp>
      <p:sp>
        <p:nvSpPr>
          <p:cNvPr id="10" name="Блок-схема: типовой процесс 9"/>
          <p:cNvSpPr/>
          <p:nvPr/>
        </p:nvSpPr>
        <p:spPr>
          <a:xfrm>
            <a:off x="3357554" y="3071810"/>
            <a:ext cx="2643206" cy="3500462"/>
          </a:xfrm>
          <a:prstGeom prst="flowChartPredefined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/>
            <a:r>
              <a:rPr lang="ru-RU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Ю. </a:t>
            </a:r>
            <a:r>
              <a:rPr lang="ru-RU" sz="11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Крижанич</a:t>
            </a:r>
            <a:r>
              <a:rPr lang="ru-RU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1100" dirty="0">
                <a:solidFill>
                  <a:schemeClr val="tx1"/>
                </a:solidFill>
              </a:rPr>
              <a:t>писатель, упрекал русских правителей в некотором пристрастии к иностранной символике в оформлении власти, в том числе и к заимствованию двуглавого орла. Характерно, что он относил двуглавого орла не к римским (византийским) эмблемам, а к немецким:  «царь Иван принял в печать орла двуглавого, знак немецкий, как будто бы не было знака равноценного по значению </a:t>
            </a:r>
            <a:r>
              <a:rPr lang="ru-RU" sz="1100" dirty="0" smtClean="0">
                <a:solidFill>
                  <a:schemeClr val="tx1"/>
                </a:solidFill>
              </a:rPr>
              <a:t>немецкому»</a:t>
            </a:r>
            <a:r>
              <a:rPr lang="ru-RU" sz="1100" dirty="0"/>
              <a:t> </a:t>
            </a:r>
          </a:p>
        </p:txBody>
      </p:sp>
      <p:sp>
        <p:nvSpPr>
          <p:cNvPr id="11" name="Блок-схема: типовой процесс 10"/>
          <p:cNvSpPr/>
          <p:nvPr/>
        </p:nvSpPr>
        <p:spPr>
          <a:xfrm>
            <a:off x="6357950" y="3071810"/>
            <a:ext cx="2643206" cy="3500462"/>
          </a:xfrm>
          <a:prstGeom prst="flowChartPredefined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dirty="0" smtClean="0">
                <a:solidFill>
                  <a:schemeClr val="tx1"/>
                </a:solidFill>
              </a:rPr>
              <a:t>Академик </a:t>
            </a:r>
            <a:r>
              <a:rPr lang="ru-RU" sz="13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Н.П.Лихачев </a:t>
            </a:r>
            <a:r>
              <a:rPr lang="ru-RU" sz="1300" dirty="0" smtClean="0">
                <a:solidFill>
                  <a:schemeClr val="tx1"/>
                </a:solidFill>
              </a:rPr>
              <a:t>считал неприемлемым существующее в литературе мнение о заимствовании великим московским князем государственной печати, а вместе с нею и двуглавого орла из Византии </a:t>
            </a:r>
            <a:endParaRPr lang="ru-RU" sz="1300" dirty="0"/>
          </a:p>
        </p:txBody>
      </p:sp>
      <p:sp>
        <p:nvSpPr>
          <p:cNvPr id="12" name="Блок-схема: типовой процесс 11"/>
          <p:cNvSpPr/>
          <p:nvPr/>
        </p:nvSpPr>
        <p:spPr>
          <a:xfrm>
            <a:off x="357158" y="3071810"/>
            <a:ext cx="2714626" cy="3500462"/>
          </a:xfrm>
          <a:prstGeom prst="flowChartPredefined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ru-RU" sz="1200" dirty="0" smtClean="0">
                <a:solidFill>
                  <a:schemeClr val="tx1"/>
                </a:solidFill>
              </a:rPr>
              <a:t>Немецкий исследователь </a:t>
            </a:r>
            <a:r>
              <a:rPr lang="ru-RU" sz="1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</a:t>
            </a:r>
            <a:r>
              <a:rPr lang="ru-RU" sz="1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ru-RU" sz="12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Корнеманн</a:t>
            </a:r>
            <a:r>
              <a:rPr lang="ru-RU" sz="1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200" dirty="0" smtClean="0">
                <a:solidFill>
                  <a:schemeClr val="tx1"/>
                </a:solidFill>
              </a:rPr>
              <a:t>считал, </a:t>
            </a:r>
            <a:r>
              <a:rPr lang="ru-RU" sz="1200" dirty="0" smtClean="0">
                <a:solidFill>
                  <a:schemeClr val="tx1"/>
                </a:solidFill>
              </a:rPr>
              <a:t>что двуглавый </a:t>
            </a:r>
            <a:r>
              <a:rPr lang="ru-RU" sz="1200" dirty="0" smtClean="0">
                <a:solidFill>
                  <a:schemeClr val="tx1"/>
                </a:solidFill>
              </a:rPr>
              <a:t>орел появился в Европе в результате крестовых походов, возникновения Латинской империи, соседствовал с одноглавым римским орлом, был известен европейцам как символ великих восточных империй, возникших путем объединения земель, брачных союзов и т.д.</a:t>
            </a:r>
          </a:p>
          <a:p>
            <a:pPr algn="ctr" eaLnBrk="1" hangingPunct="1"/>
            <a:endParaRPr lang="ru-RU" dirty="0" smtClean="0"/>
          </a:p>
        </p:txBody>
      </p:sp>
      <p:sp>
        <p:nvSpPr>
          <p:cNvPr id="15" name="TextBox 14"/>
          <p:cNvSpPr txBox="1"/>
          <p:nvPr/>
        </p:nvSpPr>
        <p:spPr>
          <a:xfrm>
            <a:off x="7286644" y="2500306"/>
            <a:ext cx="17652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600" dirty="0" smtClean="0"/>
              <a:t>Рис. 2 Двуглавый </a:t>
            </a:r>
            <a:r>
              <a:rPr lang="ru-RU" sz="600" dirty="0" smtClean="0"/>
              <a:t>орел на </a:t>
            </a:r>
            <a:endParaRPr lang="en-US" sz="600" dirty="0" smtClean="0"/>
          </a:p>
          <a:p>
            <a:pPr algn="r"/>
            <a:r>
              <a:rPr lang="ru-RU" sz="600" dirty="0" smtClean="0"/>
              <a:t>печати Ивана </a:t>
            </a:r>
            <a:r>
              <a:rPr lang="en-US" sz="600" dirty="0" smtClean="0"/>
              <a:t>III</a:t>
            </a:r>
            <a:endParaRPr lang="ru-RU" sz="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88" y="285750"/>
            <a:ext cx="8443912" cy="723900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800" b="1" dirty="0" smtClean="0"/>
              <a:t>      </a:t>
            </a:r>
            <a:r>
              <a:rPr lang="ru-RU" sz="2800" b="1" dirty="0" smtClean="0">
                <a:latin typeface="+mn-lt"/>
              </a:rPr>
              <a:t>Урок «Крещение Руси»</a:t>
            </a:r>
            <a:endParaRPr lang="ru-RU" sz="2800" b="1" dirty="0"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357313" y="2357438"/>
            <a:ext cx="3643312" cy="4054475"/>
          </a:xfrm>
        </p:spPr>
        <p:txBody>
          <a:bodyPr>
            <a:normAutofit fontScale="92500" lnSpcReduction="20000"/>
          </a:bodyPr>
          <a:lstStyle/>
          <a:p>
            <a:pPr marL="274320" indent="-274320" algn="ctr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братоубийца</a:t>
            </a:r>
          </a:p>
          <a:p>
            <a:pPr marL="274320" indent="-274320" algn="ctr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жестокий </a:t>
            </a:r>
          </a:p>
          <a:p>
            <a:pPr marL="274320" indent="-274320" algn="ctr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сластолюбивый</a:t>
            </a:r>
          </a:p>
          <a:p>
            <a:pPr marL="274320" indent="-274320" algn="ctr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любвеобильный</a:t>
            </a:r>
          </a:p>
          <a:p>
            <a:pPr marL="274320" indent="-274320" algn="ctr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порочный</a:t>
            </a:r>
          </a:p>
          <a:p>
            <a:pPr marL="274320" indent="-274320" algn="ctr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безудержный</a:t>
            </a:r>
          </a:p>
          <a:p>
            <a:pPr marL="274320" indent="-274320" algn="ctr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святой</a:t>
            </a:r>
          </a:p>
          <a:p>
            <a:pPr marL="274320" indent="-274320" algn="ctr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заботливый</a:t>
            </a:r>
          </a:p>
          <a:p>
            <a:pPr marL="274320" indent="-274320" algn="ctr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защитник земли</a:t>
            </a:r>
          </a:p>
          <a:p>
            <a:pPr marL="274320" indent="-274320" algn="ctr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народной памяти</a:t>
            </a:r>
          </a:p>
          <a:p>
            <a:pPr marL="274320" indent="-274320" algn="ctr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великий князь</a:t>
            </a:r>
          </a:p>
          <a:p>
            <a:pPr marL="274320" indent="-274320" algn="ctr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покровитель</a:t>
            </a:r>
          </a:p>
        </p:txBody>
      </p:sp>
      <p:pic>
        <p:nvPicPr>
          <p:cNvPr id="11268" name="Рисунок 3" descr="https://img-fotki.yandex.ru/get/5631/1110365.a/0_10f451_3f7922a3_ori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29257" y="1919663"/>
            <a:ext cx="2746252" cy="42954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Лента лицом вниз 4"/>
          <p:cNvSpPr/>
          <p:nvPr/>
        </p:nvSpPr>
        <p:spPr>
          <a:xfrm>
            <a:off x="285750" y="1071563"/>
            <a:ext cx="8715375" cy="857250"/>
          </a:xfrm>
          <a:prstGeom prst="ribbon">
            <a:avLst>
              <a:gd name="adj1" fmla="val 0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b="1" dirty="0"/>
              <a:t>Корзина идей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29322" y="5929330"/>
            <a:ext cx="222368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700" dirty="0" smtClean="0">
                <a:solidFill>
                  <a:schemeClr val="bg1"/>
                </a:solidFill>
              </a:rPr>
              <a:t>Р</a:t>
            </a:r>
            <a:r>
              <a:rPr lang="ru-RU" sz="700" dirty="0" smtClean="0">
                <a:solidFill>
                  <a:schemeClr val="bg1"/>
                </a:solidFill>
              </a:rPr>
              <a:t>ис. 3 Князь Владимир </a:t>
            </a:r>
            <a:r>
              <a:rPr lang="ru-RU" sz="700" dirty="0" smtClean="0">
                <a:solidFill>
                  <a:schemeClr val="bg1"/>
                </a:solidFill>
              </a:rPr>
              <a:t>Святославович</a:t>
            </a:r>
            <a:endParaRPr lang="ru-RU" sz="7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500" y="714375"/>
            <a:ext cx="8229600" cy="561975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Формула проблемного обучения</a:t>
            </a:r>
            <a:endParaRPr lang="ru-RU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8" name="Рисунок 7" descr="C:\Documents and Settings\1\Local Settings\Temporary Internet Files\Content.Word\stock-photo-5808094-splitted-pyramid.jpg"/>
          <p:cNvPicPr/>
          <p:nvPr/>
        </p:nvPicPr>
        <p:blipFill>
          <a:blip r:embed="rId2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1714480" y="1857364"/>
            <a:ext cx="5876938" cy="4357718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extBox 8"/>
          <p:cNvSpPr txBox="1"/>
          <p:nvPr/>
        </p:nvSpPr>
        <p:spPr>
          <a:xfrm>
            <a:off x="2214546" y="2000240"/>
            <a:ext cx="48577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Творческое </a:t>
            </a:r>
          </a:p>
          <a:p>
            <a:pPr algn="ctr"/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овладение знаниями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357686" y="3071810"/>
            <a:ext cx="6429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=</a:t>
            </a:r>
            <a:endParaRPr lang="ru-R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214546" y="3929066"/>
            <a:ext cx="48577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Проблемная ситуация</a:t>
            </a:r>
            <a:endParaRPr lang="ru-RU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285984" y="5429264"/>
            <a:ext cx="48577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Самостоятельная </a:t>
            </a:r>
          </a:p>
          <a:p>
            <a:pPr algn="ctr"/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активная деятельность</a:t>
            </a:r>
            <a:endParaRPr lang="ru-RU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357686" y="4786322"/>
            <a:ext cx="6429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+</a:t>
            </a:r>
            <a:endParaRPr lang="ru-R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28625"/>
            <a:ext cx="8229600" cy="1000125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600" b="1" dirty="0" smtClean="0">
                <a:latin typeface="+mn-lt"/>
              </a:rPr>
              <a:t>       Урок: «Первые законы на Руси»</a:t>
            </a:r>
            <a:endParaRPr lang="ru-RU" sz="3600" b="1" dirty="0"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785938"/>
            <a:ext cx="8229600" cy="4538662"/>
          </a:xfrm>
        </p:spPr>
        <p:txBody>
          <a:bodyPr>
            <a:normAutofit/>
          </a:bodyPr>
          <a:lstStyle/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dirty="0" smtClean="0"/>
              <a:t>          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ru-RU" dirty="0" smtClean="0"/>
          </a:p>
          <a:p>
            <a:pPr marL="514350" indent="-51435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AutoNum type="arabicPeriod"/>
              <a:defRPr/>
            </a:pPr>
            <a:endParaRPr lang="ru-RU" sz="2000" dirty="0" smtClean="0"/>
          </a:p>
          <a:p>
            <a:pPr marL="514350" indent="-51435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AutoNum type="arabicPeriod"/>
              <a:defRPr/>
            </a:pPr>
            <a:endParaRPr lang="ru-RU" sz="2000" dirty="0" smtClean="0"/>
          </a:p>
          <a:p>
            <a:pPr marL="514350" indent="-51435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AutoNum type="arabicPeriod"/>
              <a:defRPr/>
            </a:pP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Усвоить</a:t>
            </a:r>
          </a:p>
          <a:p>
            <a:pPr marL="514350" indent="-51435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AutoNum type="arabicPeriod"/>
              <a:defRPr/>
            </a:pP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Выделить главное</a:t>
            </a:r>
          </a:p>
          <a:p>
            <a:pPr marL="514350" indent="-51435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AutoNum type="arabicPeriod"/>
              <a:defRPr/>
            </a:pP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Применить на практике</a:t>
            </a:r>
            <a:endParaRPr lang="ru-RU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316" name="AutoShape 2" descr="https://im0-tub-ru.yandex.net/i?id=5b13ed49fbc25e1021ac021c70190706&amp;n=33&amp;h=215&amp;w=296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onstantia" pitchFamily="18" charset="0"/>
            </a:endParaRPr>
          </a:p>
        </p:txBody>
      </p:sp>
      <p:pic>
        <p:nvPicPr>
          <p:cNvPr id="13317" name="Picture 4" descr="https://im0-tub-ru.yandex.net/i?id=5b13ed49fbc25e1021ac021c70190706&amp;n=33&amp;h=215&amp;w=29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43372" y="3071810"/>
            <a:ext cx="4459314" cy="28384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Лента лицом вниз 6"/>
          <p:cNvSpPr/>
          <p:nvPr/>
        </p:nvSpPr>
        <p:spPr>
          <a:xfrm>
            <a:off x="285750" y="2143125"/>
            <a:ext cx="3500438" cy="857250"/>
          </a:xfrm>
          <a:prstGeom prst="ribbon">
            <a:avLst>
              <a:gd name="adj1" fmla="val 0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/>
              <a:t>Игровая ситуация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15074" y="5715016"/>
            <a:ext cx="2395206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600" dirty="0" smtClean="0"/>
              <a:t>Р</a:t>
            </a:r>
            <a:r>
              <a:rPr lang="ru-RU" sz="600" dirty="0" smtClean="0"/>
              <a:t>ис</a:t>
            </a:r>
            <a:r>
              <a:rPr lang="ru-RU" sz="600" dirty="0" smtClean="0"/>
              <a:t>. </a:t>
            </a:r>
            <a:r>
              <a:rPr lang="ru-RU" sz="600" dirty="0" smtClean="0"/>
              <a:t>4 Князь Ярослав </a:t>
            </a:r>
            <a:r>
              <a:rPr lang="ru-RU" sz="600" dirty="0" smtClean="0"/>
              <a:t>– автор первого свода законов на Руси</a:t>
            </a:r>
            <a:endParaRPr lang="ru-RU" sz="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4" descr="Картинки по запросу советско-финская война фото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2976" y="2500307"/>
            <a:ext cx="6858048" cy="38091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625" y="1071563"/>
            <a:ext cx="8229600" cy="438150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3200" b="1" dirty="0" smtClean="0">
                <a:latin typeface="+mn-lt"/>
              </a:rPr>
              <a:t>Урок: «Советско-финская война</a:t>
            </a:r>
            <a:br>
              <a:rPr lang="ru-RU" sz="3200" b="1" dirty="0" smtClean="0">
                <a:latin typeface="+mn-lt"/>
              </a:rPr>
            </a:br>
            <a:r>
              <a:rPr lang="ru-RU" sz="3200" b="1" dirty="0" smtClean="0">
                <a:latin typeface="+mn-lt"/>
              </a:rPr>
              <a:t> 1939-1940 годов»</a:t>
            </a:r>
            <a:endParaRPr lang="ru-RU" sz="3200" b="1" dirty="0">
              <a:latin typeface="+mn-lt"/>
            </a:endParaRPr>
          </a:p>
        </p:txBody>
      </p:sp>
      <p:sp>
        <p:nvSpPr>
          <p:cNvPr id="14340" name="Содержимое 2"/>
          <p:cNvSpPr>
            <a:spLocks noGrp="1"/>
          </p:cNvSpPr>
          <p:nvPr>
            <p:ph idx="1"/>
          </p:nvPr>
        </p:nvSpPr>
        <p:spPr>
          <a:xfrm>
            <a:off x="500063" y="1643051"/>
            <a:ext cx="8229600" cy="714380"/>
          </a:xfrm>
        </p:spPr>
        <p:txBody>
          <a:bodyPr/>
          <a:lstStyle/>
          <a:p>
            <a:pPr algn="ctr" eaLnBrk="1" hangingPunct="1">
              <a:buFont typeface="Wingdings 2" pitchFamily="18" charset="2"/>
              <a:buNone/>
            </a:pPr>
            <a:r>
              <a:rPr lang="ru-RU" sz="2400" b="1" dirty="0" smtClean="0"/>
              <a:t>За что в канун Великой Отечественной войны </a:t>
            </a:r>
          </a:p>
          <a:p>
            <a:pPr algn="ctr" eaLnBrk="1" hangingPunct="1">
              <a:buFont typeface="Wingdings 2" pitchFamily="18" charset="2"/>
              <a:buNone/>
            </a:pPr>
            <a:r>
              <a:rPr lang="ru-RU" sz="2400" b="1" dirty="0" smtClean="0"/>
              <a:t>СССР был исключен из Лиги Наций?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327098" y="6357958"/>
            <a:ext cx="238879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 smtClean="0">
                <a:latin typeface="+mn-lt"/>
              </a:rPr>
              <a:t>Советские пехотинцы на позиции</a:t>
            </a:r>
            <a:endParaRPr lang="ru-RU" sz="1100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625" y="1571625"/>
            <a:ext cx="8229600" cy="561975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4800" b="1" dirty="0" smtClean="0">
                <a:latin typeface="+mn-lt"/>
              </a:rPr>
              <a:t>Формы изложение материала</a:t>
            </a:r>
            <a:endParaRPr lang="ru-RU" sz="4800" b="1" dirty="0">
              <a:latin typeface="+mn-lt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428596" y="2928934"/>
            <a:ext cx="8229600" cy="1779588"/>
          </a:xfrm>
        </p:spPr>
        <p:txBody>
          <a:bodyPr/>
          <a:lstStyle/>
          <a:p>
            <a:pPr marL="514350" indent="-514350" eaLnBrk="1" hangingPunct="1">
              <a:buFont typeface="Wingdings 2" pitchFamily="18" charset="2"/>
              <a:buNone/>
              <a:defRPr/>
            </a:pPr>
            <a: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Проблемное изложение</a:t>
            </a:r>
          </a:p>
          <a:p>
            <a:pPr marL="514350" indent="-514350" eaLnBrk="1" hangingPunct="1">
              <a:buFont typeface="Wingdings 2" pitchFamily="18" charset="2"/>
              <a:buNone/>
              <a:defRPr/>
            </a:pPr>
            <a: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Поисковая беседа</a:t>
            </a:r>
            <a:endParaRPr lang="ru-RU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08" y="4214818"/>
            <a:ext cx="2949213" cy="22121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28625"/>
            <a:ext cx="8229600" cy="857250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800" b="1" dirty="0" smtClean="0">
                <a:latin typeface="+mn-lt"/>
              </a:rPr>
              <a:t>Урок: «Становление </a:t>
            </a:r>
            <a:br>
              <a:rPr lang="ru-RU" sz="2800" b="1" dirty="0" smtClean="0">
                <a:latin typeface="+mn-lt"/>
              </a:rPr>
            </a:br>
            <a:r>
              <a:rPr lang="ru-RU" sz="2800" b="1" dirty="0" smtClean="0">
                <a:latin typeface="+mn-lt"/>
              </a:rPr>
              <a:t>индустриального общества»</a:t>
            </a:r>
            <a:endParaRPr lang="ru-RU" sz="2800" b="1" dirty="0">
              <a:latin typeface="+mn-lt"/>
            </a:endParaRPr>
          </a:p>
        </p:txBody>
      </p:sp>
      <p:sp>
        <p:nvSpPr>
          <p:cNvPr id="16387" name="Содержимое 2"/>
          <p:cNvSpPr>
            <a:spLocks noGrp="1"/>
          </p:cNvSpPr>
          <p:nvPr>
            <p:ph idx="1"/>
          </p:nvPr>
        </p:nvSpPr>
        <p:spPr>
          <a:xfrm>
            <a:off x="457200" y="1500188"/>
            <a:ext cx="8229600" cy="4625975"/>
          </a:xfrm>
        </p:spPr>
        <p:txBody>
          <a:bodyPr/>
          <a:lstStyle/>
          <a:p>
            <a:pPr algn="ctr" eaLnBrk="1" hangingPunct="1">
              <a:buFont typeface="Wingdings 2" pitchFamily="18" charset="2"/>
              <a:buNone/>
            </a:pPr>
            <a:r>
              <a:rPr lang="ru-RU" sz="2000" smtClean="0"/>
              <a:t>«Нужен ли обществу технический прогресс?» </a:t>
            </a:r>
          </a:p>
          <a:p>
            <a:pPr algn="ctr" eaLnBrk="1" hangingPunct="1">
              <a:buFont typeface="Wingdings 2" pitchFamily="18" charset="2"/>
              <a:buNone/>
            </a:pPr>
            <a:endParaRPr lang="ru-RU" sz="2000" smtClean="0"/>
          </a:p>
          <a:p>
            <a:pPr eaLnBrk="1" hangingPunct="1">
              <a:buFont typeface="Wingdings 2" pitchFamily="18" charset="2"/>
              <a:buNone/>
            </a:pPr>
            <a:endParaRPr lang="ru-RU" sz="2000" smtClean="0"/>
          </a:p>
        </p:txBody>
      </p:sp>
      <p:pic>
        <p:nvPicPr>
          <p:cNvPr id="16388" name="Picture 1"/>
          <p:cNvPicPr>
            <a:picLocks noChangeAspect="1" noChangeArrowheads="1"/>
          </p:cNvPicPr>
          <p:nvPr/>
        </p:nvPicPr>
        <p:blipFill>
          <a:blip r:embed="rId2" cstate="print">
            <a:lum bright="20000" contrast="-10000"/>
          </a:blip>
          <a:srcRect/>
          <a:stretch>
            <a:fillRect/>
          </a:stretch>
        </p:blipFill>
        <p:spPr bwMode="auto">
          <a:xfrm>
            <a:off x="857250" y="3071813"/>
            <a:ext cx="7500938" cy="35004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Лента лицом вниз 4"/>
          <p:cNvSpPr/>
          <p:nvPr/>
        </p:nvSpPr>
        <p:spPr>
          <a:xfrm>
            <a:off x="2643174" y="2000240"/>
            <a:ext cx="3500438" cy="857250"/>
          </a:xfrm>
          <a:prstGeom prst="ribbon">
            <a:avLst>
              <a:gd name="adj1" fmla="val 0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/>
              <a:t>Метод «</a:t>
            </a:r>
            <a:r>
              <a:rPr lang="ru-RU" sz="2000" b="1" dirty="0" err="1"/>
              <a:t>Фишбоун</a:t>
            </a:r>
            <a:r>
              <a:rPr lang="ru-RU" sz="2000" b="1" dirty="0"/>
              <a:t>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Содержимое 2"/>
          <p:cNvSpPr>
            <a:spLocks noGrp="1"/>
          </p:cNvSpPr>
          <p:nvPr>
            <p:ph idx="1"/>
          </p:nvPr>
        </p:nvSpPr>
        <p:spPr>
          <a:xfrm>
            <a:off x="571500" y="1428750"/>
            <a:ext cx="8229600" cy="5110163"/>
          </a:xfrm>
        </p:spPr>
        <p:txBody>
          <a:bodyPr/>
          <a:lstStyle/>
          <a:p>
            <a:pPr eaLnBrk="1" hangingPunct="1"/>
            <a:endParaRPr lang="ru-RU" smtClean="0"/>
          </a:p>
          <a:p>
            <a:pPr eaLnBrk="1" hangingPunct="1"/>
            <a:endParaRPr lang="ru-RU" smtClean="0"/>
          </a:p>
          <a:p>
            <a:pPr eaLnBrk="1" hangingPunct="1">
              <a:buFont typeface="Wingdings 2" pitchFamily="18" charset="2"/>
              <a:buNone/>
            </a:pPr>
            <a:r>
              <a:rPr lang="ru-RU" smtClean="0"/>
              <a:t>1. </a:t>
            </a:r>
            <a:r>
              <a:rPr lang="ru-RU" sz="2400" smtClean="0"/>
              <a:t>Какие шаги должно было предпринять Временное правительство, чтобы не допустить двоевластия и последующего прихода к власти большевиков? 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sz="2400" smtClean="0"/>
              <a:t>2. Какие реформы необходимо было провести в России начала XIX в., чтобы она избежала революционных потрясений начала XX в.? 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sz="2400" smtClean="0"/>
              <a:t>3. Всем известно о тех бедствиях, которые несли людям Древней Руси княжеские усобицы и набеги кочевников. А какая от них была польза? </a:t>
            </a:r>
          </a:p>
        </p:txBody>
      </p:sp>
      <p:sp>
        <p:nvSpPr>
          <p:cNvPr id="4" name="Лента лицом вниз 3"/>
          <p:cNvSpPr/>
          <p:nvPr/>
        </p:nvSpPr>
        <p:spPr>
          <a:xfrm>
            <a:off x="1857356" y="1285860"/>
            <a:ext cx="5500687" cy="857250"/>
          </a:xfrm>
          <a:prstGeom prst="ribbon">
            <a:avLst>
              <a:gd name="adj1" fmla="val 0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/>
              <a:t>«Мозговой штурм»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88" y="2428875"/>
            <a:ext cx="8229600" cy="3929063"/>
          </a:xfrm>
        </p:spPr>
        <p:txBody>
          <a:bodyPr>
            <a:normAutofit/>
          </a:bodyPr>
          <a:lstStyle/>
          <a:p>
            <a:pPr marL="514350" indent="-51435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Тема урока «Экономическое развитие России в 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XVIII 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веке»          «Стало ли  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XVIII 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столетие переломным в развитии экономики России?»</a:t>
            </a:r>
          </a:p>
          <a:p>
            <a:pPr marL="514350" indent="-51435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ru-RU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Тема урока «Распад СССР»  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«М.С. Горбачев- великий реформатор 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XX 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века или человек, разваливший СССР?» 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Лента лицом вниз 4"/>
          <p:cNvSpPr/>
          <p:nvPr/>
        </p:nvSpPr>
        <p:spPr>
          <a:xfrm>
            <a:off x="714375" y="785813"/>
            <a:ext cx="7286625" cy="1214437"/>
          </a:xfrm>
          <a:prstGeom prst="ribbon">
            <a:avLst>
              <a:gd name="adj1" fmla="val 0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«Нестандартная постановка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темы урока»</a:t>
            </a:r>
          </a:p>
        </p:txBody>
      </p:sp>
      <p:cxnSp>
        <p:nvCxnSpPr>
          <p:cNvPr id="7" name="Прямая со стрелкой 6"/>
          <p:cNvCxnSpPr/>
          <p:nvPr/>
        </p:nvCxnSpPr>
        <p:spPr>
          <a:xfrm>
            <a:off x="3000364" y="3143248"/>
            <a:ext cx="500063" cy="15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>
            <a:off x="5000628" y="4429132"/>
            <a:ext cx="500062" cy="15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625" y="785813"/>
            <a:ext cx="8229600" cy="714375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Урок: Политическая раздробленность Древнерусского государства</a:t>
            </a:r>
            <a:endParaRPr lang="ru-R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19459" name="Picture 1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9545" r="-2273"/>
          <a:stretch>
            <a:fillRect/>
          </a:stretch>
        </p:blipFill>
        <p:spPr>
          <a:xfrm>
            <a:off x="2143108" y="2786058"/>
            <a:ext cx="4857784" cy="39290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Лента лицом вниз 3"/>
          <p:cNvSpPr/>
          <p:nvPr/>
        </p:nvSpPr>
        <p:spPr>
          <a:xfrm>
            <a:off x="1714500" y="1714500"/>
            <a:ext cx="5500688" cy="857250"/>
          </a:xfrm>
          <a:prstGeom prst="ribbon">
            <a:avLst>
              <a:gd name="adj1" fmla="val 0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/>
              <a:t>«Кластер»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625" y="714375"/>
            <a:ext cx="8229600" cy="9906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3200" b="1" dirty="0" smtClean="0">
                <a:latin typeface="+mn-lt"/>
              </a:rPr>
              <a:t>Формула ориентирования в историческом пространстве</a:t>
            </a:r>
            <a:endParaRPr lang="ru-RU" sz="3200" b="1" dirty="0">
              <a:latin typeface="+mn-lt"/>
            </a:endParaRPr>
          </a:p>
        </p:txBody>
      </p:sp>
      <p:pic>
        <p:nvPicPr>
          <p:cNvPr id="10" name="Рисунок 9" descr="C:\Documents and Settings\1\Local Settings\Temporary Internet Files\Content.Word\stock-photo-5808094-splitted-pyramid.jpg"/>
          <p:cNvPicPr/>
          <p:nvPr/>
        </p:nvPicPr>
        <p:blipFill>
          <a:blip r:embed="rId3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1714480" y="1928802"/>
            <a:ext cx="6572296" cy="428628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extBox 10"/>
          <p:cNvSpPr txBox="1"/>
          <p:nvPr/>
        </p:nvSpPr>
        <p:spPr>
          <a:xfrm>
            <a:off x="2786050" y="4714884"/>
            <a:ext cx="43577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о</a:t>
            </a: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беспечить </a:t>
            </a:r>
          </a:p>
          <a:p>
            <a:pPr algn="ctr"/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комфорт</a:t>
            </a:r>
            <a:endParaRPr lang="ru-RU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786050" y="3071810"/>
            <a:ext cx="435771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показать</a:t>
            </a:r>
            <a:endParaRPr lang="ru-RU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786050" y="3929066"/>
            <a:ext cx="43577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вовлечь</a:t>
            </a:r>
            <a:endParaRPr lang="ru-R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857488" y="2143116"/>
            <a:ext cx="43577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заинтересовать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274320" indent="-274320" algn="ctr" eaLnBrk="1" fontAlgn="auto" hangingPunct="1">
              <a:lnSpc>
                <a:spcPct val="15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40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Уважение к минувшему – </a:t>
            </a:r>
          </a:p>
          <a:p>
            <a:pPr marL="274320" indent="-274320" algn="ctr" eaLnBrk="1" fontAlgn="auto" hangingPunct="1">
              <a:lnSpc>
                <a:spcPct val="15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40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вот </a:t>
            </a:r>
            <a: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черта, отличающая образованность </a:t>
            </a:r>
            <a:r>
              <a:rPr lang="ru-RU" sz="40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 дикости</a:t>
            </a:r>
          </a:p>
          <a:p>
            <a:pPr marL="274320" indent="-274320" algn="ctr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ru-RU" sz="4000" smtClean="0"/>
          </a:p>
          <a:p>
            <a:pPr marL="274320" indent="-274320" algn="r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40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А.С. Пушкин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Трек">
    <a:dk1>
      <a:sysClr val="windowText" lastClr="000000"/>
    </a:dk1>
    <a:lt1>
      <a:sysClr val="window" lastClr="FFFFFF"/>
    </a:lt1>
    <a:dk2>
      <a:srgbClr val="4E3B30"/>
    </a:dk2>
    <a:lt2>
      <a:srgbClr val="FBEEC9"/>
    </a:lt2>
    <a:accent1>
      <a:srgbClr val="F0A22E"/>
    </a:accent1>
    <a:accent2>
      <a:srgbClr val="A5644E"/>
    </a:accent2>
    <a:accent3>
      <a:srgbClr val="B58B80"/>
    </a:accent3>
    <a:accent4>
      <a:srgbClr val="C3986D"/>
    </a:accent4>
    <a:accent5>
      <a:srgbClr val="A19574"/>
    </a:accent5>
    <a:accent6>
      <a:srgbClr val="C17529"/>
    </a:accent6>
    <a:hlink>
      <a:srgbClr val="AD1F1F"/>
    </a:hlink>
    <a:folHlink>
      <a:srgbClr val="FFC42F"/>
    </a:folHlink>
  </a:clrScheme>
</a:themeOverride>
</file>

<file path=ppt/theme/themeOverride2.xml><?xml version="1.0" encoding="utf-8"?>
<a:themeOverride xmlns:a="http://schemas.openxmlformats.org/drawingml/2006/main">
  <a:clrScheme name="Трек">
    <a:dk1>
      <a:sysClr val="windowText" lastClr="000000"/>
    </a:dk1>
    <a:lt1>
      <a:sysClr val="window" lastClr="FFFFFF"/>
    </a:lt1>
    <a:dk2>
      <a:srgbClr val="4E3B30"/>
    </a:dk2>
    <a:lt2>
      <a:srgbClr val="FBEEC9"/>
    </a:lt2>
    <a:accent1>
      <a:srgbClr val="F0A22E"/>
    </a:accent1>
    <a:accent2>
      <a:srgbClr val="A5644E"/>
    </a:accent2>
    <a:accent3>
      <a:srgbClr val="B58B80"/>
    </a:accent3>
    <a:accent4>
      <a:srgbClr val="C3986D"/>
    </a:accent4>
    <a:accent5>
      <a:srgbClr val="A19574"/>
    </a:accent5>
    <a:accent6>
      <a:srgbClr val="C17529"/>
    </a:accent6>
    <a:hlink>
      <a:srgbClr val="AD1F1F"/>
    </a:hlink>
    <a:folHlink>
      <a:srgbClr val="FFC42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971</TotalTime>
  <Words>565</Words>
  <Application>Microsoft Office PowerPoint</Application>
  <PresentationFormat>Экран (4:3)</PresentationFormat>
  <Paragraphs>100</Paragraphs>
  <Slides>17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Поток</vt:lpstr>
      <vt:lpstr> МИНИСТЕРСТВО ОБРАЗОВАНИЯ И НАУКИ АМУРСКОЙ ОБЛАСТИ  ГОСУДАРСТВЕННОЕ ПРОФЕССИОНАЛЬНОЕ ОБРАЗОВАТЕЛЬНОЕ АВТОНОМНОЕ УЧРЕЖДЕНИЕ АМУРСКОЙ ОБЛАСТИ  «АМУРСКИЙ ТЕХНИЧЕСКИЙ КОЛЛЕДЖ»  г. Шимановск  </vt:lpstr>
      <vt:lpstr>Как преподавать историю сегодня?</vt:lpstr>
      <vt:lpstr>Теория проблемного обучения</vt:lpstr>
      <vt:lpstr>Формы изложение материала</vt:lpstr>
      <vt:lpstr> </vt:lpstr>
      <vt:lpstr>Откуда взялся образ двуглавого орла на Руси?</vt:lpstr>
      <vt:lpstr>      Урок «Крещение Руси»</vt:lpstr>
      <vt:lpstr>Формула проблемного обучения</vt:lpstr>
      <vt:lpstr>       Урок: «Первые законы на Руси»</vt:lpstr>
      <vt:lpstr>Урок: «Советско-финская война  1939-1940 годов»</vt:lpstr>
      <vt:lpstr>Формы изложение материала</vt:lpstr>
      <vt:lpstr>Урок: «Становление  индустриального общества»</vt:lpstr>
      <vt:lpstr>Слайд 13</vt:lpstr>
      <vt:lpstr>Слайд 14</vt:lpstr>
      <vt:lpstr>Урок: Политическая раздробленность Древнерусского государства</vt:lpstr>
      <vt:lpstr>Формула ориентирования в историческом пространстве</vt:lpstr>
      <vt:lpstr>Слайд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МИНИСТЕРСТВО ОБРАЗОВАНИЯ И НАУКИ АМУРСКОЙ ОБЛАСТИ  ГОСУДАРСТВЕННОЕ ПРОФЕССИОНАЛЬНОЕ ОБРАЗОВАТЕЛЬНОЕ АВТОНОМНОЕ УЧРЕЖДЕНИЕ АМУРСКОЙ ОБЛАСТИ  «АМУРСКИЙ ТЕХНИЧЕСКИЙ КОЛЛЕДЖ» Г.Шимановск</dc:title>
  <dc:creator>1</dc:creator>
  <cp:lastModifiedBy>4otd1korf1zam(user)</cp:lastModifiedBy>
  <cp:revision>106</cp:revision>
  <dcterms:created xsi:type="dcterms:W3CDTF">2017-03-22T00:46:27Z</dcterms:created>
  <dcterms:modified xsi:type="dcterms:W3CDTF">2017-03-27T00:18:42Z</dcterms:modified>
</cp:coreProperties>
</file>