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81" r:id="rId4"/>
    <p:sldId id="280" r:id="rId5"/>
    <p:sldId id="262" r:id="rId6"/>
    <p:sldId id="263" r:id="rId7"/>
    <p:sldId id="258" r:id="rId8"/>
    <p:sldId id="283" r:id="rId9"/>
    <p:sldId id="284" r:id="rId10"/>
    <p:sldId id="282" r:id="rId11"/>
    <p:sldId id="285" r:id="rId12"/>
    <p:sldId id="286" r:id="rId13"/>
    <p:sldId id="287" r:id="rId14"/>
    <p:sldId id="260" r:id="rId15"/>
    <p:sldId id="259" r:id="rId16"/>
    <p:sldId id="28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00DB8-4323-4B4B-9981-84AB34E04220}" type="datetimeFigureOut">
              <a:rPr lang="ru-RU" smtClean="0"/>
              <a:pPr/>
              <a:t>12.10.2018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76B5D-724A-4C1F-86D8-3EAF57326CA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143116"/>
            <a:ext cx="7772400" cy="228601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Гигиена питания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материал к уроку профильного труда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(Подготовка младшего обслуживающего персонала)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7 классе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4" name="Picture 10" descr="ÐÐ°ÑÑÐ¸Ð½ÐºÐ¸ Ð¿Ð¾ Ð·Ð°Ð¿ÑÐ¾ÑÑ ÐºÐ°ÑÑÐ¸Ð½ÐºÐ¸ ÐºÐ¾Ð½ÑÐµÑÑ Ð¸ Ð¿ÐµÑÐµÐ½Ñ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286256"/>
            <a:ext cx="3915840" cy="2114555"/>
          </a:xfrm>
          <a:prstGeom prst="rect">
            <a:avLst/>
          </a:prstGeom>
          <a:noFill/>
        </p:spPr>
      </p:pic>
      <p:pic>
        <p:nvPicPr>
          <p:cNvPr id="16396" name="Picture 1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3430248" cy="1976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643866" cy="1582726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Г. Гейне сказал: 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Человек есть то, что он ест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>
            <a:normAutofit lnSpcReduction="10000"/>
          </a:bodyPr>
          <a:lstStyle/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этих словах подчеркивается исключительная роль питания в формировании и тела, и поведения человека.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Характер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питания оказывает огромное влияние на физическое развитие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особенно в детском и подростковом возрасте.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такое «Гигиена питания»?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6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Гигиена питания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- это наука о здоровом питании. 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Что изучает гигиена питания?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8643998" cy="485778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Гигиена питания изучает проблемы полноценной пищи и рационального питания здорового человека.</a:t>
            </a:r>
          </a:p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	Большое значение в деятельности специалистов по гигиене питания имеет проблема контроля пищевых продуктов и предупреждение заболеваний.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заметку</a:t>
            </a:r>
            <a:endParaRPr lang="ru-RU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Правильное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питание абсолютно необходимо для обеспечения нормального кроветворения, зрения, полового развития, поддержания нормального состояния кожных покровов. Без нормального питания не может работать ни один внутренний орган: ни сердце, ни желудок, ни печень, ни почки. Более того, здоровое питание выполняет еще и защитную функцию, повышая устойчивость детей и взрослых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инфекциям.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Пищевая пирамида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Пирамида продукт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57298"/>
            <a:ext cx="6321962" cy="4913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Выделяют несколько основных групп пищевых продуктов: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000660"/>
          </a:xfrm>
        </p:spPr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мясо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мясопродукты </a:t>
            </a:r>
          </a:p>
          <a:p>
            <a:pPr marL="514350" indent="-514350" algn="just">
              <a:buAutoNum type="arabicParenR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рыба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рыбопродукты </a:t>
            </a:r>
          </a:p>
        </p:txBody>
      </p:sp>
      <p:pic>
        <p:nvPicPr>
          <p:cNvPr id="21506" name="Picture 2" descr="ÐÐ°ÑÑÐ¸Ð½ÐºÐ¸ Ð¿Ð¾ Ð·Ð°Ð¿ÑÐ¾ÑÑ ÐºÐ°ÑÑÐ¸Ð½ÐºÐ¸ Ð¼ÑÑÐ¾ Ð¸Ð¼ÑÑÐ½ÑÐµ Ð¿ÑÐ¾Ð´ÑÐºÑ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85926"/>
            <a:ext cx="2591794" cy="2071702"/>
          </a:xfrm>
          <a:prstGeom prst="rect">
            <a:avLst/>
          </a:prstGeom>
          <a:noFill/>
        </p:spPr>
      </p:pic>
      <p:pic>
        <p:nvPicPr>
          <p:cNvPr id="2151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500570"/>
            <a:ext cx="2714644" cy="2020902"/>
          </a:xfrm>
          <a:prstGeom prst="rect">
            <a:avLst/>
          </a:prstGeom>
          <a:noFill/>
        </p:spPr>
      </p:pic>
      <p:pic>
        <p:nvPicPr>
          <p:cNvPr id="21516" name="Picture 12" descr="ÐÐ°ÑÑÐ¸Ð½ÐºÐ¸ Ð¿Ð¾ Ð·Ð°Ð¿ÑÐ¾ÑÑ ÐºÐ°ÑÑÐ¸Ð½ÐºÐ¸ ÑÑÐ±Ð° Ð¸ Ð¼Ð¾ÑÐµÐ¿ÑÐ¾Ð´ÑÐºÑÑ Ð¿ÑÐ¾Ð´ÑÐºÑÑ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500570"/>
            <a:ext cx="2857520" cy="202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группы пищевых продуктов: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/>
          <a:lstStyle/>
          <a:p>
            <a:pPr marL="51435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яйца</a:t>
            </a: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молоко и молочные продукты</a:t>
            </a:r>
          </a:p>
          <a:p>
            <a:pPr algn="ctr"/>
            <a:endParaRPr lang="ru-RU" dirty="0"/>
          </a:p>
        </p:txBody>
      </p:sp>
      <p:pic>
        <p:nvPicPr>
          <p:cNvPr id="40964" name="Picture 4" descr="ÐÐ°ÑÑÐ¸Ð½ÐºÐ¸ Ð¿Ð¾ Ð·Ð°Ð¿ÑÐ¾ÑÑ ÐºÐ°ÑÑÐ¸Ð½ÐºÐ¸ ÑÐ¹Ñ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2924175" cy="1714512"/>
          </a:xfrm>
          <a:prstGeom prst="rect">
            <a:avLst/>
          </a:prstGeom>
          <a:noFill/>
        </p:spPr>
      </p:pic>
      <p:sp>
        <p:nvSpPr>
          <p:cNvPr id="40966" name="AutoShape 6" descr="ÐÐ°ÑÑÐ¸Ð½ÐºÐ¸ Ð¿Ð¾ Ð·Ð°Ð¿ÑÐ¾ÑÑ ÐºÐ°ÑÑÐ¸Ð½ÐºÐ¸ ÑÐ¹Ñ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0968" name="AutoShape 8" descr="ÐÐ°ÑÑÐ¸Ð½ÐºÐ¸ Ð¿Ð¾ Ð·Ð°Ð¿ÑÐ¾ÑÑ ÐºÐ°ÑÑÐ¸Ð½ÐºÐ¸ ÑÐ¹Ñ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0970" name="AutoShape 10" descr="ÐÐ°ÑÑÐ¸Ð½ÐºÐ¸ Ð¿Ð¾ Ð·Ð°Ð¿ÑÐ¾ÑÑ ÐºÐ°ÑÑÐ¸Ð½ÐºÐ¸ ÑÐ¹Ñ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0972" name="Picture 12" descr="ÐÐ°ÑÑÐ¸Ð½ÐºÐ¸ Ð¿Ð¾ Ð·Ð°Ð¿ÑÐ¾ÑÑ ÐºÐ°ÑÑÐ¸Ð½ÐºÐ¸ ÑÐ¹ÑÐ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785926"/>
            <a:ext cx="2527685" cy="1680911"/>
          </a:xfrm>
          <a:prstGeom prst="rect">
            <a:avLst/>
          </a:prstGeom>
          <a:noFill/>
        </p:spPr>
      </p:pic>
      <p:pic>
        <p:nvPicPr>
          <p:cNvPr id="40974" name="Picture 14" descr="ÐÐ°ÑÑÐ¸Ð½ÐºÐ¸ Ð¿Ð¾ Ð·Ð°Ð¿ÑÐ¾ÑÑ ÐºÐ°ÑÑÐ¸Ð½ÐºÐ¸ Ð¼Ð¾Ð»Ð¾ÐºÐ¾ Ð¸ Ð¼Ð¾Ð»Ð¾ÑÐ½ÑÐµ Ð¿ÑÐ¾Ð´ÑÐºÑÑ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4357694"/>
            <a:ext cx="3500462" cy="2333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группы пищевых продуктов: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хлеб и хлебобулочные изделия, крупы, макаронные изделия </a:t>
            </a:r>
          </a:p>
          <a:p>
            <a:endParaRPr lang="ru-RU" dirty="0"/>
          </a:p>
        </p:txBody>
      </p:sp>
      <p:pic>
        <p:nvPicPr>
          <p:cNvPr id="41986" name="Picture 2" descr="ÐÐ°ÑÑÐ¸Ð½ÐºÐ¸ Ð¿Ð¾ Ð·Ð°Ð¿ÑÐ¾ÑÑ ÐºÐ°ÑÑÐ¸Ð½ÐºÐ¸ ÑÐ»ÐµÐ± Ð¸ ÑÐ»ÐµÐ±Ð¾Ð±ÑÐ»Ð¾ÑÐ½ÑÐµ Ð¸Ð·Ð´ÐµÐ»Ð¸Ñ, ÐºÑÑÐ¿Ñ, Ð¼Ð°ÐºÐ°ÑÐ¾Ð½Ð½ÑÐµ Ð¸Ð·Ð´ÐµÐ»Ð¸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786058"/>
            <a:ext cx="3105007" cy="2081195"/>
          </a:xfrm>
          <a:prstGeom prst="rect">
            <a:avLst/>
          </a:prstGeom>
          <a:noFill/>
        </p:spPr>
      </p:pic>
      <p:pic>
        <p:nvPicPr>
          <p:cNvPr id="41990" name="Picture 6" descr="ÐÐ°ÑÑÐ¸Ð½ÐºÐ¸ Ð¿Ð¾ Ð·Ð°Ð¿ÑÐ¾ÑÑ ÐºÐ°ÑÑÐ¸Ð½ÐºÐ¸ ÑÐ»ÐµÐ± Ð¸ ÑÐ»ÐµÐ±Ð¾Ð±ÑÐ»Ð¾ÑÐ½ÑÐµ Ð¸Ð·Ð´ÐµÐ»Ð¸Ñ, ÐºÑÑÐ¿Ñ, Ð¼Ð°ÐºÐ°ÑÐ¾Ð½Ð½ÑÐµ Ð¸Ð·Ð´ÐµÐ»Ð¸Ñ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857496"/>
            <a:ext cx="3297683" cy="2090731"/>
          </a:xfrm>
          <a:prstGeom prst="rect">
            <a:avLst/>
          </a:prstGeom>
          <a:noFill/>
        </p:spPr>
      </p:pic>
      <p:pic>
        <p:nvPicPr>
          <p:cNvPr id="4199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4500570"/>
            <a:ext cx="3061595" cy="2185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группы пищевых продуктов 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бобовые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algn="just">
              <a:buAutoNum type="arabicParenR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arenR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овощи, фрукты и ягоды</a:t>
            </a:r>
          </a:p>
          <a:p>
            <a:endParaRPr lang="ru-RU" dirty="0"/>
          </a:p>
        </p:txBody>
      </p:sp>
      <p:pic>
        <p:nvPicPr>
          <p:cNvPr id="1030" name="Picture 6" descr="ÐÐ°ÑÑÐ¸Ð½ÐºÐ¸ Ð¿Ð¾ Ð·Ð°Ð¿ÑÐ¾ÑÑ ÐºÐ°ÑÑÐ¸Ð½ÐºÐ¸ Ð¾Ð²Ð¾ÑÐ¸, ÑÑÑÐºÑÑ Ð¸ ÑÐ³Ð¾Ð´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714884"/>
            <a:ext cx="3357585" cy="1826526"/>
          </a:xfrm>
          <a:prstGeom prst="rect">
            <a:avLst/>
          </a:prstGeom>
          <a:noFill/>
        </p:spPr>
      </p:pic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714884"/>
            <a:ext cx="3159565" cy="1800952"/>
          </a:xfrm>
          <a:prstGeom prst="rect">
            <a:avLst/>
          </a:prstGeom>
          <a:noFill/>
        </p:spPr>
      </p:pic>
      <p:pic>
        <p:nvPicPr>
          <p:cNvPr id="1034" name="Picture 10" descr="ÐÐ°ÑÑÐ¸Ð½ÐºÐ¸ Ð¿Ð¾ Ð·Ð°Ð¿ÑÐ¾ÑÑ ÐºÐ°ÑÑÐ¸Ð½ÐºÐ¸ Ð±Ð¾Ð±Ð¾Ð²ÑÐ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1714488"/>
            <a:ext cx="3167534" cy="2039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группы пищевых продуктов: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орехи и грибы</a:t>
            </a: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			</a:t>
            </a:r>
          </a:p>
          <a:p>
            <a:pPr marL="514350" indent="-514350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пищевые жиры </a:t>
            </a:r>
          </a:p>
          <a:p>
            <a:endParaRPr lang="ru-RU" dirty="0"/>
          </a:p>
        </p:txBody>
      </p:sp>
      <p:pic>
        <p:nvPicPr>
          <p:cNvPr id="44038" name="Picture 6" descr="ÐÐ°ÑÑÐ¸Ð½ÐºÐ¸ Ð¿Ð¾ Ð·Ð°Ð¿ÑÐ¾ÑÑ ÐºÐ°ÑÑÐ¸Ð½ÐºÐ¸ Ð¾ÑÐµÑÐ¸ Ð¸ Ð³ÑÐ¸Ð±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428736"/>
            <a:ext cx="3571900" cy="2460643"/>
          </a:xfrm>
          <a:prstGeom prst="rect">
            <a:avLst/>
          </a:prstGeom>
          <a:noFill/>
        </p:spPr>
      </p:pic>
      <p:pic>
        <p:nvPicPr>
          <p:cNvPr id="44042" name="Picture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714752"/>
            <a:ext cx="3286148" cy="2787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группы пищевых продуктов: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кондитерские изделия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напитки</a:t>
            </a:r>
          </a:p>
          <a:p>
            <a:endParaRPr lang="ru-RU" dirty="0"/>
          </a:p>
        </p:txBody>
      </p:sp>
      <p:pic>
        <p:nvPicPr>
          <p:cNvPr id="43010" name="Picture 2" descr="ÐÐ°ÑÑÐ¸Ð½ÐºÐ¸ Ð¿Ð¾ Ð·Ð°Ð¿ÑÐ¾ÑÑ ÐºÐ°ÑÑÐ¸Ð½ÐºÐ¸ ÐºÐ¾Ð½Ð´Ð¸ÑÐµÑÑÐºÐ¸Ðµ Ð¸Ð·Ð´ÐµÐ»Ð¸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2432775" cy="1475706"/>
          </a:xfrm>
          <a:prstGeom prst="rect">
            <a:avLst/>
          </a:prstGeom>
          <a:noFill/>
        </p:spPr>
      </p:pic>
      <p:pic>
        <p:nvPicPr>
          <p:cNvPr id="4301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3333" b="8230"/>
          <a:stretch>
            <a:fillRect/>
          </a:stretch>
        </p:blipFill>
        <p:spPr bwMode="auto">
          <a:xfrm>
            <a:off x="6143636" y="2143116"/>
            <a:ext cx="2428892" cy="1460476"/>
          </a:xfrm>
          <a:prstGeom prst="rect">
            <a:avLst/>
          </a:prstGeom>
          <a:noFill/>
        </p:spPr>
      </p:pic>
      <p:pic>
        <p:nvPicPr>
          <p:cNvPr id="43014" name="Picture 6" descr="ÐÐ°ÑÑÐ¸Ð½ÐºÐ¸ Ð¿Ð¾ Ð·Ð°Ð¿ÑÐ¾ÑÑ ÐºÐ°ÑÑÐ¸Ð½ÐºÐ¸ ÐºÐ¾Ð½Ð´Ð¸ÑÐµÑÑÐºÐ¸Ðµ Ð¸Ð·Ð´ÐµÐ»Ð¸Ñ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071678"/>
            <a:ext cx="2331513" cy="1669364"/>
          </a:xfrm>
          <a:prstGeom prst="rect">
            <a:avLst/>
          </a:prstGeom>
          <a:noFill/>
        </p:spPr>
      </p:pic>
      <p:pic>
        <p:nvPicPr>
          <p:cNvPr id="43018" name="Picture 10" descr="ÐÐ°ÑÑÐ¸Ð½ÐºÐ¸ Ð¿Ð¾ Ð·Ð°Ð¿ÑÐ¾ÑÑ ÐºÐ°ÑÑÐ¸Ð½ÐºÐ¸  ÑÐ¾ÐºÐ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286256"/>
            <a:ext cx="4722886" cy="2286016"/>
          </a:xfrm>
          <a:prstGeom prst="rect">
            <a:avLst/>
          </a:prstGeom>
          <a:noFill/>
        </p:spPr>
      </p:pic>
      <p:pic>
        <p:nvPicPr>
          <p:cNvPr id="43020" name="Picture 1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5000636"/>
            <a:ext cx="2571768" cy="15430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072494" cy="2082792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Человек использует в пищу разнообразные продукты, которые необходимы ему для роста, движения, здоровья: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643158"/>
            <a:ext cx="8329642" cy="3643362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чтобы расти, нужны белки и жиры; </a:t>
            </a: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для движения и поддержания температуры тела нужны углеводы; </a:t>
            </a: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для здоровья костей и зубов – кальций и фосфор;</a:t>
            </a: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для здоровья - витамины.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заметку</a:t>
            </a:r>
            <a:endParaRPr lang="ru-RU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358246" cy="542928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Избыток </a:t>
            </a: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углеводов, особенно </a:t>
            </a: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сахаров</a:t>
            </a: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, может привести </a:t>
            </a: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избыточной массе тела. Поэтому конфеты, шоколад, пирожные </a:t>
            </a: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должны </a:t>
            </a:r>
            <a:r>
              <a:rPr lang="ru-RU" sz="4100" dirty="0">
                <a:latin typeface="Times New Roman" pitchFamily="18" charset="0"/>
                <a:cs typeface="Times New Roman" pitchFamily="18" charset="0"/>
              </a:rPr>
              <a:t>присутствовать в рационе школьников, но в разумных количествах. Сахар служит одной из важных причин развития кариеса, который, в свою очередь, может вести в дальнейшем к болезням суставов, почек и др. Сахар и конфеты повышают частоту развития кариеса особенно существенно, если дети едят их не после приема основных блюд, а между приемами пищи, когда зубная эмаль не защищена от сахара другими пищевыми </a:t>
            </a: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веществами.</a:t>
            </a:r>
            <a:endParaRPr lang="ru-RU" sz="4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Чтобы пища приносила пользу, надо выполнять правила здорового питания: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pPr algn="just" fontAlgn="base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Питайся разнообразной пищей (растительной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животной).</a:t>
            </a:r>
          </a:p>
          <a:p>
            <a:pPr algn="just" fontAlgn="base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Больше употребляй фруктов, овощей, ягод, меньше -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сладкого, соленого, копченого, газированных напитков.</a:t>
            </a:r>
          </a:p>
          <a:p>
            <a:pPr algn="just" fontAlgn="base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Не используй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пищу немытые овощи, фрукты и ягоды.</a:t>
            </a:r>
          </a:p>
          <a:p>
            <a:pPr algn="just" fontAlgn="base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 Соблюдай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режим питания.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Питайтесь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правильно 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будьте здоровы!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/>
              <a:t>    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ÐÐ°ÑÑÐ¸Ð½ÐºÐ¸ Ð¿Ð¾ Ð·Ð°Ð¿ÑÐ¾ÑÑ ÐºÐ°ÑÑÐ¸Ð½ÐºÐ¸  Ð·Ð´Ð¾ÑÐ¾Ð²ÑÐµ Ð´ÐµÑÐ¸, Ð²Ð·ÑÐ¾ÑÐ»Ñ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571744"/>
            <a:ext cx="5572132" cy="31373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152</Words>
  <Application>Microsoft Office PowerPoint</Application>
  <PresentationFormat>Экран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Гигиена питания материал к уроку профильного труда  (Подготовка младшего обслуживающего персонала)  в 7 классе</vt:lpstr>
      <vt:lpstr> Г. Гейне сказал:  «Человек есть то, что он ест». </vt:lpstr>
      <vt:lpstr>Что такое «Гигиена питания»?</vt:lpstr>
      <vt:lpstr>Что изучает гигиена питания?</vt:lpstr>
      <vt:lpstr>На заметку</vt:lpstr>
      <vt:lpstr>Пищевая пирамида</vt:lpstr>
      <vt:lpstr> Выделяют несколько основных групп пищевых продуктов:  </vt:lpstr>
      <vt:lpstr>Основные группы пищевых продуктов:</vt:lpstr>
      <vt:lpstr>Основные группы пищевых продуктов:</vt:lpstr>
      <vt:lpstr>Основные группы пищевых продуктов :</vt:lpstr>
      <vt:lpstr>Основные группы пищевых продуктов:</vt:lpstr>
      <vt:lpstr>Основные группы пищевых продуктов:</vt:lpstr>
      <vt:lpstr> Человек использует в пищу разнообразные продукты, которые необходимы ему для роста, движения, здоровья:</vt:lpstr>
      <vt:lpstr>На заметку</vt:lpstr>
      <vt:lpstr> Чтобы пища приносила пользу, надо выполнять правила здорового питания: </vt:lpstr>
      <vt:lpstr>Питайтесь правильно  и будьте здоровы!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pc4</dc:creator>
  <cp:lastModifiedBy>pc4</cp:lastModifiedBy>
  <cp:revision>74</cp:revision>
  <dcterms:created xsi:type="dcterms:W3CDTF">2018-01-31T03:49:40Z</dcterms:created>
  <dcterms:modified xsi:type="dcterms:W3CDTF">2018-10-12T09:17:37Z</dcterms:modified>
</cp:coreProperties>
</file>