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2" r:id="rId3"/>
    <p:sldId id="257" r:id="rId4"/>
    <p:sldId id="266" r:id="rId5"/>
    <p:sldId id="267" r:id="rId6"/>
    <p:sldId id="272" r:id="rId7"/>
    <p:sldId id="268" r:id="rId8"/>
    <p:sldId id="269" r:id="rId9"/>
    <p:sldId id="270" r:id="rId10"/>
    <p:sldId id="273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2" d="100"/>
          <a:sy n="102" d="100"/>
        </p:scale>
        <p:origin x="264" y="1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16.12.2018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Rectangle 8"/>
          <p:cNvSpPr/>
          <p:nvPr/>
        </p:nvSpPr>
        <p:spPr>
          <a:xfrm>
            <a:off x="345440" y="2942602"/>
            <a:ext cx="7147931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572652" y="2944634"/>
            <a:ext cx="1190348" cy="2459736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7712714" y="3136658"/>
            <a:ext cx="910224" cy="2075688"/>
          </a:xfrm>
          <a:prstGeom prst="rect">
            <a:avLst/>
          </a:prstGeom>
          <a:solidFill>
            <a:schemeClr val="accent3">
              <a:alpha val="70000"/>
            </a:schemeClr>
          </a:solidFill>
          <a:ln w="63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445483" y="3055621"/>
            <a:ext cx="6947845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86826" y="4625268"/>
            <a:ext cx="762000" cy="457200"/>
          </a:xfrm>
        </p:spPr>
        <p:txBody>
          <a:bodyPr/>
          <a:lstStyle>
            <a:lvl1pPr algn="ctr">
              <a:defRPr sz="28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Rectangle 10"/>
          <p:cNvSpPr/>
          <p:nvPr/>
        </p:nvSpPr>
        <p:spPr>
          <a:xfrm>
            <a:off x="541822" y="4559276"/>
            <a:ext cx="6755166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38971" y="3139440"/>
            <a:ext cx="6760868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2805" y="4648200"/>
            <a:ext cx="6553200" cy="457200"/>
          </a:xfrm>
        </p:spPr>
        <p:txBody>
          <a:bodyPr>
            <a:normAutofit/>
          </a:bodyPr>
          <a:lstStyle>
            <a:lvl1pPr marL="0" indent="0" algn="ctr">
              <a:buNone/>
              <a:defRPr sz="1800" cap="all" spc="300" baseline="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4705" y="3227033"/>
            <a:ext cx="6629400" cy="1219201"/>
          </a:xfrm>
        </p:spPr>
        <p:txBody>
          <a:bodyPr anchor="b" anchorCtr="0">
            <a:noAutofit/>
          </a:bodyPr>
          <a:lstStyle>
            <a:lvl1pPr>
              <a:defRPr sz="40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16.12.2018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16.12.2018</a:t>
            </a:fld>
            <a:endParaRPr lang="ru-RU"/>
          </a:p>
        </p:txBody>
      </p:sp>
      <p:sp>
        <p:nvSpPr>
          <p:cNvPr id="13" name="Rectangle 12"/>
          <p:cNvSpPr/>
          <p:nvPr/>
        </p:nvSpPr>
        <p:spPr>
          <a:xfrm>
            <a:off x="451976" y="2946400"/>
            <a:ext cx="8265160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567656" y="3048000"/>
            <a:ext cx="8033800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6" y="3200399"/>
            <a:ext cx="7696200" cy="1295401"/>
          </a:xfrm>
        </p:spPr>
        <p:txBody>
          <a:bodyPr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lang="en-US" sz="4000" kern="1200" cap="all" baseline="0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675496" y="4541520"/>
            <a:ext cx="7818120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4607510"/>
            <a:ext cx="7696200" cy="523783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75757" y="3124200"/>
            <a:ext cx="7817599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26128" y="1719071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071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16.12.2018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6128" y="1722438"/>
            <a:ext cx="4040188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6128" y="2438400"/>
            <a:ext cx="4040188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22438"/>
            <a:ext cx="4041775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38400"/>
            <a:ext cx="4041775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16.12.2018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16.12.2018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ounded Rectangle 10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16.12.2018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Rounded Rectangle 11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685800"/>
            <a:ext cx="4572000" cy="525780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16.12.2018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Rectangle 7"/>
          <p:cNvSpPr/>
          <p:nvPr/>
        </p:nvSpPr>
        <p:spPr>
          <a:xfrm>
            <a:off x="560034" y="1505712"/>
            <a:ext cx="2716566" cy="3523488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676690" y="1642472"/>
            <a:ext cx="2483254" cy="3234328"/>
          </a:xfrm>
          <a:prstGeom prst="rect">
            <a:avLst/>
          </a:prstGeom>
          <a:solidFill>
            <a:srgbClr val="FFFFFF"/>
          </a:solidFill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9000" y="2971800"/>
            <a:ext cx="2298634" cy="1752600"/>
          </a:xfrm>
        </p:spPr>
        <p:txBody>
          <a:bodyPr/>
          <a:lstStyle>
            <a:lvl1pPr marL="0" indent="0">
              <a:spcBef>
                <a:spcPts val="400"/>
              </a:spcBef>
              <a:buNone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9000" y="1734312"/>
            <a:ext cx="2298634" cy="1191620"/>
          </a:xfrm>
        </p:spPr>
        <p:txBody>
          <a:bodyPr anchor="b">
            <a:normAutofit/>
          </a:bodyPr>
          <a:lstStyle>
            <a:lvl1pPr algn="l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5800" y="621437"/>
            <a:ext cx="7772400" cy="4331564"/>
          </a:xfrm>
          <a:solidFill>
            <a:schemeClr val="bg2"/>
          </a:solidFill>
          <a:ln>
            <a:noFill/>
          </a:ln>
          <a:effectLst>
            <a:softEdge rad="12700"/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16.12.2018</a:t>
            </a:fld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Rectangle 9"/>
          <p:cNvSpPr/>
          <p:nvPr/>
        </p:nvSpPr>
        <p:spPr>
          <a:xfrm>
            <a:off x="685800" y="4953000"/>
            <a:ext cx="7772400" cy="13716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61999" y="5029200"/>
            <a:ext cx="7600765" cy="1202924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3" name="Rectangle 12"/>
          <p:cNvSpPr/>
          <p:nvPr/>
        </p:nvSpPr>
        <p:spPr>
          <a:xfrm>
            <a:off x="914400" y="5638800"/>
            <a:ext cx="7328514" cy="451696"/>
          </a:xfrm>
          <a:prstGeom prst="rect">
            <a:avLst/>
          </a:prstGeom>
          <a:solidFill>
            <a:schemeClr val="accent1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605589" y="5074920"/>
            <a:ext cx="7946136" cy="1097280"/>
          </a:xfrm>
          <a:prstGeom prst="rect">
            <a:avLst/>
          </a:prstGeom>
          <a:noFill/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56289" y="5656556"/>
            <a:ext cx="7244736" cy="40171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5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05400"/>
            <a:ext cx="7328514" cy="523043"/>
          </a:xfrm>
        </p:spPr>
        <p:txBody>
          <a:bodyPr anchor="ctr" anchorCtr="0"/>
          <a:lstStyle>
            <a:lvl1pPr algn="ctr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16.12.2018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861702" y="228600"/>
            <a:ext cx="1859280" cy="6122634"/>
          </a:xfrm>
          <a:prstGeom prst="rect">
            <a:avLst/>
          </a:prstGeom>
          <a:solidFill>
            <a:srgbClr val="FFFFFF">
              <a:alpha val="85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955225" y="351409"/>
            <a:ext cx="1672235" cy="587701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48577" y="395427"/>
            <a:ext cx="1485531" cy="5788981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80999"/>
            <a:ext cx="6172200" cy="579120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16.12.2018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7" name="Rounded Rectangle 6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52600"/>
            <a:ext cx="8229600" cy="4373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16.12.2018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Rectangle 8"/>
          <p:cNvSpPr/>
          <p:nvPr/>
        </p:nvSpPr>
        <p:spPr>
          <a:xfrm>
            <a:off x="274320" y="278166"/>
            <a:ext cx="8595360" cy="132588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72863" y="372862"/>
            <a:ext cx="8380520" cy="111858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500" kern="1200" cap="all" baseline="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5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6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42805" y="4581128"/>
            <a:ext cx="6553200" cy="1152128"/>
          </a:xfrm>
        </p:spPr>
        <p:txBody>
          <a:bodyPr>
            <a:normAutofit/>
          </a:bodyPr>
          <a:lstStyle/>
          <a:p>
            <a:r>
              <a:rPr lang="ru-RU" dirty="0" smtClean="0"/>
              <a:t>Учитель технологии МОУ СОШ </a:t>
            </a:r>
          </a:p>
          <a:p>
            <a:r>
              <a:rPr lang="ru-RU" dirty="0" smtClean="0"/>
              <a:t>с. Елизаветино </a:t>
            </a:r>
            <a:r>
              <a:rPr lang="ru-RU" dirty="0" err="1" smtClean="0"/>
              <a:t>Стукалов</a:t>
            </a:r>
            <a:r>
              <a:rPr lang="ru-RU" dirty="0" smtClean="0"/>
              <a:t> И.В.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7504" y="3227033"/>
            <a:ext cx="8928991" cy="1219201"/>
          </a:xfrm>
        </p:spPr>
        <p:txBody>
          <a:bodyPr/>
          <a:lstStyle/>
          <a:p>
            <a:r>
              <a:rPr lang="ru-RU" sz="3600" b="1" dirty="0" smtClean="0"/>
              <a:t>Экологическое, </a:t>
            </a:r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3600" b="1" dirty="0" smtClean="0"/>
              <a:t>духовно-нравственное и социальное проектирование </a:t>
            </a:r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3600" b="1" dirty="0" smtClean="0"/>
              <a:t>как форма воспитания детей на уроках   технологии.</a:t>
            </a:r>
            <a:endParaRPr lang="ru-RU" sz="3600" dirty="0">
              <a:solidFill>
                <a:srgbClr val="002060"/>
              </a:solidFill>
            </a:endParaRPr>
          </a:p>
        </p:txBody>
      </p:sp>
      <p:pic>
        <p:nvPicPr>
          <p:cNvPr id="6146" name="Picture 2" descr="C:\Users\Ъ\Pictures\фото\фото\школа.10.2013 01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7583" y="1"/>
            <a:ext cx="2267744" cy="1700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16632"/>
            <a:ext cx="2112233" cy="1584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35308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88640"/>
            <a:ext cx="8229600" cy="4104456"/>
          </a:xfrm>
        </p:spPr>
        <p:txBody>
          <a:bodyPr>
            <a:normAutofit lnSpcReduction="10000"/>
          </a:bodyPr>
          <a:lstStyle/>
          <a:p>
            <a:endParaRPr lang="ru-RU" dirty="0" smtClean="0"/>
          </a:p>
          <a:p>
            <a:r>
              <a:rPr lang="ru-RU" sz="2800" dirty="0" smtClean="0"/>
              <a:t>Важнейшей целью современного отечественного образования и одной из приоритетных задач общества и государства является воспитание, социально-педагогическая поддержка становления и развития высоконравственного, ответственного, творческого, инициативного, компетентного гражданина России.</a:t>
            </a:r>
          </a:p>
          <a:p>
            <a:endParaRPr lang="ru-RU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2840" y="4437112"/>
            <a:ext cx="2891160" cy="21683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 descr="C:\Users\Ъ\Pictures\2016-11-13 осень2016\осень2016 04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437112"/>
            <a:ext cx="2915816" cy="21868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4" y="4653136"/>
            <a:ext cx="2592288" cy="19442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6128" y="0"/>
            <a:ext cx="8260672" cy="45719"/>
          </a:xfrm>
        </p:spPr>
        <p:txBody>
          <a:bodyPr>
            <a:noAutofit/>
          </a:bodyPr>
          <a:lstStyle/>
          <a:p>
            <a:endParaRPr lang="ru-RU" sz="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0"/>
            <a:ext cx="8579296" cy="6597352"/>
          </a:xfrm>
        </p:spPr>
        <p:txBody>
          <a:bodyPr>
            <a:normAutofit/>
          </a:bodyPr>
          <a:lstStyle/>
          <a:p>
            <a:endParaRPr lang="ru-RU" sz="2200" dirty="0" smtClean="0"/>
          </a:p>
          <a:p>
            <a:r>
              <a:rPr lang="ru-RU" sz="2200" dirty="0" smtClean="0"/>
              <a:t>Экологическое, духовно-нравственное и социальное проектирование  как форма воспитания детей и является составляющей процесса обучения в школе на уроках  технологии. Если посмотреть содержание творческого  проекта школьника по технологии то мы увидим , что он создает продукт экологически чистый, отвечающий требованиям духовности и при этом сам социально адаптируется в современных условиях. Развитие исследовательских навыков, практических умений в экологической, духовно-нравственной и социальной ориентированной деятельности является целью в выявлении одаренных детей.</a:t>
            </a:r>
          </a:p>
          <a:p>
            <a:endParaRPr lang="ru-RU" sz="2000" dirty="0" smtClean="0"/>
          </a:p>
          <a:p>
            <a:endParaRPr lang="ru-RU" sz="2000" dirty="0"/>
          </a:p>
        </p:txBody>
      </p:sp>
      <p:pic>
        <p:nvPicPr>
          <p:cNvPr id="4098" name="Picture 2" descr="C:\Users\Ъ\Pictures\фото\учащ проект\IMG_578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4636876"/>
            <a:ext cx="2808312" cy="21062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4797152"/>
            <a:ext cx="2555777" cy="19168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 descr="D:\моя\педсовет проект\фото игр\езда, игрушки 03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4609003"/>
            <a:ext cx="2998663" cy="224899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940313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0" y="116632"/>
            <a:ext cx="5796136" cy="6741368"/>
          </a:xfrm>
        </p:spPr>
        <p:txBody>
          <a:bodyPr>
            <a:normAutofit fontScale="70000" lnSpcReduction="20000"/>
          </a:bodyPr>
          <a:lstStyle/>
          <a:p>
            <a:r>
              <a:rPr lang="ru-RU" sz="3200" dirty="0" smtClean="0"/>
              <a:t>На уроках технологии в школе совместно обучаются и девочки, и мальчики. </a:t>
            </a:r>
          </a:p>
          <a:p>
            <a:r>
              <a:rPr lang="ru-RU" sz="3200" dirty="0" smtClean="0"/>
              <a:t>Первая тема учебника в 5 класса -   «Что такое творческий проект». </a:t>
            </a:r>
          </a:p>
          <a:p>
            <a:r>
              <a:rPr lang="ru-RU" sz="3200" dirty="0" smtClean="0"/>
              <a:t>Поэтому начиная с 5 класса учащиеся школы </a:t>
            </a:r>
            <a:r>
              <a:rPr lang="ru-RU" sz="3200" dirty="0" smtClean="0"/>
              <a:t>осваивают </a:t>
            </a:r>
            <a:r>
              <a:rPr lang="ru-RU" sz="3200" dirty="0" smtClean="0"/>
              <a:t>такой вид проектирования как «творческий проект». </a:t>
            </a:r>
          </a:p>
          <a:p>
            <a:r>
              <a:rPr lang="ru-RU" sz="3200" dirty="0" smtClean="0"/>
              <a:t>Проектной деятельностью ученики занимаются и в 6, 7, 8, 10, 11 классах.</a:t>
            </a:r>
          </a:p>
          <a:p>
            <a:r>
              <a:rPr lang="ru-RU" sz="3200" dirty="0" smtClean="0"/>
              <a:t> В 5-8 классах это проекты творческие /написание проекта и изготовление изделия/, в 8 может быть и исследовательский проект.</a:t>
            </a:r>
          </a:p>
          <a:p>
            <a:r>
              <a:rPr lang="ru-RU" sz="3200" dirty="0" smtClean="0"/>
              <a:t>В школе введен </a:t>
            </a:r>
            <a:r>
              <a:rPr lang="ru-RU" sz="3200" dirty="0" err="1" smtClean="0"/>
              <a:t>агро-технологический</a:t>
            </a:r>
            <a:r>
              <a:rPr lang="ru-RU" sz="3200" dirty="0" smtClean="0"/>
              <a:t> профиль.  Начиная с 10 класса учащиеся в рамках предмета технология изучают  «С/Х машины». Здесь учащиеся работают над  исследовательскими проектами.</a:t>
            </a:r>
          </a:p>
          <a:p>
            <a:endParaRPr lang="ru-RU" dirty="0"/>
          </a:p>
        </p:txBody>
      </p:sp>
      <p:pic>
        <p:nvPicPr>
          <p:cNvPr id="5" name="Содержимое 4" descr="C:\Users\ё\Pictures\2017-04-07 вото книг\вото книг 070.JPG"/>
          <p:cNvPicPr>
            <a:picLocks noGrp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68144" y="188640"/>
            <a:ext cx="3096344" cy="2376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C:\Users\ё\Pictures\2017-04-07 вото книг\вото книг 071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68144" y="2636912"/>
            <a:ext cx="3096344" cy="2448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2" descr="C:\Users\Ъ\Pictures\2016-11-13 осень2016\осень2016 04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5206752"/>
            <a:ext cx="2201664" cy="16512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V="1">
            <a:off x="426128" y="362653"/>
            <a:ext cx="8260672" cy="45719"/>
          </a:xfrm>
        </p:spPr>
        <p:txBody>
          <a:bodyPr>
            <a:normAutofit fontScale="90000"/>
          </a:bodyPr>
          <a:lstStyle/>
          <a:p>
            <a:endParaRPr lang="ru-RU" sz="800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79512" y="548680"/>
            <a:ext cx="5760640" cy="6120680"/>
          </a:xfrm>
        </p:spPr>
        <p:txBody>
          <a:bodyPr>
            <a:normAutofit/>
          </a:bodyPr>
          <a:lstStyle/>
          <a:p>
            <a:r>
              <a:rPr lang="ru-RU" sz="2400" dirty="0" smtClean="0"/>
              <a:t>Учебные </a:t>
            </a:r>
            <a:r>
              <a:rPr lang="ru-RU" sz="2400" smtClean="0"/>
              <a:t>проекты выполняются краткосрочные </a:t>
            </a:r>
            <a:r>
              <a:rPr lang="ru-RU" sz="2400" dirty="0" smtClean="0"/>
              <a:t>и долгосрочные. </a:t>
            </a:r>
          </a:p>
          <a:p>
            <a:r>
              <a:rPr lang="ru-RU" sz="2400" dirty="0" smtClean="0"/>
              <a:t>Вот некоторые темы краткосрочных проектов: </a:t>
            </a:r>
          </a:p>
          <a:p>
            <a:r>
              <a:rPr lang="ru-RU" sz="2400" dirty="0" smtClean="0"/>
              <a:t>изделие из древесины /панно, скворечник , разделочная доска, корабль, шкатулка, слалом и т.д./,</a:t>
            </a:r>
          </a:p>
          <a:p>
            <a:r>
              <a:rPr lang="ru-RU" sz="2400" dirty="0" smtClean="0"/>
              <a:t> изделия из металла, чертилка, номерок, изделия из проволоки, коробочки и т.д./ </a:t>
            </a:r>
          </a:p>
          <a:p>
            <a:r>
              <a:rPr lang="ru-RU" sz="2400" dirty="0" smtClean="0"/>
              <a:t>изделия из ткани/панно, мягкие игрушки, вязание и т.д./ </a:t>
            </a:r>
          </a:p>
          <a:p>
            <a:r>
              <a:rPr lang="ru-RU" sz="2400" dirty="0" smtClean="0"/>
              <a:t>и другие</a:t>
            </a:r>
            <a:endParaRPr lang="ru-RU" sz="2400" dirty="0"/>
          </a:p>
        </p:txBody>
      </p:sp>
      <p:pic>
        <p:nvPicPr>
          <p:cNvPr id="5" name="Содержимое 4" descr="C:\Users\ё\Pictures\2017-04-07 вото книг\вото книг 068.JPG"/>
          <p:cNvPicPr>
            <a:picLocks noGrp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40872" y="0"/>
            <a:ext cx="2603128" cy="2160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C:\Users\ё\Pictures\2017-04-07 вото книг\вото книг 059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88224" y="2492896"/>
            <a:ext cx="2555776" cy="18722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 descr="C:\Users\ё\Pictures\2017-04-07 вото книг\вото книг 067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660232" y="4797152"/>
            <a:ext cx="2483768" cy="1944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b="1" u="sng" dirty="0" smtClean="0"/>
              <a:t>Содержание проекта</a:t>
            </a:r>
            <a:r>
              <a:rPr lang="ru-RU" sz="2400" dirty="0" smtClean="0"/>
              <a:t/>
            </a:r>
            <a:br>
              <a:rPr lang="ru-RU" sz="2400" dirty="0" smtClean="0"/>
            </a:br>
            <a:endParaRPr lang="ru-RU" sz="24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760640"/>
          </a:xfrm>
        </p:spPr>
        <p:txBody>
          <a:bodyPr>
            <a:normAutofit fontScale="85000" lnSpcReduction="20000"/>
          </a:bodyPr>
          <a:lstStyle/>
          <a:p>
            <a:r>
              <a:rPr lang="ru-RU" dirty="0" smtClean="0"/>
              <a:t>1)Обоснование возникшей проблемы</a:t>
            </a:r>
          </a:p>
          <a:p>
            <a:r>
              <a:rPr lang="ru-RU" dirty="0" smtClean="0"/>
              <a:t>2)Схема обдумывания </a:t>
            </a:r>
          </a:p>
          <a:p>
            <a:r>
              <a:rPr lang="ru-RU" dirty="0" smtClean="0"/>
              <a:t>3)Выявление основных параметров и ограничений</a:t>
            </a:r>
          </a:p>
          <a:p>
            <a:r>
              <a:rPr lang="ru-RU" dirty="0" smtClean="0"/>
              <a:t>4)Банк идей</a:t>
            </a:r>
          </a:p>
          <a:p>
            <a:r>
              <a:rPr lang="ru-RU" b="1" dirty="0" smtClean="0"/>
              <a:t>5)Изучение научного материала</a:t>
            </a:r>
          </a:p>
          <a:p>
            <a:r>
              <a:rPr lang="ru-RU" dirty="0" smtClean="0"/>
              <a:t>6)Эскизная обработка базового варианта</a:t>
            </a:r>
          </a:p>
          <a:p>
            <a:r>
              <a:rPr lang="ru-RU" dirty="0" smtClean="0"/>
              <a:t>7)Требования к изделию</a:t>
            </a:r>
          </a:p>
          <a:p>
            <a:r>
              <a:rPr lang="ru-RU" dirty="0" smtClean="0"/>
              <a:t>8)Инструменты и оборудования</a:t>
            </a:r>
          </a:p>
          <a:p>
            <a:r>
              <a:rPr lang="ru-RU" dirty="0" smtClean="0"/>
              <a:t>9)Материалы</a:t>
            </a:r>
          </a:p>
          <a:p>
            <a:r>
              <a:rPr lang="ru-RU" dirty="0" smtClean="0"/>
              <a:t>10)Технология изготовления</a:t>
            </a:r>
          </a:p>
          <a:p>
            <a:r>
              <a:rPr lang="ru-RU" dirty="0" smtClean="0"/>
              <a:t>11)Правила безопасности</a:t>
            </a:r>
          </a:p>
          <a:p>
            <a:r>
              <a:rPr lang="ru-RU" dirty="0" smtClean="0"/>
              <a:t>12)Контроль качества</a:t>
            </a:r>
          </a:p>
          <a:p>
            <a:r>
              <a:rPr lang="ru-RU" b="1" dirty="0" smtClean="0"/>
              <a:t>13)Экологическое обоснование</a:t>
            </a:r>
          </a:p>
          <a:p>
            <a:r>
              <a:rPr lang="ru-RU" dirty="0" smtClean="0"/>
              <a:t>14)Экологический расчёт</a:t>
            </a:r>
          </a:p>
          <a:p>
            <a:r>
              <a:rPr lang="ru-RU" b="1" dirty="0" smtClean="0"/>
              <a:t>15)Реклама </a:t>
            </a:r>
          </a:p>
          <a:p>
            <a:r>
              <a:rPr lang="ru-RU" dirty="0" smtClean="0"/>
              <a:t>16)Самооценка </a:t>
            </a:r>
          </a:p>
          <a:p>
            <a:r>
              <a:rPr lang="ru-RU" dirty="0" smtClean="0"/>
              <a:t>17)Словарь терминов </a:t>
            </a:r>
          </a:p>
          <a:p>
            <a:r>
              <a:rPr lang="ru-RU" dirty="0" smtClean="0"/>
              <a:t>18)Литература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07504" y="0"/>
            <a:ext cx="5184576" cy="6858000"/>
          </a:xfrm>
        </p:spPr>
        <p:txBody>
          <a:bodyPr>
            <a:normAutofit/>
          </a:bodyPr>
          <a:lstStyle/>
          <a:p>
            <a:r>
              <a:rPr lang="ru-RU" dirty="0" smtClean="0"/>
              <a:t>Темы исследовательских проектов 8кл это  темы учебника</a:t>
            </a:r>
          </a:p>
          <a:p>
            <a:r>
              <a:rPr lang="ru-RU" dirty="0" smtClean="0"/>
              <a:t>«Техника безопасности при работе с бытовыми приборами», «электрические провода» и </a:t>
            </a:r>
            <a:r>
              <a:rPr lang="ru-RU" dirty="0" err="1" smtClean="0"/>
              <a:t>т.д</a:t>
            </a:r>
            <a:r>
              <a:rPr lang="ru-RU" dirty="0" smtClean="0"/>
              <a:t> </a:t>
            </a:r>
          </a:p>
          <a:p>
            <a:endParaRPr lang="ru-RU" dirty="0" smtClean="0"/>
          </a:p>
          <a:p>
            <a:endParaRPr lang="ru-RU" dirty="0" smtClean="0"/>
          </a:p>
          <a:p>
            <a:r>
              <a:rPr lang="ru-RU" dirty="0" smtClean="0"/>
              <a:t>Темы проектов 10,11кл— виды с/</a:t>
            </a:r>
            <a:r>
              <a:rPr lang="ru-RU" dirty="0" err="1" smtClean="0"/>
              <a:t>х</a:t>
            </a:r>
            <a:r>
              <a:rPr lang="ru-RU" dirty="0" smtClean="0"/>
              <a:t> машин </a:t>
            </a:r>
          </a:p>
          <a:p>
            <a:endParaRPr lang="ru-RU" dirty="0" smtClean="0"/>
          </a:p>
          <a:p>
            <a:endParaRPr lang="ru-RU" dirty="0"/>
          </a:p>
        </p:txBody>
      </p:sp>
      <p:pic>
        <p:nvPicPr>
          <p:cNvPr id="5" name="Содержимое 4" descr="C:\Users\ё\Pictures\2017-04-07 вото книг\вото книг 065.JPG"/>
          <p:cNvPicPr>
            <a:picLocks noGrp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40152" y="0"/>
            <a:ext cx="2857004" cy="2309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C:\Users\ё\Pictures\2017-04-07 вото книг\вото книг 063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52120" y="2348880"/>
            <a:ext cx="3312368" cy="2160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C:\Users\ё\Pictures\2017-04-07 вото книг\вото книг 060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652120" y="4509120"/>
            <a:ext cx="3347864" cy="23488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0" y="0"/>
            <a:ext cx="5220072" cy="6858000"/>
          </a:xfrm>
        </p:spPr>
        <p:txBody>
          <a:bodyPr/>
          <a:lstStyle/>
          <a:p>
            <a:r>
              <a:rPr lang="ru-RU" dirty="0" smtClean="0"/>
              <a:t>И исследовательские: ловушка для грызунов,</a:t>
            </a:r>
          </a:p>
          <a:p>
            <a:r>
              <a:rPr lang="ru-RU" dirty="0" smtClean="0"/>
              <a:t> вредно ли курение,</a:t>
            </a:r>
          </a:p>
          <a:p>
            <a:r>
              <a:rPr lang="ru-RU" dirty="0" smtClean="0"/>
              <a:t> дизайн комнаты, территория школы, школьный сад и другие.</a:t>
            </a:r>
          </a:p>
          <a:p>
            <a:r>
              <a:rPr lang="ru-RU" dirty="0" smtClean="0"/>
              <a:t>Долгосрочные проекты </a:t>
            </a:r>
          </a:p>
          <a:p>
            <a:r>
              <a:rPr lang="ru-RU" dirty="0" smtClean="0"/>
              <a:t>«Школьный сад» с2012г</a:t>
            </a:r>
          </a:p>
          <a:p>
            <a:r>
              <a:rPr lang="ru-RU" dirty="0" smtClean="0"/>
              <a:t> «Территория школы» с2009г</a:t>
            </a:r>
          </a:p>
          <a:p>
            <a:endParaRPr lang="ru-RU" dirty="0" smtClean="0"/>
          </a:p>
          <a:p>
            <a:endParaRPr lang="ru-RU" dirty="0"/>
          </a:p>
        </p:txBody>
      </p:sp>
      <p:pic>
        <p:nvPicPr>
          <p:cNvPr id="5" name="Содержимое 4" descr="C:\Users\ё\Pictures\2017-04-07 вото книг\вото книг 062.JPG"/>
          <p:cNvPicPr>
            <a:picLocks noGrp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84168" y="0"/>
            <a:ext cx="3059832" cy="22768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C:\Users\ё\Pictures\2017-04-07 вото книг\вото книг 061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88596" y="2276872"/>
            <a:ext cx="2955404" cy="2160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3" descr="C:\Users\Ъ\Pictures\2016-11-13 осень2016\осень2016 046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7076" y="4779640"/>
            <a:ext cx="2771147" cy="2078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I:\фото\школа.10.2013 002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115616" y="4941168"/>
            <a:ext cx="2555776" cy="1916832"/>
          </a:xfrm>
          <a:prstGeom prst="rect">
            <a:avLst/>
          </a:prstGeom>
          <a:noFill/>
        </p:spPr>
      </p:pic>
      <p:pic>
        <p:nvPicPr>
          <p:cNvPr id="2052" name="Picture 4" descr="I:\фото\IMG_8461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563888" y="4882716"/>
            <a:ext cx="2633712" cy="197528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0" y="260648"/>
            <a:ext cx="5364088" cy="6597352"/>
          </a:xfrm>
        </p:spPr>
        <p:txBody>
          <a:bodyPr>
            <a:normAutofit fontScale="92500"/>
          </a:bodyPr>
          <a:lstStyle/>
          <a:p>
            <a:r>
              <a:rPr lang="ru-RU" dirty="0" smtClean="0"/>
              <a:t>Проекты </a:t>
            </a:r>
            <a:r>
              <a:rPr lang="ru-RU" dirty="0" err="1" smtClean="0"/>
              <a:t>межпредметные</a:t>
            </a:r>
            <a:r>
              <a:rPr lang="ru-RU" dirty="0" smtClean="0"/>
              <a:t> /экология, биология, технология/-накормим птиц, скворечник.</a:t>
            </a:r>
          </a:p>
          <a:p>
            <a:pPr>
              <a:buNone/>
            </a:pPr>
            <a:endParaRPr lang="ru-RU" dirty="0" smtClean="0"/>
          </a:p>
          <a:p>
            <a:r>
              <a:rPr lang="ru-RU" dirty="0" smtClean="0"/>
              <a:t>Целью любого проекта является  формирование универсальных учебных действий, при этом проекты имеют в своем содержании элементы направленные на экологическое, духовно-нравственное и социальное воспитание детей и этим занимается весь коллектив  школы. </a:t>
            </a:r>
          </a:p>
          <a:p>
            <a:endParaRPr lang="ru-RU" dirty="0" smtClean="0"/>
          </a:p>
          <a:p>
            <a:endParaRPr lang="ru-RU" dirty="0"/>
          </a:p>
        </p:txBody>
      </p:sp>
      <p:pic>
        <p:nvPicPr>
          <p:cNvPr id="5" name="Picture 4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404664"/>
            <a:ext cx="2198716" cy="16500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2335" y="2348880"/>
            <a:ext cx="2201665" cy="16512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4" name="Picture 2" descr="I:\фото\птицы 00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892800" y="4293096"/>
            <a:ext cx="3251200" cy="2438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solidFill>
            <a:schemeClr val="bg2">
              <a:lumMod val="75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ru-RU" sz="4000" dirty="0" smtClean="0"/>
              <a:t>СПАСИБО ЗА ВНИМАНИЕ</a:t>
            </a:r>
            <a:endParaRPr lang="ru-RU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тека">
  <a:themeElements>
    <a:clrScheme name="Аптека">
      <a:dk1>
        <a:sysClr val="windowText" lastClr="000000"/>
      </a:dk1>
      <a:lt1>
        <a:sysClr val="window" lastClr="FFFFFF"/>
      </a:lt1>
      <a:dk2>
        <a:srgbClr val="564B3C"/>
      </a:dk2>
      <a:lt2>
        <a:srgbClr val="ECEDD1"/>
      </a:lt2>
      <a:accent1>
        <a:srgbClr val="93A299"/>
      </a:accent1>
      <a:accent2>
        <a:srgbClr val="CF543F"/>
      </a:accent2>
      <a:accent3>
        <a:srgbClr val="B5AE53"/>
      </a:accent3>
      <a:accent4>
        <a:srgbClr val="848058"/>
      </a:accent4>
      <a:accent5>
        <a:srgbClr val="E8B54D"/>
      </a:accent5>
      <a:accent6>
        <a:srgbClr val="786C71"/>
      </a:accent6>
      <a:hlink>
        <a:srgbClr val="CCCC00"/>
      </a:hlink>
      <a:folHlink>
        <a:srgbClr val="B2B2B2"/>
      </a:folHlink>
    </a:clrScheme>
    <a:fontScheme name="Аптека">
      <a:majorFont>
        <a:latin typeface="Book Antiqua"/>
        <a:ea typeface=""/>
        <a:cs typeface=""/>
        <a:font script="Jpan" typeface="HGS明朝B"/>
        <a:font script="Hang" typeface="HY견명조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견명조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Аптека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100000"/>
              </a:schemeClr>
            </a:gs>
            <a:gs pos="68000">
              <a:schemeClr val="phClr">
                <a:tint val="77000"/>
                <a:satMod val="100000"/>
              </a:schemeClr>
            </a:gs>
            <a:gs pos="81000">
              <a:schemeClr val="phClr">
                <a:tint val="79000"/>
                <a:satMod val="100000"/>
              </a:schemeClr>
            </a:gs>
            <a:gs pos="86000">
              <a:schemeClr val="phClr">
                <a:tint val="73000"/>
                <a:satMod val="100000"/>
              </a:schemeClr>
            </a:gs>
            <a:gs pos="100000">
              <a:schemeClr val="phClr">
                <a:tint val="35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3000"/>
                <a:shade val="100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tint val="100000"/>
                <a:shade val="57000"/>
                <a:satMod val="120000"/>
              </a:schemeClr>
            </a:gs>
            <a:gs pos="80000">
              <a:schemeClr val="phClr">
                <a:tint val="100000"/>
                <a:shade val="56000"/>
                <a:satMod val="145000"/>
              </a:schemeClr>
            </a:gs>
            <a:gs pos="88000">
              <a:schemeClr val="phClr">
                <a:tint val="100000"/>
                <a:shade val="63000"/>
                <a:satMod val="160000"/>
              </a:schemeClr>
            </a:gs>
            <a:gs pos="100000">
              <a:schemeClr val="phClr">
                <a:tint val="99000"/>
                <a:shade val="100000"/>
                <a:satMod val="155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glow" dir="tl">
              <a:rot lat="0" lon="0" rev="1800000"/>
            </a:lightRig>
          </a:scene3d>
          <a:sp3d contourW="10160" prstMaterial="dkEdge">
            <a:bevelT w="0" h="0" prst="angle"/>
            <a:contourClr>
              <a:schemeClr val="phClr">
                <a:shade val="30000"/>
                <a:satMod val="150000"/>
              </a:schemeClr>
            </a:contourClr>
          </a:sp3d>
        </a:effectStyle>
        <a:effectStyle>
          <a:effectLst>
            <a:glow rad="50800">
              <a:schemeClr val="phClr">
                <a:tint val="68000"/>
                <a:shade val="93000"/>
                <a:alpha val="37000"/>
                <a:satMod val="250000"/>
              </a:schemeClr>
            </a:glow>
          </a:effectLst>
          <a:scene3d>
            <a:camera prst="orthographicFront">
              <a:rot lat="0" lon="0" rev="0"/>
            </a:camera>
            <a:lightRig rig="glow" dir="t">
              <a:rot lat="0" lon="0" rev="1800000"/>
            </a:lightRig>
          </a:scene3d>
          <a:sp3d contourW="10160" prstMaterial="dkEdge">
            <a:bevelT w="20320" h="19050" prst="angle"/>
            <a:contourClr>
              <a:schemeClr val="phClr">
                <a:shade val="3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3000"/>
            <a:satMod val="14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atMod val="170000"/>
              </a:schemeClr>
              <a:schemeClr val="phClr">
                <a:shade val="70000"/>
                <a:satMod val="13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Apothecary</Template>
  <TotalTime>398</TotalTime>
  <Words>418</Words>
  <Application>Microsoft Office PowerPoint</Application>
  <PresentationFormat>Экран (4:3)</PresentationFormat>
  <Paragraphs>53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4" baseType="lpstr">
      <vt:lpstr>Arial</vt:lpstr>
      <vt:lpstr>Book Antiqua</vt:lpstr>
      <vt:lpstr>Century Gothic</vt:lpstr>
      <vt:lpstr>Аптека</vt:lpstr>
      <vt:lpstr>Экологическое,  духовно-нравственное и социальное проектирование  как форма воспитания детей на уроках   технологии.</vt:lpstr>
      <vt:lpstr>Презентация PowerPoint</vt:lpstr>
      <vt:lpstr>Презентация PowerPoint</vt:lpstr>
      <vt:lpstr>Презентация PowerPoint</vt:lpstr>
      <vt:lpstr>Презентация PowerPoint</vt:lpstr>
      <vt:lpstr>Содержание проекта 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Проектная деятельность как средство реализации ФГОС. </dc:title>
  <dc:creator>Ъ</dc:creator>
  <cp:lastModifiedBy>ё</cp:lastModifiedBy>
  <cp:revision>43</cp:revision>
  <dcterms:created xsi:type="dcterms:W3CDTF">2016-12-13T13:40:29Z</dcterms:created>
  <dcterms:modified xsi:type="dcterms:W3CDTF">2018-12-16T13:38:35Z</dcterms:modified>
</cp:coreProperties>
</file>