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7" r:id="rId2"/>
    <p:sldId id="262" r:id="rId3"/>
    <p:sldId id="258" r:id="rId4"/>
    <p:sldId id="261" r:id="rId5"/>
    <p:sldId id="260" r:id="rId6"/>
    <p:sldId id="267" r:id="rId7"/>
    <p:sldId id="264" r:id="rId8"/>
    <p:sldId id="268" r:id="rId9"/>
    <p:sldId id="269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6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0E13BD-B0F9-4812-AF2D-3939752EBEF2}" type="datetimeFigureOut">
              <a:rPr lang="ru-RU" smtClean="0"/>
              <a:t>10.09.2018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52BB1-9209-4B68-9EED-2DDFD74DA6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48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938B-31C8-465A-BBFC-D693532F03D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FD938B-31C8-465A-BBFC-D693532F03D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39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A076C588-2DF3-448E-AEA2-97BB8F24650D}" type="slidenum">
              <a:rPr lang="ru-RU"/>
              <a:pPr/>
              <a:t>‹#›</a:t>
            </a:fld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1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</p:spTree>
  </p:cSld>
  <p:clrMapOvr>
    <a:masterClrMapping/>
  </p:clrMapOvr>
  <p:transition spd="med" advTm="30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7AA0C1-9FF1-4A03-B17F-30C4E14C6E85}" type="datetimeFigureOut">
              <a:rPr lang="ru-RU" smtClean="0"/>
              <a:t>10.09.2018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B4AC956-7D02-4131-8735-ED88EE3F9F5F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645024"/>
            <a:ext cx="3143252" cy="2998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915815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3857628"/>
            <a:ext cx="2340924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3933056"/>
            <a:ext cx="2843808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2160" y="0"/>
            <a:ext cx="313184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627784" y="0"/>
            <a:ext cx="3600400" cy="3933056"/>
          </a:xfr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ru-RU" dirty="0" smtClean="0"/>
              <a:t>       </a:t>
            </a:r>
            <a:r>
              <a:rPr lang="ru-RU" sz="4000" b="1" dirty="0" smtClean="0">
                <a:latin typeface="a_CooperBlackRg" pitchFamily="18" charset="-52"/>
              </a:rPr>
              <a:t>Мы - органические вещества,</a:t>
            </a:r>
          </a:p>
          <a:p>
            <a:pPr>
              <a:lnSpc>
                <a:spcPct val="150000"/>
              </a:lnSpc>
              <a:buNone/>
            </a:pPr>
            <a:r>
              <a:rPr lang="ru-RU" sz="4000" b="1" dirty="0" smtClean="0">
                <a:latin typeface="a_CooperBlackRg" pitchFamily="18" charset="-52"/>
              </a:rPr>
              <a:t>       На кухне нас зовут масла,</a:t>
            </a:r>
          </a:p>
          <a:p>
            <a:pPr>
              <a:lnSpc>
                <a:spcPct val="150000"/>
              </a:lnSpc>
              <a:buNone/>
            </a:pPr>
            <a:r>
              <a:rPr lang="ru-RU" sz="4000" b="1" dirty="0" smtClean="0">
                <a:latin typeface="a_CooperBlackRg" pitchFamily="18" charset="-52"/>
              </a:rPr>
              <a:t>       К эфирам сложным отнеси</a:t>
            </a:r>
          </a:p>
          <a:p>
            <a:pPr>
              <a:lnSpc>
                <a:spcPct val="150000"/>
              </a:lnSpc>
              <a:buNone/>
            </a:pPr>
            <a:r>
              <a:rPr lang="ru-RU" sz="4000" b="1" dirty="0" smtClean="0">
                <a:latin typeface="a_CooperBlackRg" pitchFamily="18" charset="-52"/>
              </a:rPr>
              <a:t>       И быстро класс наш назови</a:t>
            </a:r>
            <a:r>
              <a:rPr lang="en-US" sz="4000" b="1" dirty="0" smtClean="0"/>
              <a:t>.</a:t>
            </a:r>
            <a:r>
              <a:rPr lang="ru-RU" sz="4000" b="1" dirty="0" smtClean="0">
                <a:latin typeface="a_CooperBlackRg" pitchFamily="18" charset="-52"/>
              </a:rPr>
              <a:t> </a:t>
            </a:r>
            <a:endParaRPr lang="ru-RU" sz="4000" b="1" dirty="0">
              <a:latin typeface="a_CooperBlackRg" pitchFamily="18" charset="-52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/>
            <a:r>
              <a:rPr lang="ru-RU" sz="4000" b="1" dirty="0" smtClean="0"/>
              <a:t>Жиры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050"/>
            <a:ext cx="8686800" cy="52181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b="1" dirty="0" smtClean="0"/>
              <a:t> </a:t>
            </a:r>
            <a:r>
              <a:rPr lang="ru-RU" dirty="0" smtClean="0"/>
              <a:t>Жиры – сложные</a:t>
            </a:r>
          </a:p>
          <a:p>
            <a:pPr eaLnBrk="1" hangingPunct="1">
              <a:buFontTx/>
              <a:buNone/>
            </a:pPr>
            <a:r>
              <a:rPr lang="ru-RU" dirty="0" smtClean="0"/>
              <a:t> эфиры глицерина и </a:t>
            </a:r>
          </a:p>
          <a:p>
            <a:pPr eaLnBrk="1" hangingPunct="1">
              <a:buFontTx/>
              <a:buNone/>
            </a:pPr>
            <a:r>
              <a:rPr lang="ru-RU" dirty="0" smtClean="0"/>
              <a:t>высших одноатомных </a:t>
            </a:r>
          </a:p>
          <a:p>
            <a:pPr eaLnBrk="1" hangingPunct="1">
              <a:buFontTx/>
              <a:buNone/>
            </a:pPr>
            <a:r>
              <a:rPr lang="ru-RU" dirty="0" smtClean="0"/>
              <a:t>карбоновых кислот.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9220" name="Picture 5" descr="Триглицерид (2274 байт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3500438"/>
            <a:ext cx="7704137" cy="281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6"/>
          <p:cNvSpPr>
            <a:spLocks noChangeArrowheads="1"/>
          </p:cNvSpPr>
          <p:nvPr/>
        </p:nvSpPr>
        <p:spPr bwMode="auto">
          <a:xfrm>
            <a:off x="0" y="6283325"/>
            <a:ext cx="857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400" dirty="0"/>
              <a:t>Общее название таких соединений - </a:t>
            </a:r>
            <a:r>
              <a:rPr lang="ru-RU" sz="2400" dirty="0" err="1"/>
              <a:t>триглицериды</a:t>
            </a:r>
            <a:r>
              <a:rPr lang="ru-RU" dirty="0"/>
              <a:t> </a:t>
            </a:r>
          </a:p>
        </p:txBody>
      </p:sp>
      <p:pic>
        <p:nvPicPr>
          <p:cNvPr id="9222" name="Picture 7" descr="L22p1p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3275" y="0"/>
            <a:ext cx="4530725" cy="3398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File0238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rganization Chart 2"/>
          <p:cNvGrpSpPr>
            <a:grpSpLocks/>
          </p:cNvGrpSpPr>
          <p:nvPr/>
        </p:nvGrpSpPr>
        <p:grpSpPr bwMode="auto">
          <a:xfrm>
            <a:off x="-35520" y="0"/>
            <a:ext cx="8964613" cy="6858000"/>
            <a:chOff x="-138" y="-337"/>
            <a:chExt cx="9565" cy="5618"/>
          </a:xfrm>
        </p:grpSpPr>
        <p:cxnSp>
          <p:nvCxnSpPr>
            <p:cNvPr id="1028" name="_s1028"/>
            <p:cNvCxnSpPr>
              <a:cxnSpLocks noChangeShapeType="1"/>
              <a:stCxn id="12" idx="6"/>
              <a:endCxn id="6" idx="2"/>
            </p:cNvCxnSpPr>
            <p:nvPr/>
          </p:nvCxnSpPr>
          <p:spPr bwMode="auto">
            <a:xfrm rot="5400000" flipH="1">
              <a:off x="4971" y="3072"/>
              <a:ext cx="305" cy="1306"/>
            </a:xfrm>
            <a:prstGeom prst="bentConnector3">
              <a:avLst>
                <a:gd name="adj1" fmla="val 31856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" name="_s1029"/>
            <p:cNvCxnSpPr>
              <a:cxnSpLocks noChangeShapeType="1"/>
              <a:stCxn id="11" idx="6"/>
              <a:endCxn id="6" idx="2"/>
            </p:cNvCxnSpPr>
            <p:nvPr/>
          </p:nvCxnSpPr>
          <p:spPr bwMode="auto">
            <a:xfrm rot="16200000">
              <a:off x="3351" y="2695"/>
              <a:ext cx="244" cy="1997"/>
            </a:xfrm>
            <a:prstGeom prst="bentConnector3">
              <a:avLst>
                <a:gd name="adj1" fmla="val 3977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0" name="_s1030"/>
            <p:cNvCxnSpPr>
              <a:cxnSpLocks noChangeShapeType="1"/>
              <a:stCxn id="10" idx="6"/>
              <a:endCxn id="5" idx="2"/>
            </p:cNvCxnSpPr>
            <p:nvPr/>
          </p:nvCxnSpPr>
          <p:spPr bwMode="auto">
            <a:xfrm rot="16200000">
              <a:off x="6662" y="857"/>
              <a:ext cx="305" cy="1460"/>
            </a:xfrm>
            <a:prstGeom prst="bentConnector3">
              <a:avLst>
                <a:gd name="adj1" fmla="val 3171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1" name="_s1031"/>
            <p:cNvCxnSpPr>
              <a:cxnSpLocks noChangeShapeType="1"/>
              <a:stCxn id="9" idx="6"/>
              <a:endCxn id="5" idx="2"/>
            </p:cNvCxnSpPr>
            <p:nvPr/>
          </p:nvCxnSpPr>
          <p:spPr bwMode="auto">
            <a:xfrm rot="5400000" flipH="1">
              <a:off x="7296" y="1683"/>
              <a:ext cx="1038" cy="539"/>
            </a:xfrm>
            <a:prstGeom prst="bentConnector3">
              <a:avLst>
                <a:gd name="adj1" fmla="val 933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2" name="_s1032"/>
            <p:cNvCxnSpPr>
              <a:cxnSpLocks noChangeShapeType="1"/>
              <a:stCxn id="8" idx="6"/>
              <a:endCxn id="4" idx="2"/>
            </p:cNvCxnSpPr>
            <p:nvPr/>
          </p:nvCxnSpPr>
          <p:spPr bwMode="auto">
            <a:xfrm rot="5400000" flipH="1">
              <a:off x="2738" y="1011"/>
              <a:ext cx="394" cy="1306"/>
            </a:xfrm>
            <a:prstGeom prst="bentConnector3">
              <a:avLst>
                <a:gd name="adj1" fmla="val 2465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3" name="_s1033"/>
            <p:cNvCxnSpPr>
              <a:cxnSpLocks noChangeShapeType="1"/>
              <a:stCxn id="7" idx="6"/>
              <a:endCxn id="4" idx="2"/>
            </p:cNvCxnSpPr>
            <p:nvPr/>
          </p:nvCxnSpPr>
          <p:spPr bwMode="auto">
            <a:xfrm rot="16200000">
              <a:off x="1490" y="1069"/>
              <a:ext cx="394" cy="1190"/>
            </a:xfrm>
            <a:prstGeom prst="bentConnector3">
              <a:avLst>
                <a:gd name="adj1" fmla="val 24657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_s1034"/>
            <p:cNvCxnSpPr>
              <a:cxnSpLocks noChangeShapeType="1"/>
              <a:stCxn id="6" idx="6"/>
              <a:endCxn id="3" idx="2"/>
            </p:cNvCxnSpPr>
            <p:nvPr/>
          </p:nvCxnSpPr>
          <p:spPr bwMode="auto">
            <a:xfrm rot="16200000">
              <a:off x="3116" y="1567"/>
              <a:ext cx="2749" cy="39"/>
            </a:xfrm>
            <a:prstGeom prst="bentConnector3">
              <a:avLst>
                <a:gd name="adj1" fmla="val 3528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_s1035"/>
            <p:cNvCxnSpPr>
              <a:cxnSpLocks noChangeShapeType="1"/>
              <a:stCxn id="5" idx="6"/>
              <a:endCxn id="3" idx="2"/>
            </p:cNvCxnSpPr>
            <p:nvPr/>
          </p:nvCxnSpPr>
          <p:spPr bwMode="auto">
            <a:xfrm rot="5400000" flipH="1">
              <a:off x="5692" y="-970"/>
              <a:ext cx="672" cy="3035"/>
            </a:xfrm>
            <a:prstGeom prst="bentConnector3">
              <a:avLst>
                <a:gd name="adj1" fmla="val 144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6" name="_s1036"/>
            <p:cNvCxnSpPr>
              <a:cxnSpLocks noChangeShapeType="1"/>
              <a:stCxn id="4" idx="6"/>
              <a:endCxn id="3" idx="2"/>
            </p:cNvCxnSpPr>
            <p:nvPr/>
          </p:nvCxnSpPr>
          <p:spPr bwMode="auto">
            <a:xfrm rot="16200000">
              <a:off x="3061" y="-566"/>
              <a:ext cx="672" cy="2227"/>
            </a:xfrm>
            <a:prstGeom prst="bentConnector3">
              <a:avLst>
                <a:gd name="adj1" fmla="val 14431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1037"/>
            <p:cNvSpPr>
              <a:spLocks noChangeArrowheads="1"/>
            </p:cNvSpPr>
            <p:nvPr/>
          </p:nvSpPr>
          <p:spPr bwMode="auto">
            <a:xfrm>
              <a:off x="1744" y="-216"/>
              <a:ext cx="5532" cy="428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1"/>
                </a:gs>
                <a:gs pos="50000">
                  <a:schemeClr val="bg1"/>
                </a:gs>
                <a:gs pos="100000">
                  <a:schemeClr val="accent1"/>
                </a:gs>
              </a:gsLst>
              <a:lin ang="18900000" scaled="1"/>
            </a:gradFill>
            <a:ln w="317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vert="horz" wrap="none" lIns="11708" tIns="5855" rIns="11708" bIns="585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Классификация  жиров</a:t>
              </a:r>
            </a:p>
          </p:txBody>
        </p:sp>
        <p:sp>
          <p:nvSpPr>
            <p:cNvPr id="4" name="_s1038"/>
            <p:cNvSpPr>
              <a:spLocks noChangeArrowheads="1"/>
            </p:cNvSpPr>
            <p:nvPr/>
          </p:nvSpPr>
          <p:spPr bwMode="auto">
            <a:xfrm>
              <a:off x="438" y="884"/>
              <a:ext cx="3689" cy="583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11708" tIns="5855" rIns="11708" bIns="585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По составу </a:t>
              </a:r>
            </a:p>
          </p:txBody>
        </p:sp>
        <p:sp>
          <p:nvSpPr>
            <p:cNvPr id="5" name="_s1039"/>
            <p:cNvSpPr>
              <a:spLocks noChangeArrowheads="1"/>
            </p:cNvSpPr>
            <p:nvPr/>
          </p:nvSpPr>
          <p:spPr bwMode="auto">
            <a:xfrm>
              <a:off x="5740" y="884"/>
              <a:ext cx="3611" cy="550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11708" tIns="5855" rIns="11708" bIns="585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По происхождению </a:t>
              </a:r>
            </a:p>
          </p:txBody>
        </p:sp>
        <p:sp>
          <p:nvSpPr>
            <p:cNvPr id="6" name="_s1040"/>
            <p:cNvSpPr>
              <a:spLocks noChangeArrowheads="1"/>
            </p:cNvSpPr>
            <p:nvPr/>
          </p:nvSpPr>
          <p:spPr bwMode="auto">
            <a:xfrm>
              <a:off x="2435" y="2961"/>
              <a:ext cx="4072" cy="611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accent2"/>
                </a:gs>
                <a:gs pos="50000">
                  <a:schemeClr val="bg1"/>
                </a:gs>
                <a:gs pos="100000">
                  <a:schemeClr val="accent2"/>
                </a:gs>
              </a:gsLst>
              <a:lin ang="18900000" scaled="1"/>
            </a:gradFill>
            <a:ln w="31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vert="horz" wrap="none" lIns="11708" tIns="5855" rIns="11708" bIns="585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По агрегатному состоянию</a:t>
              </a: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7" name="_s1041"/>
            <p:cNvSpPr>
              <a:spLocks noChangeArrowheads="1"/>
            </p:cNvSpPr>
            <p:nvPr/>
          </p:nvSpPr>
          <p:spPr bwMode="auto">
            <a:xfrm>
              <a:off x="-138" y="1861"/>
              <a:ext cx="2459" cy="550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31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horz" wrap="none" lIns="11708" tIns="5855" rIns="11708" bIns="585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Простые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(льняное масло)</a:t>
              </a: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8" name="_s1042"/>
            <p:cNvSpPr>
              <a:spLocks noChangeArrowheads="1"/>
            </p:cNvSpPr>
            <p:nvPr/>
          </p:nvSpPr>
          <p:spPr bwMode="auto">
            <a:xfrm>
              <a:off x="2359" y="1861"/>
              <a:ext cx="2457" cy="610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31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horz" wrap="none" lIns="11708" tIns="5855" rIns="11708" bIns="585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Смешанные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(сливочное масло)</a:t>
              </a: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9" name="_s1043"/>
            <p:cNvSpPr>
              <a:spLocks noChangeArrowheads="1"/>
            </p:cNvSpPr>
            <p:nvPr/>
          </p:nvSpPr>
          <p:spPr bwMode="auto">
            <a:xfrm>
              <a:off x="6815" y="2472"/>
              <a:ext cx="2536" cy="610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31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horz" wrap="none" lIns="12717" tIns="6359" rIns="12717" bIns="6359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Животные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(свиной жир)</a:t>
              </a: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10" name="_s1044"/>
            <p:cNvSpPr>
              <a:spLocks noChangeArrowheads="1"/>
            </p:cNvSpPr>
            <p:nvPr/>
          </p:nvSpPr>
          <p:spPr bwMode="auto">
            <a:xfrm>
              <a:off x="4816" y="1739"/>
              <a:ext cx="2536" cy="610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31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horz" wrap="none" lIns="14451" tIns="7227" rIns="14451" bIns="7227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Растительные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(подсолнечное масло)</a:t>
              </a:r>
              <a:r>
                <a:rPr kumimoji="0" lang="ru-R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</a:t>
              </a:r>
            </a:p>
          </p:txBody>
        </p:sp>
        <p:sp>
          <p:nvSpPr>
            <p:cNvPr id="11" name="_s1045"/>
            <p:cNvSpPr>
              <a:spLocks noChangeArrowheads="1"/>
            </p:cNvSpPr>
            <p:nvPr/>
          </p:nvSpPr>
          <p:spPr bwMode="auto">
            <a:xfrm>
              <a:off x="1205" y="3816"/>
              <a:ext cx="2536" cy="672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31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horz" wrap="none" lIns="29405" tIns="14703" rIns="29405" bIns="147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Твердые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(кокосовый жир) </a:t>
              </a:r>
            </a:p>
          </p:txBody>
        </p:sp>
        <p:sp>
          <p:nvSpPr>
            <p:cNvPr id="12" name="_s1046"/>
            <p:cNvSpPr>
              <a:spLocks noChangeArrowheads="1"/>
            </p:cNvSpPr>
            <p:nvPr/>
          </p:nvSpPr>
          <p:spPr bwMode="auto">
            <a:xfrm>
              <a:off x="4356" y="3877"/>
              <a:ext cx="2842" cy="610"/>
            </a:xfrm>
            <a:prstGeom prst="bevel">
              <a:avLst>
                <a:gd name="adj" fmla="val 12500"/>
              </a:avLst>
            </a:prstGeom>
            <a:gradFill rotWithShape="0">
              <a:gsLst>
                <a:gs pos="0">
                  <a:schemeClr val="hlink"/>
                </a:gs>
                <a:gs pos="5000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3175">
              <a:solidFill>
                <a:schemeClr val="hlink"/>
              </a:solidFill>
              <a:miter lim="800000"/>
              <a:headEnd/>
              <a:tailEnd/>
            </a:ln>
          </p:spPr>
          <p:txBody>
            <a:bodyPr vert="horz" wrap="none" lIns="35006" tIns="17503" rIns="35006" bIns="17503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Жидкие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7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(рыбий жир) </a:t>
              </a:r>
            </a:p>
          </p:txBody>
        </p:sp>
      </p:grpSp>
    </p:spTree>
  </p:cSld>
  <p:clrMapOvr>
    <a:masterClrMapping/>
  </p:clrMapOvr>
  <p:transition spd="med" advTm="3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5452" y="188640"/>
            <a:ext cx="67778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Физические свойства.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052736"/>
            <a:ext cx="92170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1.</a:t>
            </a:r>
            <a:r>
              <a:rPr lang="ru-RU" sz="5400" b="1" dirty="0" smtClean="0"/>
              <a:t> нерастворимы в воде,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2.</a:t>
            </a:r>
            <a:r>
              <a:rPr lang="ru-RU" sz="5400" b="1" dirty="0" smtClean="0"/>
              <a:t> легче воды, 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3.</a:t>
            </a:r>
            <a:r>
              <a:rPr lang="ru-RU" sz="5400" b="1" dirty="0" smtClean="0"/>
              <a:t> хорошо растворяются в органических растворителях, </a:t>
            </a:r>
          </a:p>
          <a:p>
            <a:r>
              <a:rPr lang="ru-RU" sz="5400" b="1" dirty="0" smtClean="0">
                <a:solidFill>
                  <a:srgbClr val="FF0000"/>
                </a:solidFill>
              </a:rPr>
              <a:t>4. </a:t>
            </a:r>
            <a:r>
              <a:rPr lang="ru-RU" sz="5400" b="1" dirty="0" smtClean="0"/>
              <a:t>эмульгируются щелочами.</a:t>
            </a:r>
            <a:r>
              <a:rPr lang="ru-RU" sz="5400" dirty="0" smtClean="0"/>
              <a:t> 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990600"/>
          </a:xfrm>
        </p:spPr>
        <p:txBody>
          <a:bodyPr/>
          <a:lstStyle/>
          <a:p>
            <a:r>
              <a:rPr lang="ru-RU" sz="2800" dirty="0" smtClean="0">
                <a:solidFill>
                  <a:srgbClr val="00B0F0"/>
                </a:solidFill>
                <a:latin typeface="a_CampusGrav" pitchFamily="82" charset="-52"/>
              </a:rPr>
              <a:t>              </a:t>
            </a:r>
            <a:r>
              <a:rPr lang="ru-RU" sz="4000" b="1" dirty="0" smtClean="0">
                <a:solidFill>
                  <a:srgbClr val="00B0F0"/>
                </a:solidFill>
                <a:latin typeface="a_CampusGrav" pitchFamily="82" charset="-52"/>
              </a:rPr>
              <a:t>Гидролиз жиров</a:t>
            </a:r>
            <a:endParaRPr lang="ru-RU" sz="4000" b="1" dirty="0">
              <a:solidFill>
                <a:srgbClr val="00B0F0"/>
              </a:solidFill>
              <a:latin typeface="a_CampusGrav" pitchFamily="82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700808"/>
            <a:ext cx="8229600" cy="493776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                                                                                           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 С-ОН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  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                                                 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                         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 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С-ОН</a:t>
            </a:r>
            <a:endParaRPr lang="ru-RU" sz="1800" b="1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10000"/>
                  </a:schemeClr>
                </a:solidFill>
              </a:rPr>
              <a:t>Одно из важнейших свойств жиров - их способность расщепляться на составляющие: глицерин и жирные кислоты. Если такая реакция осуществляется под действием воды в присутствии кислот, она называется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гидролизом.</a:t>
            </a:r>
          </a:p>
          <a:p>
            <a:pPr>
              <a:buNone/>
            </a:pPr>
            <a:endParaRPr lang="ru-RU" sz="18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916832"/>
            <a:ext cx="2027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33</a:t>
            </a:r>
            <a:endParaRPr lang="ru-RU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rot="5400000">
            <a:off x="1116980" y="2275508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 rot="5400000">
            <a:off x="1143770" y="2713826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Прямоугольник 7"/>
          <p:cNvSpPr/>
          <p:nvPr/>
        </p:nvSpPr>
        <p:spPr>
          <a:xfrm>
            <a:off x="3000364" y="2428868"/>
            <a:ext cx="1152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+ 3 НОН </a:t>
            </a:r>
            <a:endParaRPr lang="ru-RU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>
            <a:off x="4355976" y="2564904"/>
            <a:ext cx="571504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Прямоугольник 10"/>
          <p:cNvSpPr/>
          <p:nvPr/>
        </p:nvSpPr>
        <p:spPr>
          <a:xfrm>
            <a:off x="5357818" y="2000240"/>
            <a:ext cx="10903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С-ОН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 rot="5400000">
            <a:off x="5715802" y="2356636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rot="5400000">
            <a:off x="5715802" y="2713826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Прямоугольник 13"/>
          <p:cNvSpPr/>
          <p:nvPr/>
        </p:nvSpPr>
        <p:spPr>
          <a:xfrm>
            <a:off x="6500826" y="2357430"/>
            <a:ext cx="2064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+   3 С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35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СООН</a:t>
            </a:r>
            <a:endParaRPr lang="ru-RU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188640"/>
            <a:ext cx="68563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Химические свойства.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933825"/>
            <a:ext cx="33337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428868"/>
            <a:ext cx="3095630" cy="2809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isometricOffAxis1Right"/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990600"/>
          </a:xfrm>
        </p:spPr>
        <p:txBody>
          <a:bodyPr/>
          <a:lstStyle/>
          <a:p>
            <a:r>
              <a:rPr lang="ru-RU" sz="2800" dirty="0" smtClean="0">
                <a:solidFill>
                  <a:srgbClr val="00B0F0"/>
                </a:solidFill>
                <a:latin typeface="a_CampusGrav" pitchFamily="82" charset="-52"/>
              </a:rPr>
              <a:t>              </a:t>
            </a:r>
            <a:r>
              <a:rPr lang="ru-RU" sz="4000" b="1" dirty="0" smtClean="0">
                <a:solidFill>
                  <a:srgbClr val="00B0F0"/>
                </a:solidFill>
                <a:latin typeface="a_CampusGrav" pitchFamily="82" charset="-52"/>
              </a:rPr>
              <a:t>Омыление жиров</a:t>
            </a:r>
            <a:endParaRPr lang="ru-RU" sz="4000" b="1" dirty="0">
              <a:solidFill>
                <a:srgbClr val="00B0F0"/>
              </a:solidFill>
              <a:latin typeface="a_CampusGrav" pitchFamily="82" charset="-52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8215370" cy="3805246"/>
          </a:xfrm>
        </p:spPr>
        <p:txBody>
          <a:bodyPr/>
          <a:lstStyle/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                                           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С-ОН     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       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+ 3 </a:t>
            </a:r>
            <a:r>
              <a:rPr lang="en-US" sz="1800" b="1" dirty="0" smtClean="0">
                <a:solidFill>
                  <a:schemeClr val="accent4">
                    <a:lumMod val="10000"/>
                  </a:schemeClr>
                </a:solidFill>
              </a:rPr>
              <a:t>Na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ОН                      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С-ОН      +   3 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35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СОО</a:t>
            </a:r>
            <a:r>
              <a:rPr lang="en-US" sz="1800" b="1" dirty="0" smtClean="0">
                <a:solidFill>
                  <a:schemeClr val="accent4">
                    <a:lumMod val="10000"/>
                  </a:schemeClr>
                </a:solidFill>
              </a:rPr>
              <a:t>Na</a:t>
            </a:r>
            <a:endParaRPr lang="ru-RU" sz="1800" b="1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                                           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С-ОН      </a:t>
            </a:r>
          </a:p>
          <a:p>
            <a:pPr>
              <a:buNone/>
            </a:pPr>
            <a:endParaRPr lang="ru-RU" sz="1800" dirty="0"/>
          </a:p>
        </p:txBody>
      </p:sp>
      <p:cxnSp>
        <p:nvCxnSpPr>
          <p:cNvPr id="5" name="Прямая соединительная линия 4"/>
          <p:cNvCxnSpPr/>
          <p:nvPr/>
        </p:nvCxnSpPr>
        <p:spPr bwMode="auto">
          <a:xfrm rot="5400000">
            <a:off x="786580" y="2570950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Прямая соединительная линия 5"/>
          <p:cNvCxnSpPr/>
          <p:nvPr/>
        </p:nvCxnSpPr>
        <p:spPr bwMode="auto">
          <a:xfrm rot="5400000">
            <a:off x="786580" y="2856702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 rot="5400000">
            <a:off x="5430050" y="2570950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Прямая соединительная линия 7"/>
          <p:cNvCxnSpPr/>
          <p:nvPr/>
        </p:nvCxnSpPr>
        <p:spPr bwMode="auto">
          <a:xfrm rot="5400000">
            <a:off x="5430050" y="2856702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Прямая со стрелкой 9"/>
          <p:cNvCxnSpPr/>
          <p:nvPr/>
        </p:nvCxnSpPr>
        <p:spPr bwMode="auto">
          <a:xfrm>
            <a:off x="3419872" y="2780928"/>
            <a:ext cx="928694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Прямоугольник 10"/>
          <p:cNvSpPr/>
          <p:nvPr/>
        </p:nvSpPr>
        <p:spPr>
          <a:xfrm>
            <a:off x="428596" y="3500438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Эта реакция называется омылением, </a:t>
            </a:r>
            <a:endParaRPr lang="en-US" dirty="0" smtClean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поскольку образующиеся соли щелочных </a:t>
            </a:r>
            <a:endParaRPr lang="en-US" dirty="0" smtClean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металлов и высших карбоновых кислот </a:t>
            </a:r>
            <a:endParaRPr lang="en-US" dirty="0" smtClean="0">
              <a:solidFill>
                <a:schemeClr val="accent4">
                  <a:lumMod val="10000"/>
                </a:schemeClr>
              </a:solidFill>
            </a:endParaRPr>
          </a:p>
          <a:p>
            <a:r>
              <a:rPr lang="ru-RU" dirty="0" smtClean="0">
                <a:solidFill>
                  <a:schemeClr val="accent4">
                    <a:lumMod val="10000"/>
                  </a:schemeClr>
                </a:solidFill>
              </a:rPr>
              <a:t>являются мылами. </a:t>
            </a:r>
            <a:endParaRPr lang="ru-RU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4572008"/>
            <a:ext cx="2928926" cy="2071702"/>
          </a:xfrm>
          <a:prstGeom prst="rect">
            <a:avLst/>
          </a:prstGeom>
          <a:gradFill flip="none" rotWithShape="1">
            <a:gsLst>
              <a:gs pos="0">
                <a:srgbClr val="6666FF">
                  <a:tint val="66000"/>
                  <a:satMod val="160000"/>
                </a:srgbClr>
              </a:gs>
              <a:gs pos="50000">
                <a:srgbClr val="6666FF">
                  <a:tint val="44500"/>
                  <a:satMod val="160000"/>
                </a:srgbClr>
              </a:gs>
              <a:gs pos="100000">
                <a:srgbClr val="6666FF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  <a:effectLst>
            <a:softEdge rad="317500"/>
          </a:effectLst>
          <a:scene3d>
            <a:camera prst="orthographicFront">
              <a:rot lat="0" lon="0" rev="20099999"/>
            </a:camera>
            <a:lightRig rig="threePt" dir="t"/>
          </a:scene3d>
        </p:spPr>
      </p:pic>
      <p:sp>
        <p:nvSpPr>
          <p:cNvPr id="13" name="Прямоугольник 12"/>
          <p:cNvSpPr/>
          <p:nvPr/>
        </p:nvSpPr>
        <p:spPr>
          <a:xfrm>
            <a:off x="1187624" y="260648"/>
            <a:ext cx="68563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Химические свойства.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990600"/>
          </a:xfrm>
        </p:spPr>
        <p:txBody>
          <a:bodyPr/>
          <a:lstStyle/>
          <a:p>
            <a:r>
              <a:rPr lang="ru-RU" sz="2800" dirty="0" smtClean="0">
                <a:solidFill>
                  <a:srgbClr val="00B0F0"/>
                </a:solidFill>
                <a:latin typeface="a_CampusGrav" pitchFamily="82" charset="-52"/>
              </a:rPr>
              <a:t>              </a:t>
            </a:r>
            <a:r>
              <a:rPr lang="ru-RU" b="1" dirty="0" smtClean="0">
                <a:solidFill>
                  <a:srgbClr val="00B0F0"/>
                </a:solidFill>
                <a:latin typeface="a_CooperBlackRg"/>
              </a:rPr>
              <a:t>ГИДРОЛИЗ  ЖИРОВ</a:t>
            </a:r>
            <a:endParaRPr lang="ru-RU" b="1" dirty="0">
              <a:solidFill>
                <a:srgbClr val="00B0F0"/>
              </a:solidFill>
              <a:latin typeface="a_CooperBlackRg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20240"/>
            <a:ext cx="8229600" cy="4937760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1800" dirty="0" smtClean="0"/>
              <a:t>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                                                                                           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 С-ОН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 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33                                                                                            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sz="1800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С-ОН</a:t>
            </a:r>
            <a:endParaRPr lang="ru-RU" sz="1800" b="1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buNone/>
            </a:pPr>
            <a:r>
              <a:rPr lang="ru-RU" sz="1800" dirty="0" smtClean="0">
                <a:solidFill>
                  <a:schemeClr val="accent4">
                    <a:lumMod val="10000"/>
                  </a:schemeClr>
                </a:solidFill>
              </a:rPr>
              <a:t>Одно из важнейших свойств жиров - их способность расщепляться на составляющие: глицерин и жирные кислоты. Если такая реакция осуществляется под действием воды в присутствии кислот, она называется </a:t>
            </a:r>
            <a:r>
              <a:rPr lang="ru-RU" sz="1800" b="1" dirty="0" smtClean="0">
                <a:solidFill>
                  <a:schemeClr val="accent4">
                    <a:lumMod val="10000"/>
                  </a:schemeClr>
                </a:solidFill>
              </a:rPr>
              <a:t>гидролизом.</a:t>
            </a:r>
          </a:p>
          <a:p>
            <a:pPr>
              <a:buNone/>
            </a:pPr>
            <a:endParaRPr lang="ru-RU" sz="1800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060848"/>
            <a:ext cx="20278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С-О-СО-С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33</a:t>
            </a:r>
            <a:endParaRPr lang="ru-RU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 bwMode="auto">
          <a:xfrm rot="5400000">
            <a:off x="1142976" y="2357430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Прямая соединительная линия 6"/>
          <p:cNvCxnSpPr/>
          <p:nvPr/>
        </p:nvCxnSpPr>
        <p:spPr bwMode="auto">
          <a:xfrm>
            <a:off x="1187624" y="2852936"/>
            <a:ext cx="0" cy="2148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Прямоугольник 7"/>
          <p:cNvSpPr/>
          <p:nvPr/>
        </p:nvSpPr>
        <p:spPr>
          <a:xfrm>
            <a:off x="3000364" y="2428868"/>
            <a:ext cx="1152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+ 3 НОН </a:t>
            </a:r>
            <a:endParaRPr lang="ru-RU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cxnSp>
        <p:nvCxnSpPr>
          <p:cNvPr id="10" name="Прямая со стрелкой 9"/>
          <p:cNvCxnSpPr/>
          <p:nvPr/>
        </p:nvCxnSpPr>
        <p:spPr bwMode="auto">
          <a:xfrm>
            <a:off x="4286248" y="2571744"/>
            <a:ext cx="571504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Прямоугольник 10"/>
          <p:cNvSpPr/>
          <p:nvPr/>
        </p:nvSpPr>
        <p:spPr>
          <a:xfrm>
            <a:off x="5357818" y="2000240"/>
            <a:ext cx="10903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2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С-ОН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cxnSp>
        <p:nvCxnSpPr>
          <p:cNvPr id="12" name="Прямая соединительная линия 11"/>
          <p:cNvCxnSpPr/>
          <p:nvPr/>
        </p:nvCxnSpPr>
        <p:spPr bwMode="auto">
          <a:xfrm rot="5400000">
            <a:off x="5715802" y="2356636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Прямая соединительная линия 12"/>
          <p:cNvCxnSpPr/>
          <p:nvPr/>
        </p:nvCxnSpPr>
        <p:spPr bwMode="auto">
          <a:xfrm rot="5400000">
            <a:off x="5725492" y="2923580"/>
            <a:ext cx="142876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accent4">
                <a:lumMod val="1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Прямоугольник 13"/>
          <p:cNvSpPr/>
          <p:nvPr/>
        </p:nvSpPr>
        <p:spPr>
          <a:xfrm>
            <a:off x="6500826" y="2357430"/>
            <a:ext cx="2064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+   3 С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17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Н</a:t>
            </a:r>
            <a:r>
              <a:rPr lang="ru-RU" b="1" baseline="-25000" dirty="0" smtClean="0">
                <a:solidFill>
                  <a:schemeClr val="accent4">
                    <a:lumMod val="10000"/>
                  </a:schemeClr>
                </a:solidFill>
              </a:rPr>
              <a:t>35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>СООН</a:t>
            </a:r>
            <a:endParaRPr lang="ru-RU" b="1" dirty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87624" y="260648"/>
            <a:ext cx="68563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Химические свойства.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ch10_21_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143000"/>
            <a:ext cx="7162800" cy="56007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619672" y="188640"/>
            <a:ext cx="61943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Применение жиров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EFEFE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EFEFE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121</TotalTime>
  <Words>261</Words>
  <Application>Microsoft Office PowerPoint</Application>
  <PresentationFormat>Экран (4:3)</PresentationFormat>
  <Paragraphs>70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Начальная</vt:lpstr>
      <vt:lpstr>Презентация PowerPoint</vt:lpstr>
      <vt:lpstr>Жиры </vt:lpstr>
      <vt:lpstr>Презентация PowerPoint</vt:lpstr>
      <vt:lpstr>Презентация PowerPoint</vt:lpstr>
      <vt:lpstr>Презентация PowerPoint</vt:lpstr>
      <vt:lpstr>              Гидролиз жиров</vt:lpstr>
      <vt:lpstr>              Омыление жиров</vt:lpstr>
      <vt:lpstr>              ГИДРОЛИЗ  ЖИРОВ</vt:lpstr>
      <vt:lpstr>Презентация PowerPoint</vt:lpstr>
      <vt:lpstr>Презентация PowerPoint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аня</dc:creator>
  <cp:lastModifiedBy>User</cp:lastModifiedBy>
  <cp:revision>12</cp:revision>
  <dcterms:created xsi:type="dcterms:W3CDTF">2013-04-14T19:06:39Z</dcterms:created>
  <dcterms:modified xsi:type="dcterms:W3CDTF">2018-09-10T14:46:01Z</dcterms:modified>
</cp:coreProperties>
</file>