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258" r:id="rId2"/>
    <p:sldId id="320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4" r:id="rId17"/>
    <p:sldId id="335" r:id="rId18"/>
    <p:sldId id="306" r:id="rId19"/>
    <p:sldId id="319" r:id="rId20"/>
    <p:sldId id="315" r:id="rId21"/>
    <p:sldId id="316" r:id="rId22"/>
    <p:sldId id="298" r:id="rId23"/>
    <p:sldId id="300" r:id="rId24"/>
    <p:sldId id="301" r:id="rId25"/>
    <p:sldId id="302" r:id="rId26"/>
    <p:sldId id="303" r:id="rId27"/>
    <p:sldId id="304" r:id="rId28"/>
    <p:sldId id="305" r:id="rId29"/>
    <p:sldId id="337" r:id="rId30"/>
    <p:sldId id="307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444" autoAdjust="0"/>
  </p:normalViewPr>
  <p:slideViewPr>
    <p:cSldViewPr>
      <p:cViewPr varScale="1">
        <p:scale>
          <a:sx n="69" d="100"/>
          <a:sy n="69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634A3-F7A2-4DE5-BB6E-45A807377939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9A50F-4840-4EDA-94DB-722BFEDD2D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5D6B818-CA31-409D-A110-A99D9284D9CF}" type="slidenum">
              <a:rPr lang="en-GB" smtClean="0"/>
              <a:pPr/>
              <a:t>22</a:t>
            </a:fld>
            <a:endParaRPr lang="en-GB" smtClean="0"/>
          </a:p>
        </p:txBody>
      </p:sp>
      <p:sp>
        <p:nvSpPr>
          <p:cNvPr id="204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04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59CEFC5-F4A2-461C-A37D-37E196FD5448}" type="slidenum">
              <a:rPr lang="en-GB" smtClean="0"/>
              <a:pPr/>
              <a:t>23</a:t>
            </a:fld>
            <a:endParaRPr lang="en-GB" smtClean="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B8F549-C5C6-42A0-AB39-3202B656FE4A}" type="slidenum">
              <a:rPr lang="en-GB" smtClean="0"/>
              <a:pPr/>
              <a:t>24</a:t>
            </a:fld>
            <a:endParaRPr lang="en-GB" smtClean="0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67CC42D-20B6-4D8F-BEA5-A54417DB5403}" type="slidenum">
              <a:rPr lang="en-GB" smtClean="0"/>
              <a:pPr/>
              <a:t>25</a:t>
            </a:fld>
            <a:endParaRPr lang="en-GB" smtClean="0"/>
          </a:p>
        </p:txBody>
      </p:sp>
      <p:sp>
        <p:nvSpPr>
          <p:cNvPr id="256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56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C2078E8-7893-4D52-956D-B9D49E7C9D55}" type="slidenum">
              <a:rPr lang="en-GB" smtClean="0"/>
              <a:pPr/>
              <a:t>26</a:t>
            </a:fld>
            <a:endParaRPr lang="en-GB" smtClean="0"/>
          </a:p>
        </p:txBody>
      </p:sp>
      <p:sp>
        <p:nvSpPr>
          <p:cNvPr id="26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6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7635047-422A-45C1-A229-3D0C9D2BFC73}" type="slidenum">
              <a:rPr lang="en-GB" smtClean="0"/>
              <a:pPr/>
              <a:t>27</a:t>
            </a:fld>
            <a:endParaRPr lang="en-GB" smtClean="0"/>
          </a:p>
        </p:txBody>
      </p:sp>
      <p:sp>
        <p:nvSpPr>
          <p:cNvPr id="27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1286E6B-BBE7-4C48-8C52-172DD0D66E90}" type="slidenum">
              <a:rPr lang="en-GB" smtClean="0"/>
              <a:pPr/>
              <a:t>28</a:t>
            </a:fld>
            <a:endParaRPr lang="en-GB" smtClean="0"/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97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2534A-1778-448C-A78E-7F33C48F7000}" type="slidenum">
              <a:rPr lang="ru-RU"/>
              <a:pPr/>
              <a:t>30</a:t>
            </a:fld>
            <a:endParaRPr lang="ru-RU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063" y="930275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2147888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281488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EC2C02E-4C58-40F4-85DD-F50DFFF898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 lIns="82945" tIns="41473" rIns="82945" bIns="41473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920" y="1600009"/>
            <a:ext cx="4044960" cy="4530716"/>
          </a:xfrm>
        </p:spPr>
        <p:txBody>
          <a:bodyPr lIns="82945" tIns="41473" rIns="82945" bIns="41473"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1121" y="1600009"/>
            <a:ext cx="4046400" cy="4530716"/>
          </a:xfrm>
        </p:spPr>
        <p:txBody>
          <a:bodyPr lIns="82945" tIns="41473" rIns="82945" bIns="41473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lIns="82945" tIns="41473" rIns="82945" bIns="41473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lIns="82945" tIns="41473" rIns="82945" bIns="41473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lIns="82945" tIns="41473" rIns="82945" bIns="41473"/>
          <a:lstStyle>
            <a:lvl1pPr>
              <a:defRPr/>
            </a:lvl1pPr>
          </a:lstStyle>
          <a:p>
            <a:pPr>
              <a:defRPr/>
            </a:pPr>
            <a:fld id="{06D6AF56-2116-4355-B909-50943E6AF4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 lIns="82945" tIns="41473" rIns="82945" bIns="41473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920" y="1600009"/>
            <a:ext cx="4044960" cy="4530716"/>
          </a:xfrm>
        </p:spPr>
        <p:txBody>
          <a:bodyPr lIns="82945" tIns="41473" rIns="82945" bIns="41473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1121" y="1600009"/>
            <a:ext cx="4046400" cy="4530716"/>
          </a:xfrm>
        </p:spPr>
        <p:txBody>
          <a:bodyPr lIns="82945" tIns="41473" rIns="82945" bIns="41473"/>
          <a:lstStyle/>
          <a:p>
            <a:pPr lvl="0"/>
            <a:endParaRPr lang="ru-RU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lIns="82945" tIns="41473" rIns="82945" bIns="41473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lIns="82945" tIns="41473" rIns="82945" bIns="41473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lIns="82945" tIns="41473" rIns="82945" bIns="41473"/>
          <a:lstStyle>
            <a:lvl1pPr>
              <a:defRPr/>
            </a:lvl1pPr>
          </a:lstStyle>
          <a:p>
            <a:pPr>
              <a:defRPr/>
            </a:pPr>
            <a:fld id="{DB85B33F-975A-4F08-A20E-9CE47363BD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 lIns="82945" tIns="41473" rIns="82945" bIns="41473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920" y="1600009"/>
            <a:ext cx="4044960" cy="4530716"/>
          </a:xfrm>
        </p:spPr>
        <p:txBody>
          <a:bodyPr lIns="82945" tIns="41473" rIns="82945" bIns="41473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1121" y="1600009"/>
            <a:ext cx="4046400" cy="4530716"/>
          </a:xfrm>
        </p:spPr>
        <p:txBody>
          <a:bodyPr lIns="82945" tIns="41473" rIns="82945" bIns="41473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lIns="82945" tIns="41473" rIns="82945" bIns="41473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lIns="82945" tIns="41473" rIns="82945" bIns="41473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 lIns="82945" tIns="41473" rIns="82945" bIns="41473"/>
          <a:lstStyle>
            <a:lvl1pPr>
              <a:defRPr/>
            </a:lvl1pPr>
          </a:lstStyle>
          <a:p>
            <a:pPr>
              <a:defRPr/>
            </a:pPr>
            <a:fld id="{D93C7CC9-CEC6-4EEA-8E86-599E0B1EF7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E6C25FB-169E-4038-8A64-5F5673FBF805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C10D314-FC39-46D0-8DD5-7560F54A7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928670"/>
            <a:ext cx="7772400" cy="3373455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000" b="1" i="1" dirty="0" smtClean="0">
                <a:latin typeface="Arial Black" pitchFamily="34" charset="0"/>
              </a:rPr>
              <a:t>Электризация тел при соприкосновении. Взаимодействие заряженных тел. </a:t>
            </a:r>
            <a:r>
              <a:rPr lang="en-US" sz="4000" b="1" i="1" dirty="0" smtClean="0">
                <a:latin typeface="Arial Black" pitchFamily="34" charset="0"/>
              </a:rPr>
              <a:t/>
            </a:r>
            <a:br>
              <a:rPr lang="en-US" sz="4000" b="1" i="1" dirty="0" smtClean="0">
                <a:latin typeface="Arial Black" pitchFamily="34" charset="0"/>
              </a:rPr>
            </a:br>
            <a:r>
              <a:rPr lang="ru-RU" sz="4000" b="1" i="1" dirty="0" smtClean="0">
                <a:latin typeface="Arial Black" pitchFamily="34" charset="0"/>
              </a:rPr>
              <a:t>Два рода зарядов</a:t>
            </a:r>
            <a:r>
              <a:rPr lang="ru-RU" sz="4800" b="1" i="1" dirty="0" smtClean="0">
                <a:latin typeface="Arial Black" pitchFamily="34" charset="0"/>
              </a:rPr>
              <a:t> 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Русская пословица </a:t>
            </a:r>
            <a:r>
              <a:rPr lang="ru-RU" b="1" dirty="0" smtClean="0"/>
              <a:t>«Как  шелкова ленточка к стене льнёт»</a:t>
            </a:r>
            <a:r>
              <a:rPr lang="ru-RU" dirty="0" smtClean="0"/>
              <a:t> </a:t>
            </a:r>
          </a:p>
          <a:p>
            <a:r>
              <a:rPr lang="ru-RU" dirty="0" smtClean="0"/>
              <a:t>Отрывок из сказки «Гадкий утенок» Х. Андерсена: </a:t>
            </a:r>
            <a:r>
              <a:rPr lang="ru-RU" b="1" dirty="0" smtClean="0"/>
              <a:t>«Кота она звала сыночком, он умел выгибать спинку, мурлыкать и даже  испускать искры, если его гладили против шерсти».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ru-RU" sz="6600" b="1" i="1" dirty="0" smtClean="0"/>
              <a:t>«Электризация тел  при соприкосновении. Взаимодействие заряженных тел»</a:t>
            </a:r>
            <a:endParaRPr lang="ru-RU" sz="6600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363272" cy="659735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Эксперимент №1</a:t>
            </a:r>
            <a:endParaRPr lang="ru-RU" dirty="0" smtClean="0"/>
          </a:p>
          <a:p>
            <a:r>
              <a:rPr lang="ru-RU" dirty="0" smtClean="0"/>
              <a:t>Шариковую  ручку потереть о свои волосы и поднести к  кусочкам  бумаги</a:t>
            </a:r>
          </a:p>
          <a:p>
            <a:endParaRPr lang="ru-RU" b="1" dirty="0" smtClean="0"/>
          </a:p>
          <a:p>
            <a:r>
              <a:rPr lang="ru-RU" b="1" dirty="0" smtClean="0"/>
              <a:t>Эксперимент №2</a:t>
            </a:r>
            <a:endParaRPr lang="ru-RU" dirty="0" smtClean="0"/>
          </a:p>
          <a:p>
            <a:r>
              <a:rPr lang="ru-RU" dirty="0" smtClean="0"/>
              <a:t>Воздушный шарик натереть шестью и поднести к зернам пшена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Эксперимент №3</a:t>
            </a:r>
            <a:endParaRPr lang="ru-RU" dirty="0" smtClean="0"/>
          </a:p>
          <a:p>
            <a:r>
              <a:rPr lang="ru-RU" dirty="0" smtClean="0"/>
              <a:t>Воздушный шарик натереть шестью и поднести к волосам.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Эксперимент №4</a:t>
            </a:r>
            <a:endParaRPr lang="ru-RU" dirty="0" smtClean="0"/>
          </a:p>
          <a:p>
            <a:r>
              <a:rPr lang="ru-RU" dirty="0" smtClean="0"/>
              <a:t>Воздушный шарик натереть шестью и поднести к стене.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Эксперимент №5</a:t>
            </a:r>
            <a:endParaRPr lang="ru-RU" dirty="0" smtClean="0"/>
          </a:p>
          <a:p>
            <a:r>
              <a:rPr lang="ru-RU" dirty="0" smtClean="0"/>
              <a:t>Два воздушных шарика  натереть шестью и подвесить на штатив. </a:t>
            </a:r>
          </a:p>
          <a:p>
            <a:endParaRPr lang="ru-RU" b="1" dirty="0" smtClean="0"/>
          </a:p>
          <a:p>
            <a:r>
              <a:rPr lang="ru-RU" b="1" dirty="0" smtClean="0"/>
              <a:t>Эксперимент №6</a:t>
            </a:r>
          </a:p>
          <a:p>
            <a:r>
              <a:rPr lang="ru-RU" dirty="0" smtClean="0"/>
              <a:t>Натереть воздушный шарик шерстью и поднести к фольге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2656"/>
            <a:ext cx="8686800" cy="6048672"/>
          </a:xfrm>
        </p:spPr>
        <p:txBody>
          <a:bodyPr>
            <a:noAutofit/>
          </a:bodyPr>
          <a:lstStyle/>
          <a:p>
            <a:r>
              <a:rPr lang="ru-RU" sz="4800" dirty="0" smtClean="0"/>
              <a:t>1)Как можно наэлектризовать тело? </a:t>
            </a:r>
          </a:p>
          <a:p>
            <a:r>
              <a:rPr lang="ru-RU" sz="4800" dirty="0" smtClean="0"/>
              <a:t>2)Оба ли тела электризуются при трении?</a:t>
            </a:r>
          </a:p>
          <a:p>
            <a:r>
              <a:rPr lang="ru-RU" sz="4800" dirty="0" smtClean="0"/>
              <a:t>3) Как обнаружить электризацию тела?</a:t>
            </a:r>
          </a:p>
          <a:p>
            <a:endParaRPr lang="ru-RU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сканирование00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196752"/>
            <a:ext cx="357187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451978"/>
            <a:ext cx="2850083" cy="3548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4149080"/>
            <a:ext cx="4860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atin typeface="Corbel" pitchFamily="34" charset="0"/>
              </a:rPr>
              <a:t>Фалес </a:t>
            </a:r>
            <a:r>
              <a:rPr lang="en-US" sz="4800" b="1" dirty="0" smtClean="0">
                <a:latin typeface="Gill Sans MT" pitchFamily="34" charset="0"/>
              </a:rPr>
              <a:t>VI</a:t>
            </a:r>
            <a:r>
              <a:rPr lang="ru-RU" sz="4800" b="1" dirty="0" smtClean="0">
                <a:latin typeface="Corbel" pitchFamily="34" charset="0"/>
              </a:rPr>
              <a:t> до н. э.</a:t>
            </a:r>
            <a:endParaRPr lang="ru-RU" sz="4800" b="1" dirty="0">
              <a:latin typeface="Corbe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8686800" cy="6597352"/>
          </a:xfrm>
        </p:spPr>
        <p:txBody>
          <a:bodyPr>
            <a:noAutofit/>
          </a:bodyPr>
          <a:lstStyle/>
          <a:p>
            <a:r>
              <a:rPr lang="ru-RU" sz="4400" i="1" dirty="0" smtClean="0"/>
              <a:t>Явление, в результате которого нейтральное тело, после соприкосновения с другим телом приобретает свойство притягивать к себе различные предметы, называют </a:t>
            </a:r>
            <a:r>
              <a:rPr lang="ru-RU" sz="4400" b="1" i="1" dirty="0" smtClean="0"/>
              <a:t>электризацией. </a:t>
            </a:r>
            <a:endParaRPr lang="ru-RU" sz="4400" b="1" dirty="0" smtClean="0"/>
          </a:p>
          <a:p>
            <a:r>
              <a:rPr lang="ru-RU" sz="4000" i="1" dirty="0" smtClean="0"/>
              <a:t>При электризации тела могут не только притягиваться, но и отталкиваться</a:t>
            </a:r>
            <a:endParaRPr lang="ru-RU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686800" cy="4525963"/>
          </a:xfrm>
        </p:spPr>
        <p:txBody>
          <a:bodyPr>
            <a:noAutofit/>
          </a:bodyPr>
          <a:lstStyle/>
          <a:p>
            <a:r>
              <a:rPr lang="ru-RU" sz="4000" i="1" dirty="0" smtClean="0"/>
              <a:t>Исторически так сложилось, что</a:t>
            </a:r>
            <a:r>
              <a:rPr lang="ru-RU" sz="4000" b="1" dirty="0" smtClean="0"/>
              <a:t> </a:t>
            </a:r>
            <a:r>
              <a:rPr lang="ru-RU" sz="4000" i="1" dirty="0" smtClean="0"/>
              <a:t>электрический заряд наэлектризованной эбонитовой палочки, потёртой о шерсть, назвали </a:t>
            </a:r>
            <a:r>
              <a:rPr lang="ru-RU" sz="4000" b="1" i="1" dirty="0" smtClean="0"/>
              <a:t>отрицательным.</a:t>
            </a:r>
            <a:endParaRPr lang="ru-RU" sz="4000" dirty="0" smtClean="0"/>
          </a:p>
          <a:p>
            <a:r>
              <a:rPr lang="ru-RU" sz="4000" i="1" dirty="0" smtClean="0"/>
              <a:t>Электрический заряд наэлектризованной стеклянной палочки, потёртой о шёлк, назвали </a:t>
            </a:r>
            <a:r>
              <a:rPr lang="ru-RU" sz="4000" b="1" i="1" dirty="0" smtClean="0"/>
              <a:t>положительным.</a:t>
            </a:r>
            <a:endParaRPr lang="ru-RU" sz="4000" dirty="0" smtClean="0"/>
          </a:p>
          <a:p>
            <a:endParaRPr lang="ru-RU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8686800" cy="4525963"/>
          </a:xfrm>
        </p:spPr>
        <p:txBody>
          <a:bodyPr>
            <a:noAutofit/>
          </a:bodyPr>
          <a:lstStyle/>
          <a:p>
            <a:r>
              <a:rPr lang="ru-RU" sz="4400" dirty="0" smtClean="0"/>
              <a:t>Заряды одного знака (оба положительные или оба отрицательные) называют одноимёнными, а заряды разных знаков - разноимёнными.</a:t>
            </a:r>
            <a:r>
              <a:rPr lang="ru-RU" sz="4400" i="1" dirty="0" smtClean="0"/>
              <a:t> </a:t>
            </a:r>
          </a:p>
          <a:p>
            <a:r>
              <a:rPr lang="ru-RU" sz="4400" i="1" dirty="0" smtClean="0"/>
              <a:t>Таким образом, </a:t>
            </a:r>
            <a:r>
              <a:rPr lang="ru-RU" sz="4400" b="1" i="1" dirty="0" smtClean="0"/>
              <a:t>одноимённо заряженные тела отталкиваются, а разноимённо заряженные - притягиваются.</a:t>
            </a:r>
            <a:endParaRPr lang="ru-RU" sz="4400" dirty="0" smtClean="0"/>
          </a:p>
          <a:p>
            <a:endParaRPr lang="ru-RU" sz="4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Мое\Физика\8 класс\Электризация тел. Два рода зарядов\image144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 l="54202"/>
          <a:stretch>
            <a:fillRect/>
          </a:stretch>
        </p:blipFill>
        <p:spPr bwMode="auto">
          <a:xfrm>
            <a:off x="2339752" y="188640"/>
            <a:ext cx="4890301" cy="6366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Мое\Физика\8 класс\Электризация тел. Два рода зарядов\image144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 r="49412"/>
          <a:stretch>
            <a:fillRect/>
          </a:stretch>
        </p:blipFill>
        <p:spPr bwMode="auto">
          <a:xfrm>
            <a:off x="1547664" y="260648"/>
            <a:ext cx="5400600" cy="63649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8686800" cy="6597352"/>
          </a:xfrm>
        </p:spPr>
        <p:txBody>
          <a:bodyPr>
            <a:noAutofit/>
          </a:bodyPr>
          <a:lstStyle/>
          <a:p>
            <a:r>
              <a:rPr lang="ru-RU" sz="4400" dirty="0" smtClean="0"/>
              <a:t>1. Стекло при трении о шелк заряжается:</a:t>
            </a:r>
          </a:p>
          <a:p>
            <a:r>
              <a:rPr lang="ru-RU" sz="4400" dirty="0" smtClean="0"/>
              <a:t>А) положительно; Б)отрицательно.</a:t>
            </a:r>
          </a:p>
          <a:p>
            <a:endParaRPr lang="ru-RU" sz="4400" dirty="0" smtClean="0"/>
          </a:p>
          <a:p>
            <a:r>
              <a:rPr lang="ru-RU" sz="4400" dirty="0" smtClean="0"/>
              <a:t>2. Если наэлектризованное тело отталкивается от эбонитовой палочки, потертой о мех, то оно заряжено:</a:t>
            </a:r>
          </a:p>
          <a:p>
            <a:r>
              <a:rPr lang="ru-RU" sz="4400" dirty="0" smtClean="0"/>
              <a:t>А) положительно; Б)отрицательно.</a:t>
            </a:r>
          </a:p>
          <a:p>
            <a:endParaRPr lang="ru-RU" sz="4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llo_html_m5d2c1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558057" cy="196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39552" y="3356992"/>
            <a:ext cx="74888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3.Какая пара шариков не заряжена?</a:t>
            </a:r>
            <a:endParaRPr lang="ru-RU"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llo_html_m5d2c1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558057" cy="196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39552" y="3356992"/>
            <a:ext cx="74888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4.Какая пара шариков имеет </a:t>
            </a:r>
            <a:r>
              <a:rPr lang="ru-RU" sz="4400" dirty="0" err="1" smtClean="0"/>
              <a:t>одноименнные</a:t>
            </a:r>
            <a:r>
              <a:rPr lang="ru-RU" sz="4400" dirty="0" smtClean="0"/>
              <a:t> заряды?</a:t>
            </a:r>
            <a:endParaRPr lang="ru-RU" sz="4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llo_html_m5d2c1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558057" cy="196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39552" y="3356992"/>
            <a:ext cx="74888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5.Какая пара шариков имеет разноименные заряды?</a:t>
            </a:r>
            <a:endParaRPr lang="ru-RU" sz="4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0"/>
            <a:ext cx="468052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/>
              <a:t>Ответы</a:t>
            </a:r>
          </a:p>
          <a:p>
            <a:r>
              <a:rPr lang="ru-RU" sz="7200" dirty="0" smtClean="0"/>
              <a:t>1. а</a:t>
            </a:r>
          </a:p>
          <a:p>
            <a:r>
              <a:rPr lang="ru-RU" sz="7200" dirty="0" smtClean="0"/>
              <a:t>2. б</a:t>
            </a:r>
          </a:p>
          <a:p>
            <a:r>
              <a:rPr lang="ru-RU" sz="7200" dirty="0" smtClean="0"/>
              <a:t>3.б</a:t>
            </a:r>
          </a:p>
          <a:p>
            <a:r>
              <a:rPr lang="ru-RU" sz="7200" dirty="0" smtClean="0"/>
              <a:t>4.а</a:t>
            </a:r>
          </a:p>
          <a:p>
            <a:r>
              <a:rPr lang="ru-RU" sz="7200" dirty="0" smtClean="0"/>
              <a:t>5.в</a:t>
            </a:r>
            <a:endParaRPr lang="ru-RU" sz="7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i="1" dirty="0" smtClean="0">
                <a:latin typeface="Arial Black" pitchFamily="34" charset="0"/>
              </a:rPr>
              <a:t>Явления являющиеся следствием  электризации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4" name="Picture 4" descr="сиян поллярно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428737"/>
            <a:ext cx="279082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643314"/>
            <a:ext cx="2571768" cy="2774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m_0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714884"/>
            <a:ext cx="235745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453100-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3857628"/>
            <a:ext cx="278605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0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1643050"/>
            <a:ext cx="264320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planeta.edu.tomsk.ru/files/site/lebedeva/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50" y="2071678"/>
            <a:ext cx="328614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сиян поллярно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428736"/>
            <a:ext cx="279082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57200" y="928670"/>
            <a:ext cx="3186105" cy="5197493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latin typeface="Arial Black" pitchFamily="34" charset="0"/>
              </a:rPr>
              <a:t>Электризация наблюдается также при трении жидкостей о металлы в процессе течения, а также разбрызгивания при ударе. </a:t>
            </a:r>
          </a:p>
          <a:p>
            <a:endParaRPr lang="ru-RU" sz="2400" dirty="0" smtClean="0"/>
          </a:p>
          <a:p>
            <a:endParaRPr lang="ru-RU" sz="2000" dirty="0"/>
          </a:p>
        </p:txBody>
      </p:sp>
      <p:pic>
        <p:nvPicPr>
          <p:cNvPr id="7" name="Picture 7" descr="130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5050" y="1230896"/>
            <a:ext cx="5340350" cy="3558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Прямоугольник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00" y="115888"/>
            <a:ext cx="77422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Содержимое 6" descr="http://planeta.edu.tomsk.ru/files/site/lebedeva/32-3.gif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773238"/>
            <a:ext cx="4038600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Рисунок 6" descr="http://planeta.edu.tomsk.ru/files/site/lebedeva/32-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286256"/>
            <a:ext cx="1571636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825" y="1700213"/>
            <a:ext cx="3376613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2" descr="C:\Users\Павел\Desktop\презентация\картинки\img3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4432300"/>
            <a:ext cx="1870075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3" descr="C:\Users\Павел\Desktop\презентация\картинки\img4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4143380"/>
            <a:ext cx="19367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948488" y="3789363"/>
            <a:ext cx="1398587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Замес тест</a:t>
            </a:r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0113" y="1341438"/>
            <a:ext cx="260032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Покраска автомобилей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0035" y="3786190"/>
            <a:ext cx="12858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Копчение рыбы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35600" y="1268413"/>
            <a:ext cx="2424113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Производство ковров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00562" y="3789363"/>
            <a:ext cx="19351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Очистка промышленных газов</a:t>
            </a:r>
          </a:p>
        </p:txBody>
      </p:sp>
      <p:pic>
        <p:nvPicPr>
          <p:cNvPr id="13" name="Picture 5" descr="49-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14546" y="4071942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Прямоугольник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838" y="115888"/>
            <a:ext cx="7467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789363"/>
            <a:ext cx="2998788" cy="225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2" descr="C:\Users\Павел\Desktop\презентация\картинки\1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484313"/>
            <a:ext cx="2665413" cy="194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3" descr="C:\Users\Павел\Desktop\презентация\картинки\64258958_2---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138" y="1412875"/>
            <a:ext cx="2735262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4" descr="C:\Users\Павел\Desktop\презентация\картинки\benzovoz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063" y="3860800"/>
            <a:ext cx="3384550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5" descr="C:\Users\Павел\Desktop\презентация\картинки\rounichnaja_mashin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888" y="1412875"/>
            <a:ext cx="2820987" cy="211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Рисунок 7" descr="http://planeta.edu.tomsk.ru/files/site/lebedeva/32-1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8400" y="4149725"/>
            <a:ext cx="143986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555840" y="1633132"/>
            <a:ext cx="4014720" cy="4526396"/>
          </a:xfrm>
        </p:spPr>
        <p:txBody>
          <a:bodyPr lIns="0" tIns="0" rIns="0" bIns="0">
            <a:normAutofit lnSpcReduction="10000"/>
          </a:bodyPr>
          <a:lstStyle/>
          <a:p>
            <a:pPr eaLnBrk="1" hangingPunct="1">
              <a:lnSpc>
                <a:spcPct val="93000"/>
              </a:lnSpc>
              <a:buFont typeface="Wingdings" pitchFamily="2" charset="2"/>
              <a:buNone/>
              <a:defRPr/>
            </a:pPr>
            <a:r>
              <a:rPr lang="en-GB" dirty="0" smtClean="0">
                <a:solidFill>
                  <a:srgbClr val="0000FF"/>
                </a:solidFill>
              </a:rPr>
              <a:t>   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точки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зрения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физики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человек</a:t>
            </a:r>
            <a:r>
              <a:rPr lang="ru-RU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en-GB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это</a:t>
            </a:r>
            <a:r>
              <a:rPr lang="en-GB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живая</a:t>
            </a:r>
            <a:r>
              <a:rPr lang="en-GB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электростанция</a:t>
            </a:r>
            <a:r>
              <a:rPr lang="en-GB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каждой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клетке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его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тела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множество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генераторов</a:t>
            </a:r>
            <a:r>
              <a:rPr lang="ru-RU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</a:t>
            </a:r>
            <a:r>
              <a:rPr lang="en-GB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митохондрий</a:t>
            </a:r>
            <a:r>
              <a:rPr lang="en-GB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непрерывно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вырабатывающих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энергию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организме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виде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статического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электричества</a:t>
            </a:r>
            <a:r>
              <a:rPr lang="en-GB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675681" y="1600009"/>
            <a:ext cx="4016160" cy="4450067"/>
          </a:xfrm>
        </p:spPr>
        <p:txBody>
          <a:bodyPr lIns="0" tIns="0" rIns="0" bIns="0">
            <a:normAutofit lnSpcReduction="10000"/>
          </a:bodyPr>
          <a:lstStyle/>
          <a:p>
            <a:pPr eaLnBrk="1" hangingPunct="1"/>
            <a:endParaRPr lang="ru-RU" sz="3200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1200" y="1468955"/>
            <a:ext cx="4165920" cy="50621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714744" y="357166"/>
            <a:ext cx="4977097" cy="5774999"/>
          </a:xfrm>
        </p:spPr>
        <p:txBody>
          <a:bodyPr lIns="0" tIns="0" rIns="0" bIns="0">
            <a:normAutofit/>
          </a:bodyPr>
          <a:lstStyle/>
          <a:p>
            <a:pPr>
              <a:lnSpc>
                <a:spcPct val="93000"/>
              </a:lnSpc>
              <a:buNone/>
              <a:defRPr/>
            </a:pPr>
            <a:r>
              <a:rPr lang="en-GB" sz="2800" dirty="0" smtClean="0">
                <a:solidFill>
                  <a:srgbClr val="0000FF"/>
                </a:solidFill>
              </a:rPr>
              <a:t>  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«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Лишнее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» 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электричество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может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привести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к 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серьёзным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сбоям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в 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работе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органов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и 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систем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, 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нервным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стрессам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и </a:t>
            </a:r>
            <a:r>
              <a:rPr lang="en-GB" sz="2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инсультам</a:t>
            </a:r>
            <a:r>
              <a:rPr lang="en-GB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.</a:t>
            </a:r>
            <a:endParaRPr lang="ru-RU" sz="2800" b="1" i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eaLnBrk="1" hangingPunct="1">
              <a:lnSpc>
                <a:spcPct val="93000"/>
              </a:lnSpc>
              <a:buFont typeface="Wingdings" pitchFamily="2" charset="2"/>
              <a:buNone/>
              <a:defRPr/>
            </a:pPr>
            <a:endParaRPr lang="ru-RU" sz="2800" b="1" i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eaLnBrk="1" hangingPunct="1">
              <a:lnSpc>
                <a:spcPct val="93000"/>
              </a:lnSpc>
              <a:buFont typeface="Wingdings" pitchFamily="2" charset="2"/>
              <a:buNone/>
              <a:defRPr/>
            </a:pPr>
            <a:r>
              <a:rPr lang="en-GB" sz="2800" dirty="0" smtClean="0">
                <a:solidFill>
                  <a:srgbClr val="0000FF"/>
                </a:solidFill>
              </a:rPr>
              <a:t> </a:t>
            </a:r>
            <a:r>
              <a:rPr lang="ru-RU" sz="2800" b="1" i="1" dirty="0" smtClean="0">
                <a:solidFill>
                  <a:srgbClr val="0000FF"/>
                </a:solidFill>
                <a:latin typeface="Comic Sans MS" pitchFamily="66" charset="0"/>
              </a:rPr>
              <a:t>«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Лишнее</a:t>
            </a:r>
            <a:r>
              <a:rPr lang="ru-RU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»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электричество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обязательно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должно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выводиться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из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организма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способом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заземления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На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протяжении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тысячелетий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наши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предки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ходили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по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земле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босиком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заземляясь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естественным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24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путем</a:t>
            </a:r>
            <a:r>
              <a:rPr lang="en-GB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1142984"/>
            <a:ext cx="2643206" cy="5275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214290"/>
            <a:ext cx="4643470" cy="3279517"/>
          </a:xfrm>
        </p:spPr>
        <p:txBody>
          <a:bodyPr lIns="0" tIns="0" rIns="0" bIns="0">
            <a:normAutofit lnSpcReduction="10000"/>
          </a:bodyPr>
          <a:lstStyle/>
          <a:p>
            <a:pPr marL="0" indent="0">
              <a:lnSpc>
                <a:spcPct val="93000"/>
              </a:lnSpc>
              <a:buNone/>
              <a:defRPr/>
            </a:pP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Потом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человек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изобрел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обувь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защитил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ноги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от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переохлаждения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и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повреждений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но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при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этом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оторвался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от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земли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нарушив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правила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«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энергетической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безопасности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»,</a:t>
            </a:r>
            <a:r>
              <a:rPr lang="ru-RU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которые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спасли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организм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от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разрушительного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действия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электрического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«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врага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».</a:t>
            </a:r>
            <a:endParaRPr lang="ru-RU" sz="1800" b="1" i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0" indent="0">
              <a:lnSpc>
                <a:spcPct val="93000"/>
              </a:lnSpc>
              <a:buNone/>
              <a:defRPr/>
            </a:pPr>
            <a:endParaRPr lang="ru-RU" sz="160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lnSpc>
                <a:spcPct val="93000"/>
              </a:lnSpc>
              <a:buNone/>
              <a:defRPr/>
            </a:pP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наши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дни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большинство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людей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практически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лишены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возможности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«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сбросить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»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лишнее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электричество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за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что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расплачиваются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своим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здоровьем</a:t>
            </a:r>
            <a:r>
              <a:rPr lang="en-GB" sz="1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n-GB" sz="1800" b="1" i="1" dirty="0" smtClean="0"/>
              <a:t> </a:t>
            </a:r>
            <a:endParaRPr lang="en-GB" sz="1800" b="1" i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2"/>
          <p:cNvSpPr>
            <a:spLocks noGrp="1" noChangeArrowheads="1" noTextEdit="1"/>
          </p:cNvSpPr>
          <p:nvPr>
            <p:ph type="clipArt" sz="half" idx="2"/>
          </p:nvPr>
        </p:nvSpPr>
        <p:spPr>
          <a:xfrm>
            <a:off x="5388480" y="1604329"/>
            <a:ext cx="3300480" cy="4526396"/>
          </a:xfrm>
        </p:spPr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 r="-93"/>
          <a:stretch>
            <a:fillRect/>
          </a:stretch>
        </p:blipFill>
        <p:spPr bwMode="auto">
          <a:xfrm>
            <a:off x="5159521" y="1306218"/>
            <a:ext cx="3395520" cy="48576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972" y="3558614"/>
            <a:ext cx="4017628" cy="28615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ctrTitle"/>
          </p:nvPr>
        </p:nvSpPr>
        <p:spPr>
          <a:xfrm>
            <a:off x="424801" y="259227"/>
            <a:ext cx="8228160" cy="1144921"/>
          </a:xfrm>
        </p:spPr>
        <p:txBody>
          <a:bodyPr lIns="0" tIns="0" rIns="0" bIns="0" anchor="ctr"/>
          <a:lstStyle/>
          <a:p>
            <a:pPr algn="ctr">
              <a:lnSpc>
                <a:spcPct val="9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en-GB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Накопление</a:t>
            </a: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статического</a:t>
            </a: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электричества</a:t>
            </a:r>
            <a:endParaRPr lang="en-GB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95170" y="1741145"/>
            <a:ext cx="8553659" cy="4424160"/>
          </a:xfrm>
        </p:spPr>
        <p:txBody>
          <a:bodyPr lIns="0" tIns="0" rIns="0" bIns="0" anchor="ctr"/>
          <a:lstStyle/>
          <a:p>
            <a:pPr algn="ctr">
              <a:lnSpc>
                <a:spcPct val="9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en-GB" b="1" dirty="0" err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Источники</a:t>
            </a:r>
            <a:endParaRPr lang="en-GB" b="1" dirty="0" smtClean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0" name="Line 3"/>
          <p:cNvSpPr>
            <a:spLocks noChangeShapeType="1"/>
          </p:cNvSpPr>
          <p:nvPr/>
        </p:nvSpPr>
        <p:spPr bwMode="auto">
          <a:xfrm flipH="1" flipV="1">
            <a:off x="2448000" y="2610995"/>
            <a:ext cx="982080" cy="98218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2" name="Oval 4"/>
          <p:cNvSpPr>
            <a:spLocks noChangeArrowheads="1"/>
          </p:cNvSpPr>
          <p:nvPr/>
        </p:nvSpPr>
        <p:spPr bwMode="auto">
          <a:xfrm>
            <a:off x="1306080" y="1960046"/>
            <a:ext cx="2285280" cy="655268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lIns="81631" tIns="40816" rIns="81631" bIns="40816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синтетич</a:t>
            </a:r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. </a:t>
            </a: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одежда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</p:txBody>
      </p:sp>
      <p:sp>
        <p:nvSpPr>
          <p:cNvPr id="9222" name="Line 5"/>
          <p:cNvSpPr>
            <a:spLocks noChangeShapeType="1"/>
          </p:cNvSpPr>
          <p:nvPr/>
        </p:nvSpPr>
        <p:spPr bwMode="auto">
          <a:xfrm flipV="1">
            <a:off x="5551200" y="2448258"/>
            <a:ext cx="979200" cy="98218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3" name="Oval 6"/>
          <p:cNvSpPr>
            <a:spLocks noChangeArrowheads="1"/>
          </p:cNvSpPr>
          <p:nvPr/>
        </p:nvSpPr>
        <p:spPr bwMode="auto">
          <a:xfrm>
            <a:off x="5715360" y="1795869"/>
            <a:ext cx="2285280" cy="653829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lIns="81631" tIns="40816" rIns="81631" bIns="40816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резиновая</a:t>
            </a:r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 </a:t>
            </a: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обувь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</p:txBody>
      </p:sp>
      <p:sp>
        <p:nvSpPr>
          <p:cNvPr id="9224" name="Line 7"/>
          <p:cNvSpPr>
            <a:spLocks noChangeShapeType="1"/>
          </p:cNvSpPr>
          <p:nvPr/>
        </p:nvSpPr>
        <p:spPr bwMode="auto">
          <a:xfrm flipH="1">
            <a:off x="1958400" y="4082829"/>
            <a:ext cx="1471680" cy="97930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4" name="Oval 8"/>
          <p:cNvSpPr>
            <a:spLocks noChangeArrowheads="1"/>
          </p:cNvSpPr>
          <p:nvPr/>
        </p:nvSpPr>
        <p:spPr bwMode="auto">
          <a:xfrm>
            <a:off x="164160" y="5062132"/>
            <a:ext cx="2283840" cy="653829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lIns="81631" tIns="40816" rIns="81631" bIns="40816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линолиум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и </a:t>
            </a: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пластик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</p:txBody>
      </p:sp>
      <p:sp>
        <p:nvSpPr>
          <p:cNvPr id="9226" name="Line 9"/>
          <p:cNvSpPr>
            <a:spLocks noChangeShapeType="1"/>
          </p:cNvSpPr>
          <p:nvPr/>
        </p:nvSpPr>
        <p:spPr bwMode="auto">
          <a:xfrm>
            <a:off x="4245120" y="4245566"/>
            <a:ext cx="1440" cy="114348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5" name="Oval 10"/>
          <p:cNvSpPr>
            <a:spLocks noChangeArrowheads="1"/>
          </p:cNvSpPr>
          <p:nvPr/>
        </p:nvSpPr>
        <p:spPr bwMode="auto">
          <a:xfrm>
            <a:off x="3428641" y="5389046"/>
            <a:ext cx="2122560" cy="979303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lIns="81631" tIns="40816" rIns="81631" bIns="40816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ковровые</a:t>
            </a:r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 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покрытия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</p:txBody>
      </p:sp>
      <p:sp>
        <p:nvSpPr>
          <p:cNvPr id="9228" name="Line 11"/>
          <p:cNvSpPr>
            <a:spLocks noChangeShapeType="1"/>
          </p:cNvSpPr>
          <p:nvPr/>
        </p:nvSpPr>
        <p:spPr bwMode="auto">
          <a:xfrm>
            <a:off x="5715360" y="4082829"/>
            <a:ext cx="979200" cy="97930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6367680" y="5062132"/>
            <a:ext cx="2449440" cy="816565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lIns="81631" tIns="40816" rIns="81631" bIns="40816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железобетонные</a:t>
            </a:r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 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стены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 additive="repl">
                                        <p:cTn id="7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52321" y="1142041"/>
            <a:ext cx="7904160" cy="4442866"/>
          </a:xfrm>
        </p:spPr>
        <p:txBody>
          <a:bodyPr lIns="0" tIns="0" rIns="0" bIns="0" anchor="ctr"/>
          <a:lstStyle/>
          <a:p>
            <a:pPr algn="l" eaLnBrk="1" hangingPunct="1">
              <a:lnSpc>
                <a:spcPct val="93000"/>
              </a:lnSpc>
              <a:defRPr/>
            </a:pP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если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здороваясь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руку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или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прикоснувшись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к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металлической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поверхности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вы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чувствуете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удар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током</a:t>
            </a:r>
            <a:r>
              <a:rPr lang="ru-RU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знайте</a:t>
            </a:r>
            <a:r>
              <a:rPr lang="ru-RU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–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ваш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организм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подает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сигнал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тревоги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о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том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что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его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переполняет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«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вредная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»</a:t>
            </a:r>
            <a:r>
              <a:rPr lang="ru-RU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энергия</a:t>
            </a:r>
            <a:r>
              <a:rPr lang="ru-RU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от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которой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нужно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срочно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33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избавиться</a:t>
            </a:r>
            <a:r>
              <a:rPr lang="en-GB" sz="33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57158" y="285728"/>
            <a:ext cx="3140459" cy="6286544"/>
          </a:xfrm>
        </p:spPr>
        <p:txBody>
          <a:bodyPr lIns="0" tIns="0" rIns="0" bIns="0"/>
          <a:lstStyle/>
          <a:p>
            <a:pPr marL="0" indent="0">
              <a:lnSpc>
                <a:spcPct val="93000"/>
              </a:lnSpc>
              <a:buNone/>
              <a:defRPr/>
            </a:pPr>
            <a:r>
              <a:rPr lang="en-GB" sz="1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Сбросить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»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её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трудно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достаточно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в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течение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3-5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мин</a:t>
            </a:r>
            <a:r>
              <a:rPr lang="ru-RU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ут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подержаться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любые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металлические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предметы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: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водопроводные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краны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батареи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и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т.п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  <a:r>
              <a:rPr lang="ru-RU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причём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лучше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всего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делать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это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регулярно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,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несколько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раз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в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день</a:t>
            </a:r>
            <a:r>
              <a:rPr lang="ru-RU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>
              <a:lnSpc>
                <a:spcPct val="93000"/>
              </a:lnSpc>
              <a:buNone/>
              <a:defRPr/>
            </a:pPr>
            <a:endParaRPr lang="ru-RU" sz="160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lnSpc>
                <a:spcPct val="93000"/>
              </a:lnSpc>
              <a:buNone/>
              <a:defRPr/>
            </a:pPr>
            <a:endParaRPr lang="ru-RU" sz="1600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lnSpc>
                <a:spcPct val="93000"/>
              </a:lnSpc>
              <a:buNone/>
              <a:defRPr/>
            </a:pP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вечером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придя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домой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работы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можно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провести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полное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энергетическое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очищение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организма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Для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этого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наполните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ванну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водой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комнатной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температуры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5-10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см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встаньте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неё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обеими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ногами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а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затем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сделайте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20-30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медленных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приседаний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опуская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воду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руки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с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разведёнными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веером</a:t>
            </a:r>
            <a:r>
              <a:rPr lang="en-GB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sz="18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пальцами</a:t>
            </a:r>
            <a:r>
              <a:rPr lang="ru-RU" sz="1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en-GB" sz="1800" b="1" i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5192" y="123830"/>
            <a:ext cx="2592018" cy="434208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7610" y="2068047"/>
            <a:ext cx="2916020" cy="440689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750240" y="194421"/>
            <a:ext cx="8229600" cy="1144920"/>
          </a:xfrm>
        </p:spPr>
        <p:txBody>
          <a:bodyPr lIns="0" tIns="0" rIns="0" bIns="0"/>
          <a:lstStyle/>
          <a:p>
            <a:pPr>
              <a:lnSpc>
                <a:spcPct val="9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5108" algn="l"/>
                <a:tab pos="5253198" algn="l"/>
                <a:tab pos="5909847" algn="l"/>
                <a:tab pos="6565057" algn="l"/>
                <a:tab pos="7221707" algn="l"/>
                <a:tab pos="7879796" algn="l"/>
              </a:tabLst>
              <a:defRPr/>
            </a:pPr>
            <a:r>
              <a:rPr lang="en-GB" b="1" i="1" dirty="0" err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Результаты</a:t>
            </a:r>
            <a:r>
              <a:rPr lang="en-GB" b="1" i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en-GB" b="1" i="1" dirty="0" err="1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заземления</a:t>
            </a:r>
            <a:endParaRPr lang="en-GB" b="1" i="1" dirty="0" smtClean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13315" name="Oval 2"/>
          <p:cNvSpPr>
            <a:spLocks noChangeArrowheads="1"/>
          </p:cNvSpPr>
          <p:nvPr/>
        </p:nvSpPr>
        <p:spPr bwMode="auto">
          <a:xfrm>
            <a:off x="3591361" y="1960047"/>
            <a:ext cx="2285280" cy="3591737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ru-RU"/>
          </a:p>
        </p:txBody>
      </p:sp>
      <p:sp>
        <p:nvSpPr>
          <p:cNvPr id="13316" name="Line 3"/>
          <p:cNvSpPr>
            <a:spLocks noChangeShapeType="1"/>
          </p:cNvSpPr>
          <p:nvPr/>
        </p:nvSpPr>
        <p:spPr bwMode="auto">
          <a:xfrm flipH="1" flipV="1">
            <a:off x="2005921" y="2478501"/>
            <a:ext cx="1310400" cy="98218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 flipH="1">
            <a:off x="2121121" y="4408304"/>
            <a:ext cx="1308960" cy="65382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 flipV="1">
            <a:off x="6040801" y="2448257"/>
            <a:ext cx="1141920" cy="81944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13319" name="Line 6"/>
          <p:cNvSpPr>
            <a:spLocks noChangeShapeType="1"/>
          </p:cNvSpPr>
          <p:nvPr/>
        </p:nvSpPr>
        <p:spPr bwMode="auto">
          <a:xfrm>
            <a:off x="5878080" y="4408304"/>
            <a:ext cx="980640" cy="65382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lIns="82945" tIns="41473" rIns="82945" bIns="41473"/>
          <a:lstStyle/>
          <a:p>
            <a:endParaRPr lang="ru-RU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489600" y="1468955"/>
            <a:ext cx="2449440" cy="816566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1631" tIns="40816" rIns="81631" bIns="40816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избавляет</a:t>
            </a:r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 </a:t>
            </a: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от</a:t>
            </a:r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 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статического</a:t>
            </a:r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 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электричества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816480" y="5062132"/>
            <a:ext cx="2285280" cy="81656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1631" tIns="40816" rIns="81631" bIns="40816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нормализует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 </a:t>
            </a: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давление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6858721" y="1633132"/>
            <a:ext cx="2121120" cy="816566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1631" tIns="40816" rIns="81631" bIns="40816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снимает</a:t>
            </a:r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 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  <a:tab pos="196994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усталость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6858721" y="5062132"/>
            <a:ext cx="1794240" cy="979303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81631" tIns="40816" rIns="81631" bIns="40816" anchor="ctr"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</a:tabLst>
              <a:defRPr/>
            </a:pP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поднимает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45000"/>
              <a:tabLst>
                <a:tab pos="656650" algn="l"/>
                <a:tab pos="1313299" algn="l"/>
              </a:tabLst>
              <a:defRPr/>
            </a:pPr>
            <a:r>
              <a:rPr lang="en-GB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 </a:t>
            </a:r>
            <a:r>
              <a:rPr lang="en-GB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jaVu Sans" charset="0"/>
              </a:rPr>
              <a:t>настроение</a:t>
            </a:r>
            <a:endParaRPr lang="en-GB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jaVu Sans" charset="0"/>
            </a:endParaRPr>
          </a:p>
        </p:txBody>
      </p:sp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1360" y="1633131"/>
            <a:ext cx="2449440" cy="391865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 additive="repl">
                                        <p:cTn id="7" dur="2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980728"/>
            <a:ext cx="7848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i="1" dirty="0" smtClean="0"/>
              <a:t>выделите главные слова для составления </a:t>
            </a:r>
            <a:r>
              <a:rPr lang="ru-RU" sz="6600" b="1" i="1" dirty="0" err="1" smtClean="0"/>
              <a:t>синквейна</a:t>
            </a:r>
            <a:endParaRPr lang="ru-RU" sz="6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1285884"/>
          </a:xfrm>
        </p:spPr>
        <p:txBody>
          <a:bodyPr>
            <a:normAutofit fontScale="90000"/>
          </a:bodyPr>
          <a:lstStyle/>
          <a:p>
            <a:r>
              <a:rPr lang="ru-RU" sz="4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Рефлексия</a:t>
            </a:r>
            <a:r>
              <a:rPr lang="ru-RU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Нарисуйте, на 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листочках</a:t>
            </a: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какой заряд вы получили от сегодняшнего урока.</a:t>
            </a:r>
            <a:r>
              <a:rPr lang="ru-RU" sz="2000" b="1" i="1" dirty="0"/>
              <a:t> </a:t>
            </a:r>
          </a:p>
        </p:txBody>
      </p:sp>
      <p:sp>
        <p:nvSpPr>
          <p:cNvPr id="59399" name="Rectangle 7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000" b="1" i="1" dirty="0"/>
              <a:t>Если вам понравился материал урока, но не все понятно рисуете положительный и отрицательный заряд.</a:t>
            </a:r>
          </a:p>
        </p:txBody>
      </p:sp>
      <p:sp>
        <p:nvSpPr>
          <p:cNvPr id="59400" name="Rectangle 8"/>
          <p:cNvSpPr>
            <a:spLocks noGrp="1" noChangeArrowheads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sz="1800" b="1" i="1" dirty="0"/>
              <a:t>Если вам ничего непонятно вы рисуете отрицательный заряд</a:t>
            </a:r>
          </a:p>
        </p:txBody>
      </p:sp>
      <p:sp>
        <p:nvSpPr>
          <p:cNvPr id="59401" name="Rectangle 9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r>
              <a:rPr lang="ru-RU" sz="2000" b="1" i="1" dirty="0"/>
              <a:t>Если понравилось и все понятно. То рисуете положительный заряд.</a:t>
            </a:r>
          </a:p>
        </p:txBody>
      </p:sp>
      <p:pic>
        <p:nvPicPr>
          <p:cNvPr id="59407" name="Picture 15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4214818"/>
            <a:ext cx="882650" cy="887412"/>
          </a:xfrm>
          <a:prstGeom prst="rect">
            <a:avLst/>
          </a:prstGeom>
          <a:noFill/>
        </p:spPr>
      </p:pic>
      <p:pic>
        <p:nvPicPr>
          <p:cNvPr id="59408" name="Picture 16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5286388"/>
            <a:ext cx="882650" cy="887413"/>
          </a:xfrm>
          <a:prstGeom prst="rect">
            <a:avLst/>
          </a:prstGeom>
          <a:noFill/>
        </p:spPr>
      </p:pic>
      <p:pic>
        <p:nvPicPr>
          <p:cNvPr id="59409" name="Picture 17" descr="Рисунок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3143248"/>
            <a:ext cx="936625" cy="863600"/>
          </a:xfrm>
          <a:prstGeom prst="rect">
            <a:avLst/>
          </a:prstGeom>
          <a:noFill/>
        </p:spPr>
      </p:pic>
      <p:pic>
        <p:nvPicPr>
          <p:cNvPr id="59410" name="Picture 18" descr="Рисунок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4214818"/>
            <a:ext cx="936625" cy="8636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686800" cy="154304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1" i="1" dirty="0" smtClean="0"/>
              <a:t>Домашнее задание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i="1" dirty="0" smtClean="0">
                <a:latin typeface="Impact" pitchFamily="34" charset="0"/>
              </a:rPr>
              <a:t>§</a:t>
            </a:r>
            <a:r>
              <a:rPr lang="ru-RU" i="1" dirty="0" smtClean="0">
                <a:latin typeface="Impact" pitchFamily="34" charset="0"/>
              </a:rPr>
              <a:t>25, вопросы, тест, провести опыт: «Поднести к струйке воды ручку или воздушный шарик, наэлектризованные о шерсть». </a:t>
            </a:r>
          </a:p>
          <a:p>
            <a:pPr eaLnBrk="1" hangingPunct="1"/>
            <a:r>
              <a:rPr lang="ru-RU" i="1" dirty="0" smtClean="0">
                <a:latin typeface="Impact" pitchFamily="34" charset="0"/>
              </a:rPr>
              <a:t>И сделать вывод об электризации выводы.,</a:t>
            </a:r>
          </a:p>
          <a:p>
            <a:pPr eaLnBrk="1" hangingPunct="1"/>
            <a:endParaRPr lang="ru-RU" dirty="0" smtClean="0"/>
          </a:p>
          <a:p>
            <a:pPr eaLnBrk="1" hangingPunct="1"/>
            <a:r>
              <a:rPr lang="ru-RU" dirty="0" smtClean="0"/>
              <a:t>                  </a:t>
            </a:r>
            <a:r>
              <a:rPr lang="ru-RU" sz="4400" b="1" i="1" dirty="0" smtClean="0">
                <a:latin typeface="Arial Black" pitchFamily="34" charset="0"/>
              </a:rPr>
              <a:t>СПАСИБО</a:t>
            </a:r>
          </a:p>
          <a:p>
            <a:pPr eaLnBrk="1" hangingPunct="1"/>
            <a:r>
              <a:rPr lang="ru-RU" sz="4400" b="1" i="1" dirty="0" smtClean="0">
                <a:latin typeface="Arial Black" pitchFamily="34" charset="0"/>
              </a:rPr>
              <a:t>                 ЗА УРОК !</a:t>
            </a:r>
            <a:endParaRPr lang="en-US" sz="4400" b="1" i="1" dirty="0" smtClean="0">
              <a:latin typeface="Arial Black" pitchFamily="34" charset="0"/>
            </a:endParaRPr>
          </a:p>
        </p:txBody>
      </p:sp>
      <p:pic>
        <p:nvPicPr>
          <p:cNvPr id="17412" name="Picture 4" descr="j03001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3933825"/>
            <a:ext cx="1801812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j03001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571876"/>
            <a:ext cx="1755775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</TotalTime>
  <Words>693</Words>
  <Application>Microsoft Office PowerPoint</Application>
  <PresentationFormat>Экран (4:3)</PresentationFormat>
  <Paragraphs>102</Paragraphs>
  <Slides>31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Трек</vt:lpstr>
      <vt:lpstr>Электризация тел при соприкосновении. Взаимодействие заряженных тел.  Два рода зарядов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Явления являющиеся следствием  электризации</vt:lpstr>
      <vt:lpstr>Слайд 19</vt:lpstr>
      <vt:lpstr>Слайд 20</vt:lpstr>
      <vt:lpstr>Слайд 21</vt:lpstr>
      <vt:lpstr>Слайд 22</vt:lpstr>
      <vt:lpstr>Слайд 23</vt:lpstr>
      <vt:lpstr>Слайд 24</vt:lpstr>
      <vt:lpstr>Накопление статического электричества</vt:lpstr>
      <vt:lpstr>Слайд 26</vt:lpstr>
      <vt:lpstr>Слайд 27</vt:lpstr>
      <vt:lpstr>Результаты заземления</vt:lpstr>
      <vt:lpstr>Слайд 29</vt:lpstr>
      <vt:lpstr>Рефлексия Нарисуйте, на  листочках, какой заряд вы получили от сегодняшнего урока. </vt:lpstr>
      <vt:lpstr>Домашнее задание</vt:lpstr>
    </vt:vector>
  </TitlesOfParts>
  <Company>WORKGROUP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Электризация тел при соприкосновении. Взаимодействие заряженных тел. Два рода зарядов </dc:title>
  <dc:creator>UserXP</dc:creator>
  <cp:lastModifiedBy>windows</cp:lastModifiedBy>
  <cp:revision>49</cp:revision>
  <dcterms:created xsi:type="dcterms:W3CDTF">2013-12-01T16:01:46Z</dcterms:created>
  <dcterms:modified xsi:type="dcterms:W3CDTF">2018-12-20T22:24:48Z</dcterms:modified>
</cp:coreProperties>
</file>