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9" r:id="rId3"/>
    <p:sldId id="261" r:id="rId4"/>
    <p:sldId id="262" r:id="rId5"/>
    <p:sldId id="265" r:id="rId6"/>
    <p:sldId id="270" r:id="rId7"/>
    <p:sldId id="271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6" autoAdjust="0"/>
    <p:restoredTop sz="94660"/>
  </p:normalViewPr>
  <p:slideViewPr>
    <p:cSldViewPr>
      <p:cViewPr>
        <p:scale>
          <a:sx n="84" d="100"/>
          <a:sy n="84" d="100"/>
        </p:scale>
        <p:origin x="-942" y="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12160" y="274638"/>
            <a:ext cx="2674640" cy="61786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5256584" cy="66693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800" b="1" dirty="0">
                <a:solidFill>
                  <a:srgbClr val="7030A0"/>
                </a:solidFill>
              </a:rPr>
              <a:t>Тропосфера </a:t>
            </a:r>
            <a:r>
              <a:rPr lang="ru-RU" sz="1800" dirty="0">
                <a:solidFill>
                  <a:srgbClr val="7030A0"/>
                </a:solidFill>
              </a:rPr>
              <a:t>- </a:t>
            </a:r>
            <a:r>
              <a:rPr lang="ru-RU" sz="1800" dirty="0" err="1">
                <a:solidFill>
                  <a:srgbClr val="7030A0"/>
                </a:solidFill>
              </a:rPr>
              <a:t>ауаның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жер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бетіне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жақын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ең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тығыз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шоғырланған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қабаты</a:t>
            </a:r>
            <a:r>
              <a:rPr lang="ru-RU" sz="1800" dirty="0">
                <a:solidFill>
                  <a:srgbClr val="7030A0"/>
                </a:solidFill>
              </a:rPr>
              <a:t>. 12 км </a:t>
            </a:r>
            <a:r>
              <a:rPr lang="ru-RU" sz="1800" dirty="0" err="1">
                <a:solidFill>
                  <a:srgbClr val="7030A0"/>
                </a:solidFill>
              </a:rPr>
              <a:t>биіктікке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дейінгі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атмосфераның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төменгі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қабаты</a:t>
            </a:r>
            <a:r>
              <a:rPr lang="ru-RU" sz="1800" dirty="0">
                <a:solidFill>
                  <a:srgbClr val="7030A0"/>
                </a:solidFill>
              </a:rPr>
              <a:t>. Тропосфера - </a:t>
            </a:r>
            <a:r>
              <a:rPr lang="ru-RU" sz="1800" dirty="0" err="1">
                <a:solidFill>
                  <a:srgbClr val="7030A0"/>
                </a:solidFill>
              </a:rPr>
              <a:t>бүкіл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ауаның</a:t>
            </a:r>
            <a:r>
              <a:rPr lang="ru-RU" sz="1800" dirty="0">
                <a:solidFill>
                  <a:srgbClr val="7030A0"/>
                </a:solidFill>
              </a:rPr>
              <a:t> 4\5 </a:t>
            </a:r>
            <a:r>
              <a:rPr lang="ru-RU" sz="1800" dirty="0" err="1">
                <a:solidFill>
                  <a:srgbClr val="7030A0"/>
                </a:solidFill>
              </a:rPr>
              <a:t>бөлігі</a:t>
            </a:r>
            <a:r>
              <a:rPr lang="ru-RU" sz="1800" dirty="0">
                <a:solidFill>
                  <a:srgbClr val="7030A0"/>
                </a:solidFill>
              </a:rPr>
              <a:t>. </a:t>
            </a:r>
            <a:r>
              <a:rPr lang="ru-RU" sz="1800" dirty="0" err="1">
                <a:solidFill>
                  <a:srgbClr val="7030A0"/>
                </a:solidFill>
              </a:rPr>
              <a:t>Тропосферада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бұлт</a:t>
            </a:r>
            <a:r>
              <a:rPr lang="ru-RU" sz="1800" dirty="0">
                <a:solidFill>
                  <a:srgbClr val="7030A0"/>
                </a:solidFill>
              </a:rPr>
              <a:t>, </a:t>
            </a:r>
            <a:r>
              <a:rPr lang="ru-RU" sz="1800" dirty="0" err="1">
                <a:solidFill>
                  <a:srgbClr val="7030A0"/>
                </a:solidFill>
              </a:rPr>
              <a:t>жауын-шашын</a:t>
            </a:r>
            <a:r>
              <a:rPr lang="ru-RU" sz="1800" dirty="0">
                <a:solidFill>
                  <a:srgbClr val="7030A0"/>
                </a:solidFill>
              </a:rPr>
              <a:t>, </a:t>
            </a:r>
            <a:r>
              <a:rPr lang="ru-RU" sz="1800" dirty="0" err="1">
                <a:solidFill>
                  <a:srgbClr val="7030A0"/>
                </a:solidFill>
              </a:rPr>
              <a:t>жел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және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тағы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басқа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құбылыстар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орын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алып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отырады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1800" dirty="0" err="1">
                <a:solidFill>
                  <a:srgbClr val="7030A0"/>
                </a:solidFill>
              </a:rPr>
              <a:t>Тропосфераның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жоғарғы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шекарасы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географиялық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ендіктер</a:t>
            </a:r>
            <a:r>
              <a:rPr lang="ru-RU" sz="1800" dirty="0">
                <a:solidFill>
                  <a:srgbClr val="7030A0"/>
                </a:solidFill>
              </a:rPr>
              <a:t> мен </a:t>
            </a:r>
            <a:r>
              <a:rPr lang="ru-RU" sz="1800" dirty="0" err="1">
                <a:solidFill>
                  <a:srgbClr val="7030A0"/>
                </a:solidFill>
              </a:rPr>
              <a:t>жыл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мезгілдері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бойынша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әртүрлі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биіктікте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орналасуы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 smtClean="0">
                <a:solidFill>
                  <a:srgbClr val="7030A0"/>
                </a:solidFill>
              </a:rPr>
              <a:t>мүмкін</a:t>
            </a:r>
            <a:r>
              <a:rPr lang="ru-RU" sz="1800" dirty="0" smtClean="0">
                <a:solidFill>
                  <a:srgbClr val="7030A0"/>
                </a:solidFill>
              </a:rPr>
              <a:t>. </a:t>
            </a:r>
            <a:r>
              <a:rPr lang="ru-RU" sz="1800" dirty="0" err="1">
                <a:solidFill>
                  <a:srgbClr val="7030A0"/>
                </a:solidFill>
              </a:rPr>
              <a:t>Тропосфераның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қалыңдығы</a:t>
            </a:r>
            <a:r>
              <a:rPr lang="ru-RU" sz="1800" dirty="0" smtClean="0">
                <a:solidFill>
                  <a:srgbClr val="7030A0"/>
                </a:solidFill>
              </a:rPr>
              <a:t>: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1800" dirty="0" err="1">
                <a:solidFill>
                  <a:srgbClr val="7030A0"/>
                </a:solidFill>
              </a:rPr>
              <a:t>Экваторда</a:t>
            </a:r>
            <a:r>
              <a:rPr lang="ru-RU" sz="1800" dirty="0">
                <a:solidFill>
                  <a:srgbClr val="7030A0"/>
                </a:solidFill>
              </a:rPr>
              <a:t> - 17-18 км</a:t>
            </a:r>
          </a:p>
          <a:p>
            <a:pPr marL="0" indent="0">
              <a:buNone/>
            </a:pPr>
            <a:r>
              <a:rPr lang="ru-RU" sz="1800" dirty="0" err="1">
                <a:solidFill>
                  <a:srgbClr val="7030A0"/>
                </a:solidFill>
              </a:rPr>
              <a:t>Қоңыржай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ендіктерде</a:t>
            </a:r>
            <a:r>
              <a:rPr lang="ru-RU" sz="1800" dirty="0">
                <a:solidFill>
                  <a:srgbClr val="7030A0"/>
                </a:solidFill>
              </a:rPr>
              <a:t> - 10-12 км</a:t>
            </a:r>
          </a:p>
          <a:p>
            <a:pPr marL="0" indent="0">
              <a:buNone/>
            </a:pPr>
            <a:r>
              <a:rPr lang="ru-RU" sz="1800" dirty="0" err="1">
                <a:solidFill>
                  <a:srgbClr val="7030A0"/>
                </a:solidFill>
              </a:rPr>
              <a:t>Полюстерде</a:t>
            </a:r>
            <a:r>
              <a:rPr lang="ru-RU" sz="1800" dirty="0">
                <a:solidFill>
                  <a:srgbClr val="7030A0"/>
                </a:solidFill>
              </a:rPr>
              <a:t> - 8 км</a:t>
            </a:r>
          </a:p>
          <a:p>
            <a:pPr marL="0" indent="0">
              <a:buNone/>
            </a:pPr>
            <a:r>
              <a:rPr lang="ru-RU" sz="1800" dirty="0" err="1">
                <a:solidFill>
                  <a:srgbClr val="7030A0"/>
                </a:solidFill>
              </a:rPr>
              <a:t>Орташа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қалыңдығы</a:t>
            </a:r>
            <a:r>
              <a:rPr lang="ru-RU" sz="1800" dirty="0">
                <a:solidFill>
                  <a:srgbClr val="7030A0"/>
                </a:solidFill>
              </a:rPr>
              <a:t> - 11 </a:t>
            </a:r>
            <a:r>
              <a:rPr lang="ru-RU" sz="1800" dirty="0" smtClean="0">
                <a:solidFill>
                  <a:srgbClr val="7030A0"/>
                </a:solidFill>
              </a:rPr>
              <a:t>км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1800" dirty="0" err="1">
                <a:solidFill>
                  <a:srgbClr val="7030A0"/>
                </a:solidFill>
              </a:rPr>
              <a:t>Тропосферада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ауа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температурасы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шамамен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әр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endParaRPr lang="ru-RU" sz="1800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7030A0"/>
                </a:solidFill>
              </a:rPr>
              <a:t>100 </a:t>
            </a:r>
            <a:r>
              <a:rPr lang="ru-RU" sz="1800" dirty="0">
                <a:solidFill>
                  <a:srgbClr val="7030A0"/>
                </a:solidFill>
              </a:rPr>
              <a:t>м </a:t>
            </a:r>
            <a:r>
              <a:rPr lang="ru-RU" sz="1800" dirty="0" err="1">
                <a:solidFill>
                  <a:srgbClr val="7030A0"/>
                </a:solidFill>
              </a:rPr>
              <a:t>сайын</a:t>
            </a:r>
            <a:r>
              <a:rPr lang="ru-RU" sz="1800" dirty="0">
                <a:solidFill>
                  <a:srgbClr val="7030A0"/>
                </a:solidFill>
              </a:rPr>
              <a:t> 0,6°С-қа </a:t>
            </a:r>
            <a:r>
              <a:rPr lang="ru-RU" sz="1800" dirty="0" err="1">
                <a:solidFill>
                  <a:srgbClr val="7030A0"/>
                </a:solidFill>
              </a:rPr>
              <a:t>төмендейді</a:t>
            </a:r>
            <a:r>
              <a:rPr lang="ru-RU" sz="1800" dirty="0">
                <a:solidFill>
                  <a:srgbClr val="7030A0"/>
                </a:solidFill>
              </a:rPr>
              <a:t>. </a:t>
            </a:r>
            <a:r>
              <a:rPr lang="ru-RU" sz="1800" dirty="0" err="1">
                <a:solidFill>
                  <a:srgbClr val="7030A0"/>
                </a:solidFill>
              </a:rPr>
              <a:t>Мәселен</a:t>
            </a:r>
            <a:r>
              <a:rPr lang="ru-RU" sz="1800" dirty="0">
                <a:solidFill>
                  <a:srgbClr val="7030A0"/>
                </a:solidFill>
              </a:rPr>
              <a:t>, </a:t>
            </a:r>
            <a:r>
              <a:rPr lang="ru-RU" sz="1800" dirty="0" err="1">
                <a:solidFill>
                  <a:srgbClr val="7030A0"/>
                </a:solidFill>
              </a:rPr>
              <a:t>тропосфераның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жоғарғы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бөлігінің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орташа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жылдық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температурасы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солтүстік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полюсте</a:t>
            </a:r>
            <a:r>
              <a:rPr lang="ru-RU" sz="1800" dirty="0">
                <a:solidFill>
                  <a:srgbClr val="7030A0"/>
                </a:solidFill>
              </a:rPr>
              <a:t> — 55°С </a:t>
            </a:r>
            <a:r>
              <a:rPr lang="ru-RU" sz="1800" dirty="0" err="1">
                <a:solidFill>
                  <a:srgbClr val="7030A0"/>
                </a:solidFill>
              </a:rPr>
              <a:t>болса</a:t>
            </a:r>
            <a:r>
              <a:rPr lang="ru-RU" sz="1800" dirty="0">
                <a:solidFill>
                  <a:srgbClr val="7030A0"/>
                </a:solidFill>
              </a:rPr>
              <a:t>, </a:t>
            </a:r>
            <a:r>
              <a:rPr lang="ru-RU" sz="1800" dirty="0" err="1">
                <a:solidFill>
                  <a:srgbClr val="7030A0"/>
                </a:solidFill>
              </a:rPr>
              <a:t>экваторда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бұл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көрсеткіш</a:t>
            </a:r>
            <a:r>
              <a:rPr lang="ru-RU" sz="1800" dirty="0">
                <a:solidFill>
                  <a:srgbClr val="7030A0"/>
                </a:solidFill>
              </a:rPr>
              <a:t> — 70°С-қа </a:t>
            </a:r>
            <a:r>
              <a:rPr lang="ru-RU" sz="1800" dirty="0" err="1">
                <a:solidFill>
                  <a:srgbClr val="7030A0"/>
                </a:solidFill>
              </a:rPr>
              <a:t>төмендейді</a:t>
            </a:r>
            <a:r>
              <a:rPr lang="ru-RU" sz="1800" dirty="0" smtClean="0">
                <a:solidFill>
                  <a:srgbClr val="7030A0"/>
                </a:solidFill>
              </a:rPr>
              <a:t>.</a:t>
            </a:r>
            <a:endParaRPr lang="ru-RU" sz="1800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1800" dirty="0">
                <a:solidFill>
                  <a:srgbClr val="7030A0"/>
                </a:solidFill>
              </a:rPr>
              <a:t>Тропосфера тропопауза </a:t>
            </a:r>
            <a:r>
              <a:rPr lang="ru-RU" sz="1800" dirty="0" err="1">
                <a:solidFill>
                  <a:srgbClr val="7030A0"/>
                </a:solidFill>
              </a:rPr>
              <a:t>деп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аталатын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өтпелі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жұқа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қабат</a:t>
            </a:r>
            <a:r>
              <a:rPr lang="ru-RU" sz="1800" dirty="0">
                <a:solidFill>
                  <a:srgbClr val="7030A0"/>
                </a:solidFill>
              </a:rPr>
              <a:t> (</a:t>
            </a:r>
            <a:r>
              <a:rPr lang="ru-RU" sz="1800" dirty="0" err="1">
                <a:solidFill>
                  <a:srgbClr val="7030A0"/>
                </a:solidFill>
              </a:rPr>
              <a:t>қалыңдығы</a:t>
            </a:r>
            <a:r>
              <a:rPr lang="ru-RU" sz="1800" dirty="0">
                <a:solidFill>
                  <a:srgbClr val="7030A0"/>
                </a:solidFill>
              </a:rPr>
              <a:t> 1—2 км) </a:t>
            </a:r>
            <a:r>
              <a:rPr lang="ru-RU" sz="1800" dirty="0" err="1">
                <a:solidFill>
                  <a:srgbClr val="7030A0"/>
                </a:solidFill>
              </a:rPr>
              <a:t>арқылы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атмосфераның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келесі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қабаты</a:t>
            </a:r>
            <a:r>
              <a:rPr lang="ru-RU" sz="1800" dirty="0">
                <a:solidFill>
                  <a:srgbClr val="7030A0"/>
                </a:solidFill>
              </a:rPr>
              <a:t> — </a:t>
            </a:r>
            <a:r>
              <a:rPr lang="ru-RU" sz="1800" dirty="0" err="1">
                <a:solidFill>
                  <a:srgbClr val="7030A0"/>
                </a:solidFill>
              </a:rPr>
              <a:t>стратосфераға</a:t>
            </a:r>
            <a:r>
              <a:rPr lang="ru-RU" sz="1800" dirty="0">
                <a:solidFill>
                  <a:srgbClr val="7030A0"/>
                </a:solidFill>
              </a:rPr>
              <a:t> </a:t>
            </a:r>
            <a:r>
              <a:rPr lang="ru-RU" sz="1800" dirty="0" err="1">
                <a:solidFill>
                  <a:srgbClr val="7030A0"/>
                </a:solidFill>
              </a:rPr>
              <a:t>ауысады</a:t>
            </a:r>
            <a:r>
              <a:rPr lang="ru-RU" sz="1800" dirty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endParaRPr lang="ru-RU" sz="1800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239" y="548680"/>
            <a:ext cx="3528392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18375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5983311"/>
          </a:xfrm>
        </p:spPr>
        <p:txBody>
          <a:bodyPr>
            <a:normAutofit fontScale="70000" lnSpcReduction="20000"/>
          </a:bodyPr>
          <a:lstStyle/>
          <a:p>
            <a:r>
              <a:rPr lang="kk-KZ" dirty="0" smtClean="0">
                <a:solidFill>
                  <a:srgbClr val="002060"/>
                </a:solidFill>
              </a:rPr>
              <a:t>Атмосфералық үдерістер литосферада және су қауашағында жүретін үдерістермен тығыз байланысты. Атмосфералық құбылыстарға жататындар: жауын-шашын, бұлт, тұман, найзағай, шаңды (құмды) дауыл, құйын (кенеттен соққан), дауыл, бұрқасын, қырау, шық, полярлық шұғыла және басқалары.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Атмосфера, гидросфера және литосфера бір-бірімен тығыз байланысты әрекетте болады. Іс жүзінде барлық топырақ үстінде болатын геологиялық үдерістерге осылардың әрекеттесуі себепші және олар биосферада жүреді.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kk-KZ" dirty="0" smtClean="0">
                <a:solidFill>
                  <a:srgbClr val="002060"/>
                </a:solidFill>
              </a:rPr>
              <a:t>Атмосфера құрамы химиялық тұрғыдан әр түрлі, бұнда ең негізгісі азот пен оттек, ал көмір қышқыл газы мен аргонның мөлшері аздау болып келеді. Атмосфераның жерге жақын құрғақ қабаты — тропосфера (78,084%) азоттан, (20,946%) оттектен, (0,934%) аргоннан және (0,033%) көмір қышқылынан тұрады. Тропосфераны құратын осы төрт газдың арасынан тек аргон ғана ағзалар тіршілігіне байланысты емес, ал оттек, азот және көмір қышқыл газдарының жинақталуы және шығындалуы тірі ағзалармен реттеледі.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48064" y="274638"/>
            <a:ext cx="3538736" cy="610669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0"/>
            <a:ext cx="4857784" cy="685800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b="1" i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b="1" i="1" dirty="0" smtClean="0">
                <a:solidFill>
                  <a:srgbClr val="7030A0"/>
                </a:solidFill>
              </a:rPr>
              <a:t>Стратосфера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(лат. </a:t>
            </a:r>
            <a:r>
              <a:rPr lang="en-US" dirty="0">
                <a:solidFill>
                  <a:srgbClr val="7030A0"/>
                </a:solidFill>
              </a:rPr>
              <a:t>stratum - «</a:t>
            </a:r>
            <a:r>
              <a:rPr lang="ru-RU" dirty="0" err="1">
                <a:solidFill>
                  <a:srgbClr val="7030A0"/>
                </a:solidFill>
              </a:rPr>
              <a:t>қабатталған</a:t>
            </a:r>
            <a:r>
              <a:rPr lang="ru-RU" dirty="0">
                <a:solidFill>
                  <a:srgbClr val="7030A0"/>
                </a:solidFill>
              </a:rPr>
              <a:t>»)  - </a:t>
            </a:r>
            <a:r>
              <a:rPr lang="ru-RU" dirty="0" err="1">
                <a:solidFill>
                  <a:srgbClr val="7030A0"/>
                </a:solidFill>
              </a:rPr>
              <a:t>тропосфераның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үстінен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80 км-</a:t>
            </a:r>
            <a:r>
              <a:rPr lang="ru-RU" dirty="0" err="1">
                <a:solidFill>
                  <a:srgbClr val="7030A0"/>
                </a:solidFill>
              </a:rPr>
              <a:t>ге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дейінгі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 err="1" smtClean="0">
                <a:solidFill>
                  <a:srgbClr val="7030A0"/>
                </a:solidFill>
              </a:rPr>
              <a:t>биіктікте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орналасқан</a:t>
            </a:r>
            <a:r>
              <a:rPr lang="ru-RU" dirty="0">
                <a:solidFill>
                  <a:srgbClr val="7030A0"/>
                </a:solidFill>
              </a:rPr>
              <a:t> атмосфера </a:t>
            </a:r>
            <a:r>
              <a:rPr lang="ru-RU" dirty="0" err="1">
                <a:solidFill>
                  <a:srgbClr val="7030A0"/>
                </a:solidFill>
              </a:rPr>
              <a:t>қабаты</a:t>
            </a:r>
            <a:r>
              <a:rPr lang="ru-RU" dirty="0">
                <a:solidFill>
                  <a:srgbClr val="7030A0"/>
                </a:solidFill>
              </a:rPr>
              <a:t>. 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Бұл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қабат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бүкіл</a:t>
            </a:r>
            <a:r>
              <a:rPr lang="ru-RU" dirty="0">
                <a:solidFill>
                  <a:srgbClr val="7030A0"/>
                </a:solidFill>
              </a:rPr>
              <a:t> атмосфера </a:t>
            </a:r>
            <a:r>
              <a:rPr lang="ru-RU" dirty="0" err="1" smtClean="0">
                <a:solidFill>
                  <a:srgbClr val="7030A0"/>
                </a:solidFill>
              </a:rPr>
              <a:t>салмағының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>
                <a:solidFill>
                  <a:srgbClr val="7030A0"/>
                </a:solidFill>
              </a:rPr>
              <a:t>20%-</a:t>
            </a:r>
            <a:r>
              <a:rPr lang="ru-RU" dirty="0" err="1">
                <a:solidFill>
                  <a:srgbClr val="7030A0"/>
                </a:solidFill>
              </a:rPr>
              <a:t>ын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құрайды</a:t>
            </a:r>
            <a:r>
              <a:rPr lang="ru-RU" dirty="0">
                <a:solidFill>
                  <a:srgbClr val="7030A0"/>
                </a:solidFill>
              </a:rPr>
              <a:t>. </a:t>
            </a:r>
            <a:r>
              <a:rPr lang="ru-RU" dirty="0" err="1" smtClean="0">
                <a:solidFill>
                  <a:srgbClr val="7030A0"/>
                </a:solidFill>
              </a:rPr>
              <a:t>Мұнда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 err="1" smtClean="0">
                <a:solidFill>
                  <a:srgbClr val="7030A0"/>
                </a:solidFill>
              </a:rPr>
              <a:t>күннің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 err="1">
                <a:solidFill>
                  <a:srgbClr val="7030A0"/>
                </a:solidFill>
              </a:rPr>
              <a:t>ультрафиолетті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сәулеленуін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 err="1">
                <a:solidFill>
                  <a:srgbClr val="7030A0"/>
                </a:solidFill>
              </a:rPr>
              <a:t>күшті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сіңіретін</a:t>
            </a:r>
            <a:r>
              <a:rPr lang="ru-RU" dirty="0">
                <a:solidFill>
                  <a:srgbClr val="7030A0"/>
                </a:solidFill>
              </a:rPr>
              <a:t> озон </a:t>
            </a:r>
            <a:r>
              <a:rPr lang="ru-RU" dirty="0" err="1">
                <a:solidFill>
                  <a:srgbClr val="7030A0"/>
                </a:solidFill>
              </a:rPr>
              <a:t>қабатының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болуына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байланысты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жоғарыдан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келетін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температураның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төмендеуі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тоқталады</a:t>
            </a:r>
            <a:r>
              <a:rPr lang="ru-RU" dirty="0">
                <a:solidFill>
                  <a:srgbClr val="7030A0"/>
                </a:solidFill>
              </a:rPr>
              <a:t>. 30 км </a:t>
            </a:r>
            <a:r>
              <a:rPr lang="ru-RU" dirty="0" err="1">
                <a:solidFill>
                  <a:srgbClr val="7030A0"/>
                </a:solidFill>
              </a:rPr>
              <a:t>биіктік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шамасына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дейін</a:t>
            </a:r>
            <a:r>
              <a:rPr lang="ru-RU" dirty="0">
                <a:solidFill>
                  <a:srgbClr val="7030A0"/>
                </a:solidFill>
              </a:rPr>
              <a:t> температура </a:t>
            </a:r>
            <a:r>
              <a:rPr lang="ru-RU" dirty="0" err="1">
                <a:solidFill>
                  <a:srgbClr val="7030A0"/>
                </a:solidFill>
              </a:rPr>
              <a:t>өзгермей</a:t>
            </a:r>
            <a:r>
              <a:rPr lang="ru-RU" dirty="0">
                <a:solidFill>
                  <a:srgbClr val="7030A0"/>
                </a:solidFill>
              </a:rPr>
              <a:t> 50° </a:t>
            </a:r>
            <a:r>
              <a:rPr lang="ru-RU" dirty="0" err="1">
                <a:solidFill>
                  <a:srgbClr val="7030A0"/>
                </a:solidFill>
              </a:rPr>
              <a:t>шамасында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сақталып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тұрады</a:t>
            </a:r>
            <a:r>
              <a:rPr lang="ru-RU" dirty="0">
                <a:solidFill>
                  <a:srgbClr val="7030A0"/>
                </a:solidFill>
              </a:rPr>
              <a:t>, ал </a:t>
            </a:r>
            <a:r>
              <a:rPr lang="ru-RU" dirty="0" err="1">
                <a:solidFill>
                  <a:srgbClr val="7030A0"/>
                </a:solidFill>
              </a:rPr>
              <a:t>одан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әрі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қарай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биіктікте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біртіндеп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жоғарылай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отырып</a:t>
            </a:r>
            <a:r>
              <a:rPr lang="ru-RU" dirty="0">
                <a:solidFill>
                  <a:srgbClr val="7030A0"/>
                </a:solidFill>
              </a:rPr>
              <a:t>, 60 км </a:t>
            </a:r>
            <a:r>
              <a:rPr lang="ru-RU" dirty="0" err="1">
                <a:solidFill>
                  <a:srgbClr val="7030A0"/>
                </a:solidFill>
              </a:rPr>
              <a:t>биіктікке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барғанда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тіпті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>
                <a:solidFill>
                  <a:srgbClr val="7030A0"/>
                </a:solidFill>
              </a:rPr>
              <a:t>75°-</a:t>
            </a:r>
            <a:r>
              <a:rPr lang="ru-RU" dirty="0" err="1">
                <a:solidFill>
                  <a:srgbClr val="7030A0"/>
                </a:solidFill>
              </a:rPr>
              <a:t>қа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дейін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артады</a:t>
            </a:r>
            <a:r>
              <a:rPr lang="ru-RU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Статосферада</a:t>
            </a:r>
            <a:r>
              <a:rPr lang="ru-RU" dirty="0">
                <a:solidFill>
                  <a:srgbClr val="7030A0"/>
                </a:solidFill>
              </a:rPr>
              <a:t> су </a:t>
            </a:r>
            <a:r>
              <a:rPr lang="ru-RU" dirty="0" err="1">
                <a:solidFill>
                  <a:srgbClr val="7030A0"/>
                </a:solidFill>
              </a:rPr>
              <a:t>буы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және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бұлт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атаулы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мүлдем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дерлік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 err="1">
                <a:solidFill>
                  <a:srgbClr val="7030A0"/>
                </a:solidFill>
              </a:rPr>
              <a:t>болмайды</a:t>
            </a:r>
            <a:r>
              <a:rPr lang="ru-RU" dirty="0">
                <a:solidFill>
                  <a:srgbClr val="7030A0"/>
                </a:solidFill>
              </a:rPr>
              <a:t>. 1951 </a:t>
            </a:r>
            <a:r>
              <a:rPr lang="ru-RU" dirty="0" err="1">
                <a:solidFill>
                  <a:srgbClr val="7030A0"/>
                </a:solidFill>
              </a:rPr>
              <a:t>жылы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халықаралық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келісім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бойынша</a:t>
            </a:r>
            <a:r>
              <a:rPr lang="ru-RU" dirty="0">
                <a:solidFill>
                  <a:srgbClr val="7030A0"/>
                </a:solidFill>
              </a:rPr>
              <a:t> стратосфера </a:t>
            </a:r>
            <a:r>
              <a:rPr lang="ru-RU" dirty="0" err="1">
                <a:solidFill>
                  <a:srgbClr val="7030A0"/>
                </a:solidFill>
              </a:rPr>
              <a:t>деп</a:t>
            </a:r>
            <a:r>
              <a:rPr lang="ru-RU" dirty="0">
                <a:solidFill>
                  <a:srgbClr val="7030A0"/>
                </a:solidFill>
              </a:rPr>
              <a:t> тек 40 км </a:t>
            </a:r>
            <a:r>
              <a:rPr lang="ru-RU" dirty="0" err="1">
                <a:solidFill>
                  <a:srgbClr val="7030A0"/>
                </a:solidFill>
              </a:rPr>
              <a:t>биіктікке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дейінгі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қабатты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атап</a:t>
            </a:r>
            <a:r>
              <a:rPr lang="ru-RU" dirty="0">
                <a:solidFill>
                  <a:srgbClr val="7030A0"/>
                </a:solidFill>
              </a:rPr>
              <a:t>, ал 40-тан 80 км-</a:t>
            </a:r>
            <a:r>
              <a:rPr lang="ru-RU" dirty="0" err="1">
                <a:solidFill>
                  <a:srgbClr val="7030A0"/>
                </a:solidFill>
              </a:rPr>
              <a:t>ге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дейінгі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қабатты</a:t>
            </a:r>
            <a:r>
              <a:rPr lang="ru-RU" dirty="0">
                <a:solidFill>
                  <a:srgbClr val="7030A0"/>
                </a:solidFill>
              </a:rPr>
              <a:t> мезосфера (орта </a:t>
            </a:r>
            <a:r>
              <a:rPr lang="ru-RU" dirty="0" err="1">
                <a:solidFill>
                  <a:srgbClr val="7030A0"/>
                </a:solidFill>
              </a:rPr>
              <a:t>қабат</a:t>
            </a:r>
            <a:r>
              <a:rPr lang="ru-RU" dirty="0">
                <a:solidFill>
                  <a:srgbClr val="7030A0"/>
                </a:solidFill>
              </a:rPr>
              <a:t>) 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деп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атау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керектігі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 err="1">
                <a:solidFill>
                  <a:srgbClr val="7030A0"/>
                </a:solidFill>
              </a:rPr>
              <a:t>келісілді</a:t>
            </a:r>
            <a:r>
              <a:rPr lang="ru-RU" dirty="0">
                <a:solidFill>
                  <a:srgbClr val="7030A0"/>
                </a:solidFill>
              </a:rPr>
              <a:t>. </a:t>
            </a:r>
            <a:r>
              <a:rPr lang="ru-RU" dirty="0" err="1" smtClean="0">
                <a:solidFill>
                  <a:srgbClr val="7030A0"/>
                </a:solidFill>
              </a:rPr>
              <a:t>Стратосферада</a:t>
            </a:r>
            <a:r>
              <a:rPr lang="ru-RU" dirty="0" smtClean="0">
                <a:solidFill>
                  <a:srgbClr val="7030A0"/>
                </a:solidFill>
              </a:rPr>
              <a:t>  </a:t>
            </a:r>
            <a:r>
              <a:rPr lang="ru-RU" dirty="0">
                <a:solidFill>
                  <a:srgbClr val="7030A0"/>
                </a:solidFill>
              </a:rPr>
              <a:t>озон </a:t>
            </a:r>
            <a:r>
              <a:rPr lang="ru-RU" dirty="0" err="1">
                <a:solidFill>
                  <a:srgbClr val="7030A0"/>
                </a:solidFill>
              </a:rPr>
              <a:t>қабаты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smtClean="0">
                <a:solidFill>
                  <a:srgbClr val="7030A0"/>
                </a:solidFill>
              </a:rPr>
              <a:t> </a:t>
            </a:r>
            <a:r>
              <a:rPr lang="ru-RU" dirty="0" err="1" smtClean="0">
                <a:solidFill>
                  <a:srgbClr val="7030A0"/>
                </a:solidFill>
              </a:rPr>
              <a:t>түзіледі</a:t>
            </a:r>
            <a:r>
              <a:rPr lang="ru-RU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48680"/>
            <a:ext cx="3530600" cy="5475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96449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4128" y="274638"/>
            <a:ext cx="2962672" cy="62507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260648"/>
            <a:ext cx="5256584" cy="58221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7030A0"/>
                </a:solidFill>
              </a:rPr>
              <a:t>Мезосфера (гр. </a:t>
            </a:r>
            <a:r>
              <a:rPr lang="en-US" dirty="0" err="1">
                <a:solidFill>
                  <a:srgbClr val="7030A0"/>
                </a:solidFill>
              </a:rPr>
              <a:t>mesos</a:t>
            </a:r>
            <a:r>
              <a:rPr lang="en-US" dirty="0">
                <a:solidFill>
                  <a:srgbClr val="7030A0"/>
                </a:solidFill>
              </a:rPr>
              <a:t> — « </a:t>
            </a:r>
            <a:r>
              <a:rPr lang="ru-RU" dirty="0" err="1">
                <a:solidFill>
                  <a:srgbClr val="7030A0"/>
                </a:solidFill>
              </a:rPr>
              <a:t>ортаңғы</a:t>
            </a:r>
            <a:r>
              <a:rPr lang="ru-RU" dirty="0">
                <a:solidFill>
                  <a:srgbClr val="7030A0"/>
                </a:solidFill>
              </a:rPr>
              <a:t>» </a:t>
            </a:r>
            <a:r>
              <a:rPr lang="ru-RU" dirty="0" err="1">
                <a:solidFill>
                  <a:srgbClr val="7030A0"/>
                </a:solidFill>
              </a:rPr>
              <a:t>және</a:t>
            </a:r>
            <a:r>
              <a:rPr lang="ru-RU" dirty="0">
                <a:solidFill>
                  <a:srgbClr val="7030A0"/>
                </a:solidFill>
              </a:rPr>
              <a:t> гр. </a:t>
            </a:r>
            <a:r>
              <a:rPr lang="el-GR" dirty="0">
                <a:solidFill>
                  <a:srgbClr val="7030A0"/>
                </a:solidFill>
              </a:rPr>
              <a:t>σφαῖρα — «</a:t>
            </a:r>
            <a:r>
              <a:rPr lang="ru-RU" dirty="0">
                <a:solidFill>
                  <a:srgbClr val="7030A0"/>
                </a:solidFill>
              </a:rPr>
              <a:t>шар») - </a:t>
            </a:r>
            <a:r>
              <a:rPr lang="ru-RU" dirty="0" err="1">
                <a:solidFill>
                  <a:srgbClr val="7030A0"/>
                </a:solidFill>
              </a:rPr>
              <a:t>атмосфераның</a:t>
            </a:r>
            <a:r>
              <a:rPr lang="ru-RU" dirty="0">
                <a:solidFill>
                  <a:srgbClr val="7030A0"/>
                </a:solidFill>
              </a:rPr>
              <a:t> 50 — 80 километр </a:t>
            </a:r>
            <a:r>
              <a:rPr lang="ru-RU" dirty="0" err="1">
                <a:solidFill>
                  <a:srgbClr val="7030A0"/>
                </a:solidFill>
              </a:rPr>
              <a:t>биіктіктегі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ортаңғы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қабаты</a:t>
            </a:r>
            <a:r>
              <a:rPr lang="ru-RU" dirty="0">
                <a:solidFill>
                  <a:srgbClr val="7030A0"/>
                </a:solidFill>
              </a:rPr>
              <a:t>. Стратосфера (мезосфера </a:t>
            </a:r>
            <a:r>
              <a:rPr lang="ru-RU" dirty="0" err="1">
                <a:solidFill>
                  <a:srgbClr val="7030A0"/>
                </a:solidFill>
              </a:rPr>
              <a:t>асты</a:t>
            </a:r>
            <a:r>
              <a:rPr lang="ru-RU" dirty="0">
                <a:solidFill>
                  <a:srgbClr val="7030A0"/>
                </a:solidFill>
              </a:rPr>
              <a:t>) мен ионосфера (мезосфера </a:t>
            </a:r>
            <a:r>
              <a:rPr lang="ru-RU" dirty="0" err="1">
                <a:solidFill>
                  <a:srgbClr val="7030A0"/>
                </a:solidFill>
              </a:rPr>
              <a:t>үсті</a:t>
            </a:r>
            <a:r>
              <a:rPr lang="ru-RU" dirty="0">
                <a:solidFill>
                  <a:srgbClr val="7030A0"/>
                </a:solidFill>
              </a:rPr>
              <a:t>) </a:t>
            </a:r>
            <a:r>
              <a:rPr lang="ru-RU" dirty="0" err="1">
                <a:solidFill>
                  <a:srgbClr val="7030A0"/>
                </a:solidFill>
              </a:rPr>
              <a:t>қабаттарының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аралығында</a:t>
            </a:r>
            <a:r>
              <a:rPr lang="ru-RU" dirty="0">
                <a:solidFill>
                  <a:srgbClr val="7030A0"/>
                </a:solidFill>
              </a:rPr>
              <a:t>. </a:t>
            </a:r>
            <a:r>
              <a:rPr lang="ru-RU" dirty="0" err="1">
                <a:solidFill>
                  <a:srgbClr val="7030A0"/>
                </a:solidFill>
              </a:rPr>
              <a:t>Мезосферада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жоғарылаған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сайын</a:t>
            </a:r>
            <a:r>
              <a:rPr lang="ru-RU" dirty="0">
                <a:solidFill>
                  <a:srgbClr val="7030A0"/>
                </a:solidFill>
              </a:rPr>
              <a:t> температура </a:t>
            </a:r>
            <a:r>
              <a:rPr lang="ru-RU" dirty="0" err="1">
                <a:solidFill>
                  <a:srgbClr val="7030A0"/>
                </a:solidFill>
              </a:rPr>
              <a:t>төмендей</a:t>
            </a:r>
            <a:r>
              <a:rPr lang="ru-RU" dirty="0">
                <a:solidFill>
                  <a:srgbClr val="7030A0"/>
                </a:solidFill>
              </a:rPr>
              <a:t> </a:t>
            </a:r>
            <a:r>
              <a:rPr lang="ru-RU" dirty="0" err="1">
                <a:solidFill>
                  <a:srgbClr val="7030A0"/>
                </a:solidFill>
              </a:rPr>
              <a:t>береді</a:t>
            </a:r>
            <a:r>
              <a:rPr lang="ru-RU" dirty="0">
                <a:solidFill>
                  <a:srgbClr val="7030A0"/>
                </a:solidFill>
              </a:rPr>
              <a:t>: 50 километр </a:t>
            </a:r>
            <a:r>
              <a:rPr lang="ru-RU" dirty="0" err="1">
                <a:solidFill>
                  <a:srgbClr val="7030A0"/>
                </a:solidFill>
              </a:rPr>
              <a:t>биіктікте</a:t>
            </a:r>
            <a:r>
              <a:rPr lang="ru-RU" dirty="0">
                <a:solidFill>
                  <a:srgbClr val="7030A0"/>
                </a:solidFill>
              </a:rPr>
              <a:t> 70°С </a:t>
            </a:r>
            <a:r>
              <a:rPr lang="ru-RU" dirty="0" err="1">
                <a:solidFill>
                  <a:srgbClr val="7030A0"/>
                </a:solidFill>
              </a:rPr>
              <a:t>шамасында</a:t>
            </a:r>
            <a:r>
              <a:rPr lang="ru-RU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4178" y="260648"/>
            <a:ext cx="3530600" cy="547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727271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8858280" cy="7029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Гидросфера </a:t>
            </a:r>
            <a:r>
              <a:rPr lang="ru-RU" sz="2400" dirty="0" smtClean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ғаламшарының </a:t>
            </a:r>
            <a:r>
              <a:rPr lang="ru-RU" sz="2400" dirty="0"/>
              <a:t>су </a:t>
            </a:r>
            <a:r>
              <a:rPr lang="ru-RU" sz="2400" dirty="0" err="1"/>
              <a:t>қабығы немесе</a:t>
            </a:r>
            <a:r>
              <a:rPr lang="ru-RU" sz="2400" dirty="0"/>
              <a:t> </a:t>
            </a:r>
            <a:r>
              <a:rPr lang="ru-RU" sz="2400" dirty="0" err="1"/>
              <a:t>құрлықтағы </a:t>
            </a:r>
            <a:r>
              <a:rPr lang="ru-RU" sz="2400" dirty="0"/>
              <a:t>(</a:t>
            </a:r>
            <a:r>
              <a:rPr lang="ru-RU" sz="2400" dirty="0" err="1"/>
              <a:t>тереңдегі</a:t>
            </a:r>
            <a:r>
              <a:rPr lang="ru-RU" sz="2400" dirty="0"/>
              <a:t>, </a:t>
            </a:r>
            <a:r>
              <a:rPr lang="ru-RU" sz="2400" dirty="0" err="1"/>
              <a:t>топырақтағы</a:t>
            </a:r>
            <a:r>
              <a:rPr lang="ru-RU" sz="2400" dirty="0"/>
              <a:t>,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бетіндегі</a:t>
            </a:r>
            <a:r>
              <a:rPr lang="ru-RU" sz="2400" dirty="0"/>
              <a:t>), </a:t>
            </a:r>
            <a:r>
              <a:rPr lang="ru-RU" sz="2400" dirty="0" err="1"/>
              <a:t>мұхиттағы және атмосферадағы</a:t>
            </a:r>
            <a:r>
              <a:rPr lang="ru-RU" sz="2400" dirty="0"/>
              <a:t>, </a:t>
            </a:r>
            <a:r>
              <a:rPr lang="ru-RU" sz="2400" dirty="0" err="1"/>
              <a:t>яғни жер</a:t>
            </a:r>
            <a:r>
              <a:rPr lang="ru-RU" sz="2400" dirty="0"/>
              <a:t> </a:t>
            </a:r>
            <a:r>
              <a:rPr lang="ru-RU" sz="2400" dirty="0" err="1"/>
              <a:t>шарындағы барлық сулардың жиынтығы</a:t>
            </a:r>
            <a:r>
              <a:rPr lang="ru-RU" sz="2400" dirty="0"/>
              <a:t>. Оны </a:t>
            </a:r>
            <a:r>
              <a:rPr lang="ru-RU" sz="2400" dirty="0" err="1"/>
              <a:t>мұхиттар</a:t>
            </a:r>
            <a:r>
              <a:rPr lang="ru-RU" sz="2400" dirty="0"/>
              <a:t> мен </a:t>
            </a:r>
            <a:r>
              <a:rPr lang="ru-RU" sz="2400" dirty="0" err="1"/>
              <a:t>теңіздердің</a:t>
            </a:r>
            <a:r>
              <a:rPr lang="ru-RU" sz="2400" dirty="0"/>
              <a:t> </a:t>
            </a:r>
            <a:r>
              <a:rPr lang="ru-RU" sz="2400" dirty="0" err="1"/>
              <a:t>суы</a:t>
            </a:r>
            <a:r>
              <a:rPr lang="ru-RU" sz="2400" dirty="0"/>
              <a:t>, </a:t>
            </a:r>
            <a:r>
              <a:rPr lang="ru-RU" sz="2400" dirty="0" err="1"/>
              <a:t>құрлық</a:t>
            </a:r>
            <a:r>
              <a:rPr lang="ru-RU" sz="2400" dirty="0"/>
              <a:t> </a:t>
            </a:r>
            <a:r>
              <a:rPr lang="ru-RU" sz="2400" dirty="0" err="1"/>
              <a:t>сулары</a:t>
            </a:r>
            <a:r>
              <a:rPr lang="ru-RU" sz="2400" dirty="0"/>
              <a:t> — </a:t>
            </a:r>
            <a:r>
              <a:rPr lang="ru-RU" sz="2400" dirty="0" err="1"/>
              <a:t>өзендер</a:t>
            </a:r>
            <a:r>
              <a:rPr lang="ru-RU" sz="2400" dirty="0"/>
              <a:t>, </a:t>
            </a:r>
            <a:r>
              <a:rPr lang="ru-RU" sz="2400" dirty="0" err="1"/>
              <a:t>көлдер</a:t>
            </a:r>
            <a:r>
              <a:rPr lang="ru-RU" sz="2400" dirty="0"/>
              <a:t>, </a:t>
            </a:r>
            <a:r>
              <a:rPr lang="ru-RU" sz="2400" dirty="0" err="1"/>
              <a:t>бөгендер</a:t>
            </a:r>
            <a:r>
              <a:rPr lang="ru-RU" sz="2400" dirty="0"/>
              <a:t>, </a:t>
            </a:r>
            <a:r>
              <a:rPr lang="ru-RU" sz="2400" dirty="0" err="1"/>
              <a:t>мұздықтар</a:t>
            </a:r>
            <a:r>
              <a:rPr lang="ru-RU" sz="2400" dirty="0"/>
              <a:t>, </a:t>
            </a:r>
            <a:r>
              <a:rPr lang="ru-RU" sz="2400" dirty="0" err="1"/>
              <a:t>сондай-ақ</a:t>
            </a:r>
            <a:r>
              <a:rPr lang="ru-RU" sz="2400" dirty="0"/>
              <a:t> </a:t>
            </a:r>
            <a:r>
              <a:rPr lang="ru-RU" sz="2400" dirty="0" err="1"/>
              <a:t>литосфераның</a:t>
            </a:r>
            <a:r>
              <a:rPr lang="ru-RU" sz="2400" dirty="0"/>
              <a:t> </a:t>
            </a:r>
            <a:r>
              <a:rPr lang="ru-RU" sz="2400" dirty="0" err="1"/>
              <a:t>жоғарғы</a:t>
            </a:r>
            <a:r>
              <a:rPr lang="ru-RU" sz="2400" dirty="0"/>
              <a:t> </a:t>
            </a:r>
            <a:r>
              <a:rPr lang="ru-RU" sz="2400" dirty="0" err="1"/>
              <a:t>бөлігіне</a:t>
            </a:r>
            <a:r>
              <a:rPr lang="ru-RU" sz="2400" dirty="0"/>
              <a:t> </a:t>
            </a:r>
            <a:r>
              <a:rPr lang="ru-RU" sz="2400" dirty="0" err="1"/>
              <a:t>сіңетін</a:t>
            </a:r>
            <a:r>
              <a:rPr lang="ru-RU" sz="2400" dirty="0"/>
              <a:t>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асты</a:t>
            </a:r>
            <a:r>
              <a:rPr lang="ru-RU" sz="2400" dirty="0"/>
              <a:t> </a:t>
            </a:r>
            <a:r>
              <a:rPr lang="ru-RU" sz="2400" dirty="0" err="1"/>
              <a:t>суы</a:t>
            </a:r>
            <a:r>
              <a:rPr lang="ru-RU" sz="2400" dirty="0"/>
              <a:t>, </a:t>
            </a:r>
            <a:r>
              <a:rPr lang="ru-RU" sz="2400" dirty="0" err="1"/>
              <a:t>атмосферадағы</a:t>
            </a:r>
            <a:r>
              <a:rPr lang="ru-RU" sz="2400" dirty="0"/>
              <a:t> </a:t>
            </a:r>
            <a:r>
              <a:rPr lang="ru-RU" sz="2400" dirty="0" err="1"/>
              <a:t>ылғал</a:t>
            </a:r>
            <a:r>
              <a:rPr lang="ru-RU" sz="2400" dirty="0"/>
              <a:t> </a:t>
            </a:r>
            <a:r>
              <a:rPr lang="ru-RU" sz="2400" dirty="0" err="1"/>
              <a:t>құрайды</a:t>
            </a:r>
            <a:r>
              <a:rPr lang="ru-RU" sz="2400" dirty="0"/>
              <a:t>. Гидросфера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бетінің</a:t>
            </a:r>
            <a:r>
              <a:rPr lang="ru-RU" sz="2400" dirty="0"/>
              <a:t> </a:t>
            </a:r>
            <a:r>
              <a:rPr lang="ru-RU" sz="2400" dirty="0" err="1"/>
              <a:t>шамамен</a:t>
            </a:r>
            <a:r>
              <a:rPr lang="ru-RU" sz="2400" dirty="0"/>
              <a:t> 71%-</a:t>
            </a:r>
            <a:r>
              <a:rPr lang="ru-RU" sz="2400" dirty="0" err="1"/>
              <a:t>ын</a:t>
            </a:r>
            <a:r>
              <a:rPr lang="ru-RU" sz="2400" dirty="0"/>
              <a:t> </a:t>
            </a:r>
            <a:r>
              <a:rPr lang="ru-RU" sz="2400" dirty="0" err="1"/>
              <a:t>алып</a:t>
            </a:r>
            <a:r>
              <a:rPr lang="ru-RU" sz="2400" dirty="0"/>
              <a:t> </a:t>
            </a:r>
            <a:r>
              <a:rPr lang="ru-RU" sz="2400" dirty="0" err="1"/>
              <a:t>жатыр</a:t>
            </a:r>
            <a:r>
              <a:rPr lang="ru-RU" sz="2400" dirty="0"/>
              <a:t>. </a:t>
            </a:r>
            <a:r>
              <a:rPr lang="ru-RU" sz="2400" dirty="0" err="1"/>
              <a:t>Гидросфераның шамамен</a:t>
            </a:r>
            <a:r>
              <a:rPr lang="ru-RU" sz="2400" dirty="0"/>
              <a:t> 94%-ын </a:t>
            </a:r>
            <a:r>
              <a:rPr lang="ru-RU" sz="2400" dirty="0" err="1"/>
              <a:t>мұхиттар </a:t>
            </a:r>
            <a:r>
              <a:rPr lang="ru-RU" sz="2400" dirty="0"/>
              <a:t>мен </a:t>
            </a:r>
            <a:r>
              <a:rPr lang="ru-RU" sz="2400" dirty="0" err="1"/>
              <a:t>теңіздер құраса</a:t>
            </a:r>
            <a:r>
              <a:rPr lang="ru-RU" sz="2400" dirty="0"/>
              <a:t>, 4%-ы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асты</a:t>
            </a:r>
            <a:r>
              <a:rPr lang="ru-RU" sz="2400" dirty="0"/>
              <a:t> </a:t>
            </a:r>
            <a:r>
              <a:rPr lang="ru-RU" sz="2400" dirty="0" err="1"/>
              <a:t>суларының</a:t>
            </a:r>
            <a:r>
              <a:rPr lang="ru-RU" sz="2400" dirty="0"/>
              <a:t>, </a:t>
            </a:r>
            <a:r>
              <a:rPr lang="ru-RU" sz="2400" dirty="0" err="1"/>
              <a:t>шамамен</a:t>
            </a:r>
            <a:r>
              <a:rPr lang="ru-RU" sz="2400" dirty="0"/>
              <a:t> 2%</a:t>
            </a:r>
            <a:r>
              <a:rPr lang="ru-RU" sz="2400" dirty="0" err="1"/>
              <a:t>-мұздықтар </a:t>
            </a:r>
            <a:r>
              <a:rPr lang="ru-RU" sz="2400" dirty="0"/>
              <a:t>мен </a:t>
            </a:r>
            <a:r>
              <a:rPr lang="ru-RU" sz="2400" dirty="0" err="1"/>
              <a:t>қарлардың </a:t>
            </a:r>
            <a:r>
              <a:rPr lang="ru-RU" sz="2400" dirty="0"/>
              <a:t>(</a:t>
            </a:r>
            <a:r>
              <a:rPr lang="ru-RU" sz="2400" dirty="0" err="1"/>
              <a:t>негізінен</a:t>
            </a:r>
            <a:r>
              <a:rPr lang="ru-RU" sz="2400" dirty="0"/>
              <a:t> Арктика, Антарктида мен Гренландия), 0,4%</a:t>
            </a:r>
            <a:r>
              <a:rPr lang="ru-RU" sz="2400" dirty="0" err="1"/>
              <a:t>-құрлықтардағы жер</a:t>
            </a:r>
            <a:r>
              <a:rPr lang="ru-RU" sz="2400" dirty="0"/>
              <a:t> </a:t>
            </a:r>
            <a:r>
              <a:rPr lang="ru-RU" sz="2400" dirty="0" err="1"/>
              <a:t>үсті суларының </a:t>
            </a:r>
            <a:r>
              <a:rPr lang="ru-RU" sz="2400" dirty="0"/>
              <a:t>(</a:t>
            </a:r>
            <a:r>
              <a:rPr lang="ru-RU" sz="2400" dirty="0" err="1"/>
              <a:t>өзен</a:t>
            </a:r>
            <a:r>
              <a:rPr lang="ru-RU" sz="2400" dirty="0"/>
              <a:t>, </a:t>
            </a:r>
            <a:r>
              <a:rPr lang="ru-RU" sz="2400" dirty="0" err="1"/>
              <a:t>көл</a:t>
            </a:r>
            <a:r>
              <a:rPr lang="ru-RU" sz="2400" dirty="0"/>
              <a:t>, </a:t>
            </a:r>
            <a:r>
              <a:rPr lang="ru-RU" sz="2400" dirty="0" err="1"/>
              <a:t>батпақ</a:t>
            </a:r>
            <a:r>
              <a:rPr lang="ru-RU" sz="2400" dirty="0"/>
              <a:t>) </a:t>
            </a:r>
            <a:r>
              <a:rPr lang="ru-RU" sz="2400" dirty="0" err="1"/>
              <a:t>үлесіне тиеді</a:t>
            </a:r>
            <a:r>
              <a:rPr lang="ru-RU" sz="2400" dirty="0"/>
              <a:t>. </a:t>
            </a:r>
            <a:r>
              <a:rPr lang="ru-RU" sz="2400" dirty="0" smtClean="0"/>
              <a:t> </a:t>
            </a:r>
            <a:r>
              <a:rPr lang="ru-RU" sz="2400" dirty="0"/>
              <a:t>Су 3 </a:t>
            </a:r>
            <a:r>
              <a:rPr lang="ru-RU" sz="2400" dirty="0" err="1"/>
              <a:t>күйде болады</a:t>
            </a:r>
            <a:r>
              <a:rPr lang="ru-RU" sz="2400" dirty="0"/>
              <a:t>: </a:t>
            </a:r>
            <a:r>
              <a:rPr lang="ru-RU" sz="2400" dirty="0" err="1"/>
              <a:t>сұйық</a:t>
            </a:r>
            <a:r>
              <a:rPr lang="ru-RU" sz="2400" dirty="0"/>
              <a:t>, </a:t>
            </a:r>
            <a:r>
              <a:rPr lang="ru-RU" sz="2400" dirty="0" err="1"/>
              <a:t>қатты</a:t>
            </a:r>
            <a:r>
              <a:rPr lang="ru-RU" sz="2400" dirty="0"/>
              <a:t>, </a:t>
            </a:r>
            <a:r>
              <a:rPr lang="ru-RU" sz="2400" dirty="0" smtClean="0"/>
              <a:t>газ. </a:t>
            </a:r>
            <a:r>
              <a:rPr lang="ru-RU" sz="2400" dirty="0" err="1"/>
              <a:t>Гидросферадағы барлық судың </a:t>
            </a:r>
            <a:r>
              <a:rPr lang="ru-RU" sz="2400" dirty="0"/>
              <a:t>мөлшері-1,6 млрд км куб, </a:t>
            </a:r>
            <a:r>
              <a:rPr lang="ru-RU" sz="2400" dirty="0" err="1"/>
              <a:t>мұхит теңіз </a:t>
            </a:r>
            <a:r>
              <a:rPr lang="ru-RU" sz="2400" dirty="0"/>
              <a:t>сулары-96,5 %, </a:t>
            </a:r>
            <a:r>
              <a:rPr lang="ru-RU" sz="2400" dirty="0" err="1"/>
              <a:t>тұщы </a:t>
            </a:r>
            <a:r>
              <a:rPr lang="ru-RU" sz="2400" dirty="0"/>
              <a:t>су-2,5% </a:t>
            </a:r>
            <a:r>
              <a:rPr lang="ru-RU" sz="2400" dirty="0" err="1"/>
              <a:t>Жер</a:t>
            </a:r>
            <a:r>
              <a:rPr lang="ru-RU" sz="2400" dirty="0"/>
              <a:t> </a:t>
            </a:r>
            <a:r>
              <a:rPr lang="ru-RU" sz="2400" dirty="0" err="1"/>
              <a:t>бетінің </a:t>
            </a:r>
            <a:r>
              <a:rPr lang="ru-RU" sz="2400" dirty="0"/>
              <a:t>3\4 </a:t>
            </a:r>
            <a:r>
              <a:rPr lang="ru-RU" sz="2400" dirty="0" err="1"/>
              <a:t>бөлігін </a:t>
            </a:r>
            <a:r>
              <a:rPr lang="ru-RU" sz="2400" dirty="0"/>
              <a:t>д.ж </a:t>
            </a:r>
            <a:r>
              <a:rPr lang="ru-RU" sz="2400" dirty="0" err="1"/>
              <a:t>мұхит суы</a:t>
            </a:r>
            <a:r>
              <a:rPr lang="ru-RU" sz="2400" dirty="0"/>
              <a:t> </a:t>
            </a:r>
            <a:r>
              <a:rPr lang="ru-RU" sz="2400" dirty="0" err="1"/>
              <a:t>алып</a:t>
            </a:r>
            <a:r>
              <a:rPr lang="ru-RU" sz="2400" dirty="0"/>
              <a:t> </a:t>
            </a:r>
            <a:r>
              <a:rPr lang="ru-RU" sz="2400" dirty="0" err="1"/>
              <a:t>жатыр</a:t>
            </a:r>
            <a:r>
              <a:rPr lang="ru-RU" sz="2400" dirty="0"/>
              <a:t>. Су </a:t>
            </a:r>
            <a:r>
              <a:rPr lang="ru-RU" sz="2400" dirty="0" err="1"/>
              <a:t>айналымы</a:t>
            </a:r>
            <a:r>
              <a:rPr lang="ru-RU" sz="2400" dirty="0"/>
              <a:t> 2-ге </a:t>
            </a:r>
            <a:r>
              <a:rPr lang="ru-RU" sz="2400" dirty="0" err="1"/>
              <a:t>бөлінеді</a:t>
            </a:r>
            <a:r>
              <a:rPr lang="ru-RU" sz="2400" dirty="0"/>
              <a:t>. 1.Кіші су </a:t>
            </a:r>
            <a:r>
              <a:rPr lang="ru-RU" sz="2400" dirty="0" err="1"/>
              <a:t>айналымы-судың</a:t>
            </a:r>
            <a:r>
              <a:rPr lang="ru-RU" sz="2400" dirty="0"/>
              <a:t> </a:t>
            </a:r>
            <a:r>
              <a:rPr lang="ru-RU" sz="2400" dirty="0" err="1"/>
              <a:t>мұхиттан</a:t>
            </a:r>
            <a:r>
              <a:rPr lang="ru-RU" sz="2400" dirty="0"/>
              <a:t> </a:t>
            </a:r>
            <a:r>
              <a:rPr lang="ru-RU" sz="2400" dirty="0" err="1"/>
              <a:t>атмосфераға</a:t>
            </a:r>
            <a:r>
              <a:rPr lang="ru-RU" sz="2400" dirty="0"/>
              <a:t>, </a:t>
            </a:r>
            <a:r>
              <a:rPr lang="ru-RU" sz="2400" dirty="0" err="1"/>
              <a:t>атмосферадан</a:t>
            </a:r>
            <a:r>
              <a:rPr lang="ru-RU" sz="2400" dirty="0"/>
              <a:t> </a:t>
            </a:r>
            <a:r>
              <a:rPr lang="ru-RU" sz="2400" dirty="0" err="1"/>
              <a:t>мұхитқа</a:t>
            </a:r>
            <a:r>
              <a:rPr lang="ru-RU" sz="2400" dirty="0"/>
              <a:t> </a:t>
            </a:r>
            <a:r>
              <a:rPr lang="ru-RU" sz="2400" dirty="0" err="1"/>
              <a:t>қайтып</a:t>
            </a:r>
            <a:r>
              <a:rPr lang="ru-RU" sz="2400" dirty="0"/>
              <a:t> </a:t>
            </a:r>
            <a:r>
              <a:rPr lang="ru-RU" sz="2400" dirty="0" err="1"/>
              <a:t>қосылуы</a:t>
            </a:r>
            <a:r>
              <a:rPr lang="ru-RU" sz="2400" dirty="0"/>
              <a:t>. 2.Үлкен су </a:t>
            </a:r>
            <a:r>
              <a:rPr lang="ru-RU" sz="2400" dirty="0" err="1"/>
              <a:t>айналымы-судың</a:t>
            </a:r>
            <a:r>
              <a:rPr lang="ru-RU" sz="2400" dirty="0"/>
              <a:t> </a:t>
            </a:r>
            <a:r>
              <a:rPr lang="ru-RU" sz="2400" dirty="0" err="1"/>
              <a:t>мұхиттан</a:t>
            </a:r>
            <a:r>
              <a:rPr lang="ru-RU" sz="2400" dirty="0"/>
              <a:t> </a:t>
            </a:r>
            <a:r>
              <a:rPr lang="ru-RU" sz="2400" dirty="0" err="1"/>
              <a:t>атмосфераға</a:t>
            </a:r>
            <a:r>
              <a:rPr lang="ru-RU" sz="2400" dirty="0"/>
              <a:t>, </a:t>
            </a:r>
            <a:r>
              <a:rPr lang="ru-RU" sz="2400" dirty="0" err="1"/>
              <a:t>атмосферадан</a:t>
            </a:r>
            <a:r>
              <a:rPr lang="ru-RU" sz="2400" dirty="0"/>
              <a:t> </a:t>
            </a:r>
            <a:r>
              <a:rPr lang="ru-RU" sz="2400" dirty="0" err="1"/>
              <a:t>құрлыққа</a:t>
            </a:r>
            <a:r>
              <a:rPr lang="ru-RU" sz="2400" dirty="0"/>
              <a:t>, </a:t>
            </a:r>
            <a:r>
              <a:rPr lang="ru-RU" sz="2400" dirty="0" err="1"/>
              <a:t>құрлықтан</a:t>
            </a:r>
            <a:r>
              <a:rPr lang="ru-RU" sz="2400" dirty="0"/>
              <a:t> </a:t>
            </a:r>
            <a:r>
              <a:rPr lang="ru-RU" sz="2400" dirty="0" err="1"/>
              <a:t>мұхитқа</a:t>
            </a:r>
            <a:r>
              <a:rPr lang="ru-RU" sz="2400" dirty="0"/>
              <a:t> </a:t>
            </a:r>
            <a:r>
              <a:rPr lang="ru-RU" sz="2400" dirty="0" err="1"/>
              <a:t>қайтып</a:t>
            </a:r>
            <a:r>
              <a:rPr lang="ru-RU" sz="2400" dirty="0"/>
              <a:t> </a:t>
            </a:r>
            <a:r>
              <a:rPr lang="ru-RU" sz="2400" dirty="0" err="1"/>
              <a:t>қосылуы</a:t>
            </a:r>
            <a:r>
              <a:rPr lang="ru-RU" sz="2400" dirty="0"/>
              <a:t>. </a:t>
            </a:r>
          </a:p>
        </p:txBody>
      </p:sp>
    </p:spTree>
    <p:extLst>
      <p:ext uri="{BB962C8B-B14F-4D97-AF65-F5344CB8AC3E}">
        <p14:creationId xmlns="" xmlns:p14="http://schemas.microsoft.com/office/powerpoint/2010/main" val="159372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215106"/>
          </a:xfrm>
        </p:spPr>
        <p:txBody>
          <a:bodyPr>
            <a:normAutofit fontScale="85000" lnSpcReduction="20000"/>
          </a:bodyPr>
          <a:lstStyle/>
          <a:p>
            <a:r>
              <a:rPr lang="ru-RU" dirty="0" err="1" smtClean="0"/>
              <a:t>Гидросфераны</a:t>
            </a:r>
            <a:r>
              <a:rPr lang="ru-RU" dirty="0" smtClean="0"/>
              <a:t> </a:t>
            </a:r>
            <a:r>
              <a:rPr lang="ru-RU" dirty="0" err="1" smtClean="0"/>
              <a:t>жерасты</a:t>
            </a:r>
            <a:r>
              <a:rPr lang="ru-RU" dirty="0" smtClean="0"/>
              <a:t> </a:t>
            </a:r>
            <a:r>
              <a:rPr lang="ru-RU" dirty="0" err="1" smtClean="0"/>
              <a:t>және жерүсті гидросферасына</a:t>
            </a:r>
            <a:r>
              <a:rPr lang="ru-RU" dirty="0" smtClean="0"/>
              <a:t> </a:t>
            </a:r>
            <a:r>
              <a:rPr lang="ru-RU" dirty="0" err="1" smtClean="0"/>
              <a:t>бөледі.</a:t>
            </a:r>
            <a:r>
              <a:rPr lang="ru-RU" dirty="0" smtClean="0"/>
              <a:t> </a:t>
            </a:r>
            <a:r>
              <a:rPr lang="ru-RU" dirty="0" err="1" smtClean="0"/>
              <a:t>Жерүсті гидросферасына</a:t>
            </a:r>
            <a:r>
              <a:rPr lang="ru-RU" dirty="0" smtClean="0"/>
              <a:t> су </a:t>
            </a:r>
            <a:r>
              <a:rPr lang="ru-RU" dirty="0" err="1" smtClean="0"/>
              <a:t>қабатының жер</a:t>
            </a:r>
            <a:r>
              <a:rPr lang="ru-RU" dirty="0" smtClean="0"/>
              <a:t> </a:t>
            </a:r>
            <a:r>
              <a:rPr lang="ru-RU" dirty="0" err="1" smtClean="0"/>
              <a:t>бетіндегі</a:t>
            </a:r>
            <a:r>
              <a:rPr lang="ru-RU" dirty="0" smtClean="0"/>
              <a:t> </a:t>
            </a:r>
            <a:r>
              <a:rPr lang="ru-RU" dirty="0" err="1" smtClean="0"/>
              <a:t>бөлігі жатады</a:t>
            </a:r>
            <a:r>
              <a:rPr lang="ru-RU" dirty="0" smtClean="0"/>
              <a:t>. </a:t>
            </a:r>
            <a:r>
              <a:rPr lang="ru-RU" dirty="0" err="1" smtClean="0"/>
              <a:t>Олардың құрамына мұхиттар суы</a:t>
            </a:r>
            <a:r>
              <a:rPr lang="ru-RU" dirty="0" smtClean="0"/>
              <a:t>, </a:t>
            </a:r>
            <a:r>
              <a:rPr lang="ru-RU" dirty="0" err="1" smtClean="0"/>
              <a:t>теңіз, өзен, көлдер, </a:t>
            </a:r>
            <a:r>
              <a:rPr lang="ru-RU" dirty="0" smtClean="0"/>
              <a:t>су </a:t>
            </a:r>
            <a:r>
              <a:rPr lang="ru-RU" dirty="0" err="1" smtClean="0"/>
              <a:t>қоймаларының</a:t>
            </a:r>
            <a:r>
              <a:rPr lang="ru-RU" dirty="0" smtClean="0"/>
              <a:t>, </a:t>
            </a:r>
            <a:r>
              <a:rPr lang="ru-RU" dirty="0" err="1" smtClean="0"/>
              <a:t>батпақ-шалшық</a:t>
            </a:r>
            <a:r>
              <a:rPr lang="ru-RU" dirty="0" smtClean="0"/>
              <a:t>, </a:t>
            </a:r>
            <a:r>
              <a:rPr lang="ru-RU" dirty="0" err="1" smtClean="0"/>
              <a:t>көшпе мұздардың</a:t>
            </a:r>
            <a:r>
              <a:rPr lang="ru-RU" dirty="0" smtClean="0"/>
              <a:t>, </a:t>
            </a:r>
            <a:r>
              <a:rPr lang="ru-RU" dirty="0" err="1" smtClean="0"/>
              <a:t>қар басқан жерлердің сулары</a:t>
            </a:r>
            <a:r>
              <a:rPr lang="ru-RU" dirty="0" smtClean="0"/>
              <a:t> </a:t>
            </a:r>
            <a:r>
              <a:rPr lang="ru-RU" dirty="0" err="1" smtClean="0"/>
              <a:t>кіреді</a:t>
            </a:r>
            <a:r>
              <a:rPr lang="ru-RU" dirty="0" smtClean="0"/>
              <a:t>. </a:t>
            </a:r>
            <a:r>
              <a:rPr lang="ru-RU" dirty="0" err="1" smtClean="0"/>
              <a:t>Бұл сулардың бәрі жер</a:t>
            </a:r>
            <a:r>
              <a:rPr lang="ru-RU" dirty="0" smtClean="0"/>
              <a:t> </a:t>
            </a:r>
            <a:r>
              <a:rPr lang="ru-RU" dirty="0" err="1" smtClean="0"/>
              <a:t>бетіне</a:t>
            </a:r>
            <a:r>
              <a:rPr lang="ru-RU" dirty="0" smtClean="0"/>
              <a:t> </a:t>
            </a:r>
            <a:r>
              <a:rPr lang="ru-RU" dirty="0" err="1" smtClean="0"/>
              <a:t>тұрақты немесе</a:t>
            </a:r>
            <a:r>
              <a:rPr lang="ru-RU" dirty="0" smtClean="0"/>
              <a:t> </a:t>
            </a:r>
            <a:r>
              <a:rPr lang="ru-RU" dirty="0" err="1" smtClean="0"/>
              <a:t>уақытша орналасады</a:t>
            </a:r>
            <a:r>
              <a:rPr lang="ru-RU" dirty="0" smtClean="0"/>
              <a:t>, </a:t>
            </a:r>
            <a:r>
              <a:rPr lang="ru-RU" dirty="0" err="1" smtClean="0"/>
              <a:t>сондықтан </a:t>
            </a:r>
            <a:r>
              <a:rPr lang="ru-RU" dirty="0" err="1" smtClean="0"/>
              <a:t>жербеті</a:t>
            </a:r>
            <a:r>
              <a:rPr lang="ru-RU" dirty="0" smtClean="0"/>
              <a:t> </a:t>
            </a:r>
            <a:r>
              <a:rPr lang="ru-RU" dirty="0" err="1" smtClean="0"/>
              <a:t>сулары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Жербеті</a:t>
            </a:r>
            <a:r>
              <a:rPr lang="ru-RU" dirty="0" smtClean="0"/>
              <a:t> </a:t>
            </a:r>
            <a:r>
              <a:rPr lang="ru-RU" dirty="0" err="1" smtClean="0"/>
              <a:t>гидросферасы</a:t>
            </a:r>
            <a:r>
              <a:rPr lang="ru-RU" dirty="0" smtClean="0"/>
              <a:t> </a:t>
            </a:r>
            <a:r>
              <a:rPr lang="ru-RU" dirty="0" err="1" smtClean="0"/>
              <a:t>жерді</a:t>
            </a:r>
            <a:r>
              <a:rPr lang="ru-RU" dirty="0" smtClean="0"/>
              <a:t> </a:t>
            </a:r>
            <a:r>
              <a:rPr lang="ru-RU" dirty="0" err="1" smtClean="0"/>
              <a:t>тұтас жабатын</a:t>
            </a:r>
            <a:r>
              <a:rPr lang="ru-RU" dirty="0" smtClean="0"/>
              <a:t> </a:t>
            </a:r>
            <a:r>
              <a:rPr lang="ru-RU" dirty="0" err="1" smtClean="0"/>
              <a:t>қабат емес</a:t>
            </a:r>
            <a:r>
              <a:rPr lang="ru-RU" dirty="0" smtClean="0"/>
              <a:t>,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әр жерде</a:t>
            </a:r>
            <a:r>
              <a:rPr lang="ru-RU" dirty="0" smtClean="0"/>
              <a:t> </a:t>
            </a:r>
            <a:r>
              <a:rPr lang="ru-RU" dirty="0" err="1" smtClean="0"/>
              <a:t>үзіліп шамамен</a:t>
            </a:r>
            <a:r>
              <a:rPr lang="ru-RU" dirty="0" smtClean="0"/>
              <a:t> 70,8%-ды </a:t>
            </a:r>
            <a:r>
              <a:rPr lang="ru-RU" dirty="0" err="1" smtClean="0"/>
              <a:t>жауып</a:t>
            </a:r>
            <a:r>
              <a:rPr lang="ru-RU" dirty="0" smtClean="0"/>
              <a:t> </a:t>
            </a:r>
            <a:r>
              <a:rPr lang="ru-RU" dirty="0" err="1" smtClean="0"/>
              <a:t>жатыр</a:t>
            </a:r>
            <a:r>
              <a:rPr lang="ru-RU" dirty="0" smtClean="0"/>
              <a:t>. </a:t>
            </a:r>
            <a:r>
              <a:rPr lang="ru-RU" dirty="0" err="1" smtClean="0"/>
              <a:t>Жерасты</a:t>
            </a:r>
            <a:r>
              <a:rPr lang="ru-RU" dirty="0" smtClean="0"/>
              <a:t> </a:t>
            </a:r>
            <a:r>
              <a:rPr lang="ru-RU" dirty="0" err="1" smtClean="0"/>
              <a:t>гидросферасына</a:t>
            </a:r>
            <a:r>
              <a:rPr lang="ru-RU" dirty="0" smtClean="0"/>
              <a:t>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қыртысының жоғары бөлігін басатын</a:t>
            </a:r>
            <a:r>
              <a:rPr lang="ru-RU" dirty="0" smtClean="0"/>
              <a:t> </a:t>
            </a:r>
            <a:r>
              <a:rPr lang="ru-RU" dirty="0" err="1" smtClean="0"/>
              <a:t>сулар</a:t>
            </a:r>
            <a:r>
              <a:rPr lang="ru-RU" dirty="0" smtClean="0"/>
              <a:t> </a:t>
            </a:r>
            <a:r>
              <a:rPr lang="ru-RU" dirty="0" err="1" smtClean="0"/>
              <a:t>жатады</a:t>
            </a:r>
            <a:r>
              <a:rPr lang="ru-RU" dirty="0" smtClean="0"/>
              <a:t>.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жерасты</a:t>
            </a:r>
            <a:r>
              <a:rPr lang="ru-RU" dirty="0" smtClean="0"/>
              <a:t> </a:t>
            </a:r>
            <a:r>
              <a:rPr lang="ru-RU" dirty="0" err="1" smtClean="0"/>
              <a:t>сулары</a:t>
            </a:r>
            <a:r>
              <a:rPr lang="ru-RU" dirty="0" smtClean="0"/>
              <a:t> </a:t>
            </a:r>
            <a:r>
              <a:rPr lang="ru-RU" dirty="0" err="1" smtClean="0"/>
              <a:t>деп</a:t>
            </a:r>
            <a:r>
              <a:rPr lang="ru-RU" dirty="0" smtClean="0"/>
              <a:t> </a:t>
            </a:r>
            <a:r>
              <a:rPr lang="ru-RU" dirty="0" err="1" smtClean="0"/>
              <a:t>аталады</a:t>
            </a:r>
            <a:r>
              <a:rPr lang="ru-RU" dirty="0" smtClean="0"/>
              <a:t>.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гидросферасының үстіңгі шегі</a:t>
            </a:r>
            <a:r>
              <a:rPr lang="ru-RU" dirty="0" smtClean="0"/>
              <a:t>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бетімен</a:t>
            </a:r>
            <a:r>
              <a:rPr lang="ru-RU" dirty="0" smtClean="0"/>
              <a:t> </a:t>
            </a:r>
            <a:r>
              <a:rPr lang="ru-RU" dirty="0" err="1" smtClean="0"/>
              <a:t>шектелген</a:t>
            </a:r>
            <a:r>
              <a:rPr lang="ru-RU" dirty="0" smtClean="0"/>
              <a:t>, ал </a:t>
            </a:r>
            <a:r>
              <a:rPr lang="ru-RU" dirty="0" err="1" smtClean="0"/>
              <a:t>төменгі шекарасын</a:t>
            </a:r>
            <a:r>
              <a:rPr lang="ru-RU" dirty="0" smtClean="0"/>
              <a:t> табу </a:t>
            </a:r>
            <a:r>
              <a:rPr lang="ru-RU" dirty="0" err="1" smtClean="0"/>
              <a:t>мүмкін емес</a:t>
            </a:r>
            <a:r>
              <a:rPr lang="ru-RU" dirty="0" smtClean="0"/>
              <a:t>, </a:t>
            </a:r>
            <a:r>
              <a:rPr lang="ru-RU" dirty="0" err="1" smtClean="0"/>
              <a:t>өйткені қалың қыртысқа кіріп</a:t>
            </a:r>
            <a:r>
              <a:rPr lang="ru-RU" dirty="0" smtClean="0"/>
              <a:t> </a:t>
            </a:r>
            <a:r>
              <a:rPr lang="ru-RU" dirty="0" err="1" smtClean="0"/>
              <a:t>жатыр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52"/>
            <a:ext cx="8786874" cy="657229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Гидросфера </a:t>
            </a:r>
            <a:r>
              <a:rPr lang="ru-RU" dirty="0" err="1" smtClean="0"/>
              <a:t>біздің планетамыздың табиғи ортасын</a:t>
            </a:r>
            <a:r>
              <a:rPr lang="ru-RU" dirty="0" smtClean="0"/>
              <a:t> </a:t>
            </a:r>
            <a:r>
              <a:rPr lang="ru-RU" dirty="0" err="1" smtClean="0"/>
              <a:t>қалыптастыруда маңызды рөл атқарады</a:t>
            </a:r>
            <a:r>
              <a:rPr lang="ru-RU" dirty="0" smtClean="0"/>
              <a:t>. </a:t>
            </a:r>
            <a:r>
              <a:rPr lang="ru-RU" dirty="0" err="1" smtClean="0"/>
              <a:t>Ол</a:t>
            </a:r>
            <a:r>
              <a:rPr lang="ru-RU" dirty="0" smtClean="0"/>
              <a:t> </a:t>
            </a:r>
            <a:r>
              <a:rPr lang="ru-RU" dirty="0" err="1" smtClean="0"/>
              <a:t>атмосфералық үдерістерге белсенді</a:t>
            </a:r>
            <a:r>
              <a:rPr lang="ru-RU" dirty="0" smtClean="0"/>
              <a:t> </a:t>
            </a:r>
            <a:r>
              <a:rPr lang="ru-RU" dirty="0" err="1" smtClean="0"/>
              <a:t>әсер етеді</a:t>
            </a:r>
            <a:r>
              <a:rPr lang="ru-RU" dirty="0" smtClean="0"/>
              <a:t> (</a:t>
            </a:r>
            <a:r>
              <a:rPr lang="ru-RU" dirty="0" err="1" smtClean="0"/>
              <a:t>ауа</a:t>
            </a:r>
            <a:r>
              <a:rPr lang="ru-RU" dirty="0" smtClean="0"/>
              <a:t> </a:t>
            </a:r>
            <a:r>
              <a:rPr lang="ru-RU" dirty="0" err="1" smtClean="0"/>
              <a:t>массасын</a:t>
            </a:r>
            <a:r>
              <a:rPr lang="ru-RU" dirty="0" smtClean="0"/>
              <a:t> </a:t>
            </a:r>
            <a:r>
              <a:rPr lang="ru-RU" dirty="0" err="1" smtClean="0"/>
              <a:t>жылытады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суытады</a:t>
            </a:r>
            <a:r>
              <a:rPr lang="ru-RU" dirty="0" smtClean="0"/>
              <a:t>, </a:t>
            </a:r>
            <a:r>
              <a:rPr lang="ru-RU" dirty="0" err="1" smtClean="0"/>
              <a:t>ылғалмен қанықтырады және </a:t>
            </a:r>
            <a:r>
              <a:rPr lang="ru-RU" dirty="0" smtClean="0"/>
              <a:t>т.б.).</a:t>
            </a:r>
          </a:p>
          <a:p>
            <a:r>
              <a:rPr lang="ru-RU" dirty="0" smtClean="0"/>
              <a:t>Су </a:t>
            </a:r>
            <a:r>
              <a:rPr lang="ru-RU" dirty="0" err="1" smtClean="0"/>
              <a:t>биосфераның барлық компоненттерінің маңызды құрамдас бөлігі және тірі</a:t>
            </a:r>
            <a:r>
              <a:rPr lang="ru-RU" dirty="0" smtClean="0"/>
              <a:t> </a:t>
            </a:r>
            <a:r>
              <a:rPr lang="ru-RU" dirty="0" err="1" smtClean="0"/>
              <a:t>ағзалардың өмір сүруі үшін бірден-бір</a:t>
            </a:r>
            <a:r>
              <a:rPr lang="ru-RU" dirty="0" smtClean="0"/>
              <a:t> </a:t>
            </a:r>
            <a:r>
              <a:rPr lang="ru-RU" dirty="0" err="1" smtClean="0"/>
              <a:t>маңызды </a:t>
            </a:r>
            <a:r>
              <a:rPr lang="ru-RU" dirty="0" smtClean="0"/>
              <a:t>фактор. </a:t>
            </a:r>
            <a:r>
              <a:rPr lang="ru-RU" dirty="0" err="1" smtClean="0"/>
              <a:t>Судың негізгі</a:t>
            </a:r>
            <a:r>
              <a:rPr lang="ru-RU" dirty="0" smtClean="0"/>
              <a:t> </a:t>
            </a:r>
            <a:r>
              <a:rPr lang="ru-RU" dirty="0" err="1" smtClean="0"/>
              <a:t>бөлігі </a:t>
            </a:r>
            <a:r>
              <a:rPr lang="ru-RU" dirty="0" smtClean="0"/>
              <a:t>(96,53%) </a:t>
            </a:r>
            <a:r>
              <a:rPr lang="ru-RU" dirty="0" err="1" smtClean="0"/>
              <a:t>әлемдік мұхиттарда</a:t>
            </a:r>
            <a:r>
              <a:rPr lang="ru-RU" dirty="0" smtClean="0"/>
              <a:t>,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шарының </a:t>
            </a:r>
            <a:r>
              <a:rPr lang="ru-RU" dirty="0" smtClean="0"/>
              <a:t>70,8%-ын </a:t>
            </a:r>
            <a:r>
              <a:rPr lang="ru-RU" dirty="0" err="1" smtClean="0"/>
              <a:t>қамтиды</a:t>
            </a:r>
            <a:r>
              <a:rPr lang="ru-RU" dirty="0" smtClean="0"/>
              <a:t>, </a:t>
            </a:r>
            <a:r>
              <a:rPr lang="ru-RU" dirty="0" err="1" smtClean="0"/>
              <a:t>әлемдік мұхиттардың орташа</a:t>
            </a:r>
            <a:r>
              <a:rPr lang="ru-RU" dirty="0" smtClean="0"/>
              <a:t> </a:t>
            </a:r>
            <a:r>
              <a:rPr lang="ru-RU" dirty="0" err="1" smtClean="0"/>
              <a:t>тереңдігі </a:t>
            </a:r>
            <a:r>
              <a:rPr lang="ru-RU" dirty="0" smtClean="0"/>
              <a:t>4 км, ал </a:t>
            </a:r>
            <a:r>
              <a:rPr lang="ru-RU" dirty="0" err="1" smtClean="0"/>
              <a:t>ең терең жері</a:t>
            </a:r>
            <a:r>
              <a:rPr lang="ru-RU" dirty="0" smtClean="0"/>
              <a:t> — 11 км </a:t>
            </a:r>
            <a:r>
              <a:rPr lang="ru-RU" dirty="0" err="1" smtClean="0"/>
              <a:t>астам</a:t>
            </a:r>
            <a:r>
              <a:rPr lang="ru-RU" dirty="0" smtClean="0"/>
              <a:t>. Су </a:t>
            </a:r>
            <a:r>
              <a:rPr lang="ru-RU" dirty="0" err="1" smtClean="0"/>
              <a:t>жер</a:t>
            </a:r>
            <a:r>
              <a:rPr lang="ru-RU" dirty="0" smtClean="0"/>
              <a:t> </a:t>
            </a:r>
            <a:r>
              <a:rPr lang="ru-RU" dirty="0" err="1" smtClean="0"/>
              <a:t>атмосферасында</a:t>
            </a:r>
            <a:r>
              <a:rPr lang="ru-RU" dirty="0" smtClean="0"/>
              <a:t> </a:t>
            </a:r>
            <a:r>
              <a:rPr lang="ru-RU" dirty="0" err="1" smtClean="0"/>
              <a:t>бу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бұлт</a:t>
            </a:r>
            <a:r>
              <a:rPr lang="ru-RU" dirty="0" smtClean="0"/>
              <a:t>, </a:t>
            </a:r>
            <a:r>
              <a:rPr lang="ru-RU" dirty="0" err="1" smtClean="0"/>
              <a:t>қатқан мұз түрінде болады</a:t>
            </a:r>
            <a:r>
              <a:rPr lang="ru-RU" dirty="0" smtClean="0"/>
              <a:t>; атмосфера </a:t>
            </a:r>
            <a:r>
              <a:rPr lang="ru-RU" dirty="0" err="1" smtClean="0"/>
              <a:t>суы</a:t>
            </a:r>
            <a:r>
              <a:rPr lang="ru-RU" dirty="0" smtClean="0"/>
              <a:t> </a:t>
            </a:r>
            <a:r>
              <a:rPr lang="ru-RU" dirty="0" err="1" smtClean="0"/>
              <a:t>жауын-шашын</a:t>
            </a:r>
            <a:r>
              <a:rPr lang="ru-RU" dirty="0" smtClean="0"/>
              <a:t> </a:t>
            </a:r>
            <a:r>
              <a:rPr lang="ru-RU" dirty="0" err="1" smtClean="0"/>
              <a:t>түрінде түсіп</a:t>
            </a:r>
            <a:r>
              <a:rPr lang="ru-RU" dirty="0" smtClean="0"/>
              <a:t>, </a:t>
            </a:r>
            <a:r>
              <a:rPr lang="ru-RU" dirty="0" err="1" smtClean="0"/>
              <a:t>төменгі қабатта жерасты</a:t>
            </a:r>
            <a:r>
              <a:rPr lang="ru-RU" dirty="0" smtClean="0"/>
              <a:t> </a:t>
            </a:r>
            <a:r>
              <a:rPr lang="ru-RU" dirty="0" err="1" smtClean="0"/>
              <a:t>суына</a:t>
            </a:r>
            <a:r>
              <a:rPr lang="ru-RU" dirty="0" smtClean="0"/>
              <a:t> </a:t>
            </a:r>
            <a:r>
              <a:rPr lang="ru-RU" dirty="0" err="1" smtClean="0"/>
              <a:t>айналады</a:t>
            </a:r>
            <a:r>
              <a:rPr lang="ru-RU" dirty="0" smtClean="0"/>
              <a:t>. </a:t>
            </a:r>
            <a:r>
              <a:rPr lang="ru-RU" dirty="0" err="1" smtClean="0"/>
              <a:t>Табиғи судың химиялық құрамы тікелей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жанама</a:t>
            </a:r>
            <a:r>
              <a:rPr lang="ru-RU" dirty="0" smtClean="0"/>
              <a:t> </a:t>
            </a:r>
            <a:r>
              <a:rPr lang="ru-RU" dirty="0" err="1" smtClean="0"/>
              <a:t>түрде тірі</a:t>
            </a:r>
            <a:r>
              <a:rPr lang="ru-RU" dirty="0" smtClean="0"/>
              <a:t> </a:t>
            </a:r>
            <a:r>
              <a:rPr lang="ru-RU" dirty="0" err="1" smtClean="0"/>
              <a:t>ағзалардың қатысуымен қалыптасады.</a:t>
            </a:r>
            <a:r>
              <a:rPr lang="ru-RU" dirty="0" smtClean="0"/>
              <a:t> </a:t>
            </a:r>
            <a:r>
              <a:rPr lang="ru-RU" dirty="0" err="1" smtClean="0"/>
              <a:t>Тірі</a:t>
            </a:r>
            <a:r>
              <a:rPr lang="ru-RU" dirty="0" smtClean="0"/>
              <a:t> </a:t>
            </a:r>
            <a:r>
              <a:rPr lang="ru-RU" dirty="0" err="1" smtClean="0"/>
              <a:t>ағзалар </a:t>
            </a:r>
            <a:r>
              <a:rPr lang="ru-RU" dirty="0" smtClean="0"/>
              <a:t>мен </a:t>
            </a:r>
            <a:r>
              <a:rPr lang="ru-RU" dirty="0" err="1" smtClean="0"/>
              <a:t>олардың тіршілігі</a:t>
            </a:r>
            <a:r>
              <a:rPr lang="ru-RU" dirty="0" smtClean="0"/>
              <a:t> </a:t>
            </a:r>
            <a:r>
              <a:rPr lang="ru-RU" dirty="0" err="1" smtClean="0"/>
              <a:t>нәтижесінде түзілген өнімдер тау-кендердің бұзылуына және олардан</a:t>
            </a:r>
            <a:r>
              <a:rPr lang="ru-RU" dirty="0" smtClean="0"/>
              <a:t> </a:t>
            </a:r>
            <a:r>
              <a:rPr lang="ru-RU" dirty="0" err="1" smtClean="0"/>
              <a:t>әр түрлі заттардың жуылуына</a:t>
            </a:r>
            <a:r>
              <a:rPr lang="ru-RU" dirty="0" smtClean="0"/>
              <a:t> </a:t>
            </a:r>
            <a:r>
              <a:rPr lang="ru-RU" dirty="0" err="1" smtClean="0"/>
              <a:t>мүмкіндік жасайды</a:t>
            </a:r>
            <a:r>
              <a:rPr lang="ru-RU" dirty="0" smtClean="0"/>
              <a:t>. </a:t>
            </a:r>
            <a:r>
              <a:rPr lang="ru-RU" dirty="0" err="1" smtClean="0"/>
              <a:t>Бұл заттар</a:t>
            </a:r>
            <a:r>
              <a:rPr lang="ru-RU" dirty="0" smtClean="0"/>
              <a:t> </a:t>
            </a:r>
            <a:r>
              <a:rPr lang="ru-RU" dirty="0" err="1" smtClean="0"/>
              <a:t>өзен ағысымен әлемдік мұхиттарға түседі.</a:t>
            </a:r>
            <a:r>
              <a:rPr lang="ru-RU" dirty="0" smtClean="0"/>
              <a:t> </a:t>
            </a:r>
            <a:r>
              <a:rPr lang="ru-RU" dirty="0" err="1" smtClean="0"/>
              <a:t>Гидросферадағы </a:t>
            </a:r>
            <a:r>
              <a:rPr lang="ru-RU" dirty="0" smtClean="0"/>
              <a:t>оттек </a:t>
            </a:r>
            <a:r>
              <a:rPr lang="ru-RU" dirty="0" err="1" smtClean="0"/>
              <a:t>мөлшері </a:t>
            </a:r>
            <a:r>
              <a:rPr lang="ru-RU" dirty="0" smtClean="0"/>
              <a:t>температура мен </a:t>
            </a:r>
            <a:r>
              <a:rPr lang="ru-RU" dirty="0" err="1" smtClean="0"/>
              <a:t>тірі</a:t>
            </a:r>
            <a:r>
              <a:rPr lang="ru-RU" dirty="0" smtClean="0"/>
              <a:t> </a:t>
            </a:r>
            <a:r>
              <a:rPr lang="ru-RU" dirty="0" err="1" smtClean="0"/>
              <a:t>ағзалардың қатысуына байланысты</a:t>
            </a:r>
            <a:r>
              <a:rPr lang="ru-RU" dirty="0" smtClean="0"/>
              <a:t> </a:t>
            </a:r>
            <a:r>
              <a:rPr lang="ru-RU" dirty="0" err="1" smtClean="0"/>
              <a:t>өзгеріп тұрады</a:t>
            </a:r>
            <a:r>
              <a:rPr lang="ru-RU" dirty="0" smtClean="0"/>
              <a:t>. </a:t>
            </a:r>
            <a:r>
              <a:rPr lang="ru-RU" dirty="0" err="1" smtClean="0"/>
              <a:t>Көмір қышқыл газының концентрациясы</a:t>
            </a:r>
            <a:r>
              <a:rPr lang="ru-RU" dirty="0" smtClean="0"/>
              <a:t> да </a:t>
            </a:r>
            <a:r>
              <a:rPr lang="ru-RU" dirty="0" err="1" smtClean="0"/>
              <a:t>әр түрлі</a:t>
            </a:r>
            <a:r>
              <a:rPr lang="ru-RU" dirty="0" smtClean="0"/>
              <a:t>, </a:t>
            </a:r>
            <a:r>
              <a:rPr lang="ru-RU" dirty="0" err="1" smtClean="0"/>
              <a:t>бірақ тұтасынан алғанда оның мөлшері атмосферамен</a:t>
            </a:r>
            <a:r>
              <a:rPr lang="ru-RU" dirty="0" smtClean="0"/>
              <a:t> </a:t>
            </a:r>
            <a:r>
              <a:rPr lang="ru-RU" dirty="0" err="1" smtClean="0"/>
              <a:t>салыстырғанда мұхиттарда шамамен</a:t>
            </a:r>
            <a:r>
              <a:rPr lang="ru-RU" dirty="0" smtClean="0"/>
              <a:t> 60 </a:t>
            </a:r>
            <a:r>
              <a:rPr lang="ru-RU" dirty="0" err="1" smtClean="0"/>
              <a:t>рет</a:t>
            </a:r>
            <a:r>
              <a:rPr lang="ru-RU" dirty="0" smtClean="0"/>
              <a:t> </a:t>
            </a:r>
            <a:r>
              <a:rPr lang="ru-RU" dirty="0" err="1" smtClean="0"/>
              <a:t>жоғары болады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https://cf.ppt-online.org/files1/slide/e/eRur1IZyx6A4MUcvC7t3iWgKkd2nlqB0Lw5GEsOFN/slide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-59550"/>
            <a:ext cx="9144000" cy="69175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57077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Autofit/>
          </a:bodyPr>
          <a:lstStyle/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қабатының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диаметрі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6357-6378 км-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эллипстік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дөңгелекке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жуық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шаршы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нысандас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жүйесіндегі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Күннен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қарай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санағанда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үшінші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ғаламшар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3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геосферадан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тұрады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қыртысы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мантия, ядро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физикалық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қасиеттері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температурасы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тереңдеген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сайын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өзгереді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өзегін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ядро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ядросын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радиусы 3486 км-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ішкі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ядроға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субядроға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екеуінің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сыртқы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ядро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кіретін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белдем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бар. Ядро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шекарасында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бойлық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сейсмикалық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толқындардың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таралу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жылдамдығы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13,6 км/с-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8,1 км/с-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кемиді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субядро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шегіне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тау 11,2 км/с-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артады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Субядродағы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сейсмикалық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толқындардың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таралу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жылдамдығы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қабаты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— мантия (гр. </a:t>
            </a:r>
            <a:r>
              <a:rPr lang="en-US" sz="1800" dirty="0" err="1">
                <a:latin typeface="Times New Roman" pitchFamily="18" charset="0"/>
                <a:cs typeface="Times New Roman" pitchFamily="18" charset="0"/>
              </a:rPr>
              <a:t>mantion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жамылғы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). Мантия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жоғарғы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(900 км-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(900—2900 км)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мантияға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бөлінеді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Мантия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көлемінің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83%-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салмағының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67%-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Жоғарғы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мантияның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250—300 км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тереңдігінде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қаттылығы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беріктігі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төмендеу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тұтқыр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қабат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орналасқан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оны астеносфера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атайды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Жердің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беткі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жұқа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қатты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қабығы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қыртысы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қыртысы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литосфераның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жоғарғы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қабаты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бетіндегі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сулар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гидросфера,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жерден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шақырым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биіктікке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атмосфераның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төменгі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қабатын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бүкіл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ағзалардың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өмір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сүру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аймағын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айтамыз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Географиялық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қабықтың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болуынан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кешендері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материктер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мұхиттар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6 материк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құрлық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бар.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Еуразия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Африка,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Америка,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Оңтүстік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Америка,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Аустралия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Антрактида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Мұхиттардың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саны 4: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Тынық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Атлант,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Үнді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Солтүстік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мұзды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мұхиттары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18439533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9144000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lc="http://schemas.openxmlformats.org/drawingml/2006/lockedCanvas"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lc="http://schemas.openxmlformats.org/drawingml/2006/lockedCanvas"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lc="http://schemas.openxmlformats.org/drawingml/2006/lockedCanvas"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1185</Words>
  <Application>Microsoft Office PowerPoint</Application>
  <PresentationFormat>Экран (4:3)</PresentationFormat>
  <Paragraphs>27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Раушан39</dc:creator>
  <cp:lastModifiedBy>НШ ВЧ ПВ КНБ</cp:lastModifiedBy>
  <cp:revision>18</cp:revision>
  <dcterms:created xsi:type="dcterms:W3CDTF">2018-11-08T03:15:30Z</dcterms:created>
  <dcterms:modified xsi:type="dcterms:W3CDTF">2018-11-09T17:14:08Z</dcterms:modified>
</cp:coreProperties>
</file>