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mirsaba.org/erejeleri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16632"/>
            <a:ext cx="8856984" cy="6624736"/>
          </a:xfrm>
        </p:spPr>
        <p:txBody>
          <a:bodyPr>
            <a:normAutofit lnSpcReduction="10000"/>
          </a:bodyPr>
          <a:lstStyle/>
          <a:p>
            <a:r>
              <a:rPr lang="kk-KZ" b="1" dirty="0"/>
              <a:t>Энергетикалық қызметі </a:t>
            </a:r>
            <a:endParaRPr lang="ru-RU" dirty="0"/>
          </a:p>
          <a:p>
            <a:r>
              <a:rPr lang="kk-KZ" dirty="0">
                <a:solidFill>
                  <a:srgbClr val="002060"/>
                </a:solidFill>
              </a:rPr>
              <a:t>Биосфераның қалыпты ті</a:t>
            </a:r>
            <a:r>
              <a:rPr lang="ru-RU" dirty="0" err="1">
                <a:solidFill>
                  <a:srgbClr val="002060"/>
                </a:solidFill>
              </a:rPr>
              <a:t>ршілігі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үшін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оның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дамуы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үшін</a:t>
            </a:r>
            <a:r>
              <a:rPr lang="ru-RU" dirty="0">
                <a:solidFill>
                  <a:srgbClr val="002060"/>
                </a:solidFill>
              </a:rPr>
              <a:t> энергия </a:t>
            </a:r>
            <a:r>
              <a:rPr lang="ru-RU" dirty="0" err="1">
                <a:solidFill>
                  <a:srgbClr val="002060"/>
                </a:solidFill>
              </a:rPr>
              <a:t>қажет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Ондай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негізгі</a:t>
            </a:r>
            <a:r>
              <a:rPr lang="ru-RU" dirty="0">
                <a:solidFill>
                  <a:srgbClr val="002060"/>
                </a:solidFill>
              </a:rPr>
              <a:t> энергия </a:t>
            </a:r>
            <a:r>
              <a:rPr lang="ru-RU" dirty="0" err="1">
                <a:solidFill>
                  <a:srgbClr val="002060"/>
                </a:solidFill>
              </a:rPr>
              <a:t>көзі</a:t>
            </a:r>
            <a:r>
              <a:rPr lang="ru-RU" dirty="0">
                <a:solidFill>
                  <a:srgbClr val="002060"/>
                </a:solidFill>
              </a:rPr>
              <a:t> — </a:t>
            </a:r>
            <a:r>
              <a:rPr lang="ru-RU" dirty="0" err="1">
                <a:solidFill>
                  <a:srgbClr val="002060"/>
                </a:solidFill>
              </a:rPr>
              <a:t>Күн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Жасыл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өсімдіктер</a:t>
            </a:r>
            <a:r>
              <a:rPr lang="ru-RU" dirty="0">
                <a:solidFill>
                  <a:srgbClr val="002060"/>
                </a:solidFill>
              </a:rPr>
              <a:t> фотосинтез </a:t>
            </a:r>
            <a:r>
              <a:rPr lang="ru-RU" dirty="0" err="1">
                <a:solidFill>
                  <a:srgbClr val="002060"/>
                </a:solidFill>
              </a:rPr>
              <a:t>процесі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кезінде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сәулесін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өзіне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сіңіріп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err="1">
                <a:solidFill>
                  <a:srgbClr val="002060"/>
                </a:solidFill>
              </a:rPr>
              <a:t>мүшелерінде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 smtClean="0">
                <a:solidFill>
                  <a:srgbClr val="002060"/>
                </a:solidFill>
              </a:rPr>
              <a:t>органикалық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заттардың</a:t>
            </a:r>
            <a:r>
              <a:rPr lang="ru-RU" dirty="0">
                <a:solidFill>
                  <a:srgbClr val="002060"/>
                </a:solidFill>
                <a:hlinkClick r:id="rId2"/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қорын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жинақтайды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Өсімдіктердегі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органикалық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заттарды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басқа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азғалар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пайдаланады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Жасыл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өсімдіктерде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жинақталған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энергияның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есебінен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бүкіл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биосферадағы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тіршілік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қалыпты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жүріп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отырады</a:t>
            </a:r>
            <a:r>
              <a:rPr lang="ru-RU" dirty="0">
                <a:solidFill>
                  <a:srgbClr val="002060"/>
                </a:solidFill>
              </a:rPr>
              <a:t>.  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7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55272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</a:rPr>
              <a:t>Газдық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r>
              <a:rPr lang="ru-RU" b="1" dirty="0" err="1">
                <a:solidFill>
                  <a:srgbClr val="002060"/>
                </a:solidFill>
              </a:rPr>
              <a:t>қызметі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Газдардың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тасымалдануы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олардың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бір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күйден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екінші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күйге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өзгеруі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ағзалардың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қатысуымен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жүреді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Газдық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қызмет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арқылы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биосфераның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газдық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құрамының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тұрақтылығы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қамтамасыз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 smtClean="0">
                <a:solidFill>
                  <a:srgbClr val="002060"/>
                </a:solidFill>
              </a:rPr>
              <a:t>етіледі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Жер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бетіндегі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көптеген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газдар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биогенді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жолмен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пайда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болған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ағзалардың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тіршілігі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нәтижесінде</a:t>
            </a:r>
            <a:r>
              <a:rPr lang="ru-RU" dirty="0">
                <a:solidFill>
                  <a:srgbClr val="002060"/>
                </a:solidFill>
              </a:rPr>
              <a:t> оттек,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азот, </a:t>
            </a:r>
            <a:r>
              <a:rPr lang="ru-RU" dirty="0" err="1">
                <a:solidFill>
                  <a:srgbClr val="002060"/>
                </a:solidFill>
              </a:rPr>
              <a:t>көмір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қышқыл</a:t>
            </a:r>
            <a:r>
              <a:rPr lang="ru-RU" dirty="0">
                <a:solidFill>
                  <a:srgbClr val="002060"/>
                </a:solidFill>
              </a:rPr>
              <a:t> газы, </a:t>
            </a:r>
            <a:r>
              <a:rPr lang="ru-RU" dirty="0" err="1">
                <a:solidFill>
                  <a:srgbClr val="002060"/>
                </a:solidFill>
              </a:rPr>
              <a:t>күкіртті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сутек</a:t>
            </a:r>
            <a:r>
              <a:rPr lang="ru-RU" dirty="0">
                <a:solidFill>
                  <a:srgbClr val="002060"/>
                </a:solidFill>
              </a:rPr>
              <a:t>, метан,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т.б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газдар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тасылмалданады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8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008" y="116632"/>
            <a:ext cx="8928992" cy="65527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</a:rPr>
              <a:t>Жинақтау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r>
              <a:rPr lang="ru-RU" b="1" dirty="0" err="1">
                <a:solidFill>
                  <a:srgbClr val="002060"/>
                </a:solidFill>
              </a:rPr>
              <a:t>қызметі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азғалар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коршаған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ортадан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алған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err="1">
                <a:solidFill>
                  <a:srgbClr val="002060"/>
                </a:solidFill>
              </a:rPr>
              <a:t>биогенді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элементтерді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өз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мүшелерінде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жинайды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азғалар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құрамында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болатын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элементтердің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коршаған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ортада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кездесетін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элементтерден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едәуір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айырмашылығы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болады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ағзалардың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 smtClean="0">
                <a:solidFill>
                  <a:srgbClr val="002060"/>
                </a:solidFill>
              </a:rPr>
              <a:t>құрамында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сутек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err="1">
                <a:solidFill>
                  <a:srgbClr val="002060"/>
                </a:solidFill>
              </a:rPr>
              <a:t>көміртек</a:t>
            </a:r>
            <a:r>
              <a:rPr lang="ru-RU" dirty="0">
                <a:solidFill>
                  <a:srgbClr val="002060"/>
                </a:solidFill>
              </a:rPr>
              <a:t>, азот, оттек, натрий, магний, кремний, </a:t>
            </a:r>
            <a:r>
              <a:rPr lang="ru-RU" dirty="0" err="1">
                <a:solidFill>
                  <a:srgbClr val="002060"/>
                </a:solidFill>
              </a:rPr>
              <a:t>күкірт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err="1">
                <a:solidFill>
                  <a:srgbClr val="002060"/>
                </a:solidFill>
              </a:rPr>
              <a:t>т.б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элементтердің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жеңіл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атомдары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көбірек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кездеседі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Мұндай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элементтердің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ағзаларда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жинақталуы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қоршаған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ортаға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қарағанда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жүздеген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err="1">
                <a:solidFill>
                  <a:srgbClr val="002060"/>
                </a:solidFill>
              </a:rPr>
              <a:t>мыңдаған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есе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көп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болады</a:t>
            </a:r>
            <a:r>
              <a:rPr lang="ru-RU" dirty="0">
                <a:solidFill>
                  <a:srgbClr val="002060"/>
                </a:solidFill>
              </a:rPr>
              <a:t>. Осы </a:t>
            </a:r>
            <a:r>
              <a:rPr lang="ru-RU" dirty="0" err="1">
                <a:solidFill>
                  <a:srgbClr val="002060"/>
                </a:solidFill>
              </a:rPr>
              <a:t>арқылы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биосфераның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химиялық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құрамының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әр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түрлі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екендігі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байқалады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r>
              <a:rPr lang="ru-RU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9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002060"/>
                </a:solidFill>
              </a:rPr>
              <a:t>Тотығу-тотықсыздану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r>
              <a:rPr lang="ru-RU" b="1" dirty="0" err="1">
                <a:solidFill>
                  <a:srgbClr val="002060"/>
                </a:solidFill>
              </a:rPr>
              <a:t>қызметі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азғалар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топырақ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арасында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гидросферада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бұл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қызметін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үнемі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атқарып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отырады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азғалар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заттарды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тотықтыру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арқылы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оксидтер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түзеді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smtClean="0">
                <a:solidFill>
                  <a:srgbClr val="002060"/>
                </a:solidFill>
              </a:rPr>
              <a:t>ал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кейбір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заттарды</a:t>
            </a:r>
            <a:r>
              <a:rPr lang="ru-RU" dirty="0">
                <a:solidFill>
                  <a:srgbClr val="002060"/>
                </a:solidFill>
              </a:rPr>
              <a:t> (</a:t>
            </a:r>
            <a:r>
              <a:rPr lang="ru-RU" dirty="0" err="1">
                <a:solidFill>
                  <a:srgbClr val="002060"/>
                </a:solidFill>
              </a:rPr>
              <a:t>көмірсутек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күкіртті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темір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dirty="0" err="1" smtClean="0">
                <a:solidFill>
                  <a:srgbClr val="002060"/>
                </a:solidFill>
              </a:rPr>
              <a:t>т.б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қалпына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келтіреді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Кейбір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ұсақ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азғалар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пайдалы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dirty="0" err="1">
                <a:solidFill>
                  <a:srgbClr val="002060"/>
                </a:solidFill>
              </a:rPr>
              <a:t>қазбалар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ru-RU" dirty="0" err="1">
                <a:solidFill>
                  <a:srgbClr val="002060"/>
                </a:solidFill>
              </a:rPr>
              <a:t>әктәс</a:t>
            </a:r>
            <a:r>
              <a:rPr lang="ru-RU" dirty="0">
                <a:solidFill>
                  <a:srgbClr val="002060"/>
                </a:solidFill>
              </a:rPr>
              <a:t>, боксит, </a:t>
            </a:r>
            <a:r>
              <a:rPr lang="ru-RU" dirty="0" err="1">
                <a:solidFill>
                  <a:srgbClr val="002060"/>
                </a:solidFill>
              </a:rPr>
              <a:t>т.б</a:t>
            </a:r>
            <a:r>
              <a:rPr lang="ru-RU" dirty="0">
                <a:solidFill>
                  <a:srgbClr val="002060"/>
                </a:solidFill>
              </a:rPr>
              <a:t>.) </a:t>
            </a:r>
            <a:r>
              <a:rPr lang="ru-RU" dirty="0" err="1">
                <a:solidFill>
                  <a:srgbClr val="002060"/>
                </a:solidFill>
              </a:rPr>
              <a:t>түзуге</a:t>
            </a:r>
            <a:r>
              <a:rPr lang="ru-RU" dirty="0">
                <a:solidFill>
                  <a:srgbClr val="002060"/>
                </a:solidFill>
              </a:rPr>
              <a:t> де </a:t>
            </a:r>
            <a:endParaRPr lang="ru-RU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қатысады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53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5527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Биохимиялық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қызметі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Тірі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ағзалардың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биохимиялық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қызметі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қоректенуі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тыныс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алуы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көбеюі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(</a:t>
            </a:r>
            <a:r>
              <a:rPr lang="ru-RU" dirty="0" err="1">
                <a:solidFill>
                  <a:srgbClr val="002060"/>
                </a:solidFill>
              </a:rPr>
              <a:t>өлген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ағзалардың</a:t>
            </a:r>
            <a:r>
              <a:rPr lang="ru-RU" dirty="0">
                <a:solidFill>
                  <a:srgbClr val="002060"/>
                </a:solidFill>
              </a:rPr>
              <a:t>) </a:t>
            </a:r>
            <a:r>
              <a:rPr lang="ru-RU" dirty="0" err="1">
                <a:solidFill>
                  <a:srgbClr val="002060"/>
                </a:solidFill>
              </a:rPr>
              <a:t>ыдырауы</a:t>
            </a:r>
            <a:r>
              <a:rPr lang="ru-RU" dirty="0">
                <a:solidFill>
                  <a:srgbClr val="002060"/>
                </a:solidFill>
              </a:rPr>
              <a:t> мен </a:t>
            </a:r>
            <a:r>
              <a:rPr lang="ru-RU" dirty="0" err="1">
                <a:solidFill>
                  <a:srgbClr val="002060"/>
                </a:solidFill>
              </a:rPr>
              <a:t>шіруі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кезінде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байқалады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Бұл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кезде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элементтер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атомдар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түрінде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орыннан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екінші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орынға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ауысады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Кейде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адамның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іс-әрекетінің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нәтижесінде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биосфераға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тән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емес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әрі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биосфераға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зиянды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әсер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ететін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айналымы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байкалады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Мысалы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өнеркәсіп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орындарынан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көліктерден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улы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қоспалар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бөлініп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ауаны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ластайды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endParaRPr lang="ru-RU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Ал </a:t>
            </a:r>
            <a:r>
              <a:rPr lang="ru-RU" dirty="0" err="1" smtClean="0">
                <a:solidFill>
                  <a:srgbClr val="002060"/>
                </a:solidFill>
              </a:rPr>
              <a:t>қышқыл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жаңбырдың</a:t>
            </a:r>
            <a:r>
              <a:rPr lang="ru-RU" dirty="0">
                <a:solidFill>
                  <a:srgbClr val="002060"/>
                </a:solidFill>
              </a:rPr>
              <a:t> да </a:t>
            </a:r>
            <a:r>
              <a:rPr lang="ru-RU" dirty="0" err="1">
                <a:solidFill>
                  <a:srgbClr val="002060"/>
                </a:solidFill>
              </a:rPr>
              <a:t>табиғатка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зияны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мол. </a:t>
            </a:r>
          </a:p>
          <a:p>
            <a:pPr marL="0" indent="0" algn="ctr">
              <a:buNone/>
            </a:pPr>
            <a:r>
              <a:rPr lang="ru-RU" dirty="0" err="1" smtClean="0">
                <a:solidFill>
                  <a:srgbClr val="002060"/>
                </a:solidFill>
              </a:rPr>
              <a:t>Сондықтан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да </a:t>
            </a:r>
            <a:r>
              <a:rPr lang="ru-RU" dirty="0" err="1">
                <a:solidFill>
                  <a:srgbClr val="002060"/>
                </a:solidFill>
              </a:rPr>
              <a:t>табиғатты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dirty="0" err="1">
                <a:solidFill>
                  <a:srgbClr val="002060"/>
                </a:solidFill>
              </a:rPr>
              <a:t>мұндай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ластанудан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корғау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шараларына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ерекше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мән</a:t>
            </a:r>
            <a:r>
              <a:rPr lang="ru-RU" dirty="0">
                <a:solidFill>
                  <a:srgbClr val="002060"/>
                </a:solidFill>
              </a:rPr>
              <a:t> беру кажет.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48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40871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55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87</Words>
  <Application>Microsoft Office PowerPoint</Application>
  <PresentationFormat>Экран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Раушан39</dc:creator>
  <cp:lastModifiedBy>User</cp:lastModifiedBy>
  <cp:revision>3</cp:revision>
  <dcterms:created xsi:type="dcterms:W3CDTF">2018-11-24T02:06:28Z</dcterms:created>
  <dcterms:modified xsi:type="dcterms:W3CDTF">2018-11-24T03:15:52Z</dcterms:modified>
</cp:coreProperties>
</file>