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mp3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Default Extension="gif" ContentType="image/gif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256" r:id="rId5"/>
    <p:sldId id="323" r:id="rId6"/>
    <p:sldId id="318" r:id="rId7"/>
    <p:sldId id="319" r:id="rId8"/>
    <p:sldId id="320" r:id="rId9"/>
    <p:sldId id="321" r:id="rId10"/>
    <p:sldId id="322" r:id="rId11"/>
    <p:sldId id="288" r:id="rId12"/>
    <p:sldId id="290" r:id="rId13"/>
    <p:sldId id="291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  <p:sldId id="310" r:id="rId30"/>
    <p:sldId id="311" r:id="rId31"/>
    <p:sldId id="324" r:id="rId32"/>
    <p:sldId id="314" r:id="rId33"/>
    <p:sldId id="312" r:id="rId34"/>
    <p:sldId id="313" r:id="rId35"/>
    <p:sldId id="315" r:id="rId36"/>
    <p:sldId id="316" r:id="rId37"/>
    <p:sldId id="317" r:id="rId38"/>
    <p:sldId id="280" r:id="rId39"/>
    <p:sldId id="326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0FF1CE12-B100-0000-0000-000000000002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/>
  </p:normalViewPr>
  <p:slideViewPr>
    <p:cSldViewPr>
      <p:cViewPr>
        <p:scale>
          <a:sx n="100" d="100"/>
          <a:sy n="100" d="100"/>
        </p:scale>
        <p:origin x="-1932" y="-84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798CEB-40E0-49A6-A6D2-4127211A885C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5CB45AD-A430-4066-9545-35140C8A2419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1-4 класс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E1A8751-E6C0-457B-AA5F-89A477FF4F89}" type="parTrans" cxnId="{0552113C-BE2A-4551-A4F7-C28AB7846DE4}">
      <dgm:prSet/>
      <dgm:spPr/>
      <dgm:t>
        <a:bodyPr/>
        <a:lstStyle/>
        <a:p>
          <a:endParaRPr lang="ru-RU"/>
        </a:p>
      </dgm:t>
    </dgm:pt>
    <dgm:pt modelId="{4E7CC03D-B01D-4A8A-96F8-760064D6E4D7}" type="sibTrans" cxnId="{0552113C-BE2A-4551-A4F7-C28AB7846DE4}">
      <dgm:prSet/>
      <dgm:spPr/>
      <dgm:t>
        <a:bodyPr/>
        <a:lstStyle/>
        <a:p>
          <a:endParaRPr lang="ru-RU"/>
        </a:p>
      </dgm:t>
    </dgm:pt>
    <dgm:pt modelId="{7B44A788-43B0-418B-B7EF-09C9A20448A6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Ручной труд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349181F3-5B1E-4D14-9AAE-0A65B01AB0FD}" type="parTrans" cxnId="{39B843DD-D439-48B7-AFA3-286D47949FBC}">
      <dgm:prSet/>
      <dgm:spPr/>
      <dgm:t>
        <a:bodyPr/>
        <a:lstStyle/>
        <a:p>
          <a:endParaRPr lang="ru-RU"/>
        </a:p>
      </dgm:t>
    </dgm:pt>
    <dgm:pt modelId="{B06F6599-0AE6-4F55-99BA-8F74BCEA3983}" type="sibTrans" cxnId="{39B843DD-D439-48B7-AFA3-286D47949FBC}">
      <dgm:prSet/>
      <dgm:spPr/>
      <dgm:t>
        <a:bodyPr/>
        <a:lstStyle/>
        <a:p>
          <a:endParaRPr lang="ru-RU"/>
        </a:p>
      </dgm:t>
    </dgm:pt>
    <dgm:pt modelId="{FF4FC971-BB52-4FE5-9D17-06C584CF501D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5-9 класс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40E8145-78A1-4CBA-96A2-6254AD39244E}" type="parTrans" cxnId="{5F7A22C4-4822-4516-A8E7-9A38DE68DA07}">
      <dgm:prSet/>
      <dgm:spPr/>
      <dgm:t>
        <a:bodyPr/>
        <a:lstStyle/>
        <a:p>
          <a:endParaRPr lang="ru-RU"/>
        </a:p>
      </dgm:t>
    </dgm:pt>
    <dgm:pt modelId="{E5769475-0D23-4CFF-A2A6-B20094437639}" type="sibTrans" cxnId="{5F7A22C4-4822-4516-A8E7-9A38DE68DA07}">
      <dgm:prSet/>
      <dgm:spPr/>
      <dgm:t>
        <a:bodyPr/>
        <a:lstStyle/>
        <a:p>
          <a:endParaRPr lang="ru-RU"/>
        </a:p>
      </dgm:t>
    </dgm:pt>
    <dgm:pt modelId="{F919ED5E-A454-4E38-B5CD-B70199819F90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Швейное дело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768F6E1B-4271-4C25-BC87-CAAC1251EF50}" type="parTrans" cxnId="{EC5FAB47-B4F2-4304-84C2-E0F181BEE883}">
      <dgm:prSet/>
      <dgm:spPr/>
      <dgm:t>
        <a:bodyPr/>
        <a:lstStyle/>
        <a:p>
          <a:endParaRPr lang="ru-RU"/>
        </a:p>
      </dgm:t>
    </dgm:pt>
    <dgm:pt modelId="{9D7C6519-CC9A-464E-AB70-A8D065DFBA57}" type="sibTrans" cxnId="{EC5FAB47-B4F2-4304-84C2-E0F181BEE883}">
      <dgm:prSet/>
      <dgm:spPr/>
      <dgm:t>
        <a:bodyPr/>
        <a:lstStyle/>
        <a:p>
          <a:endParaRPr lang="ru-RU"/>
        </a:p>
      </dgm:t>
    </dgm:pt>
    <dgm:pt modelId="{9BCC1960-357F-470B-8C91-65EE5F710B8C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Столярное дело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311FFE72-EB27-44A7-BDCF-D63A27A7B57E}" type="parTrans" cxnId="{DE77773A-CB81-4CD4-89B5-B738F910A4E3}">
      <dgm:prSet/>
      <dgm:spPr/>
      <dgm:t>
        <a:bodyPr/>
        <a:lstStyle/>
        <a:p>
          <a:endParaRPr lang="ru-RU"/>
        </a:p>
      </dgm:t>
    </dgm:pt>
    <dgm:pt modelId="{CB8F6D9C-CFE5-4F0A-8A43-C855CA4370D9}" type="sibTrans" cxnId="{DE77773A-CB81-4CD4-89B5-B738F910A4E3}">
      <dgm:prSet/>
      <dgm:spPr/>
      <dgm:t>
        <a:bodyPr/>
        <a:lstStyle/>
        <a:p>
          <a:endParaRPr lang="ru-RU"/>
        </a:p>
      </dgm:t>
    </dgm:pt>
    <dgm:pt modelId="{4745AA2C-E655-4790-9332-420177EBF397}" type="pres">
      <dgm:prSet presAssocID="{C8798CEB-40E0-49A6-A6D2-4127211A885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CF2BACC-9A7D-4B5C-B999-FBA3DB836010}" type="pres">
      <dgm:prSet presAssocID="{25CB45AD-A430-4066-9545-35140C8A2419}" presName="root" presStyleCnt="0"/>
      <dgm:spPr/>
    </dgm:pt>
    <dgm:pt modelId="{5D06C21B-1DA5-4336-AFC8-83375F0C503D}" type="pres">
      <dgm:prSet presAssocID="{25CB45AD-A430-4066-9545-35140C8A2419}" presName="rootComposite" presStyleCnt="0"/>
      <dgm:spPr/>
    </dgm:pt>
    <dgm:pt modelId="{2DA2C597-EB0B-4E98-9AF8-140E0B4254E6}" type="pres">
      <dgm:prSet presAssocID="{25CB45AD-A430-4066-9545-35140C8A2419}" presName="rootText" presStyleLbl="node1" presStyleIdx="0" presStyleCnt="2"/>
      <dgm:spPr/>
      <dgm:t>
        <a:bodyPr/>
        <a:lstStyle/>
        <a:p>
          <a:endParaRPr lang="ru-RU"/>
        </a:p>
      </dgm:t>
    </dgm:pt>
    <dgm:pt modelId="{447C39D9-0850-4A38-9170-3467B74DF8F8}" type="pres">
      <dgm:prSet presAssocID="{25CB45AD-A430-4066-9545-35140C8A2419}" presName="rootConnector" presStyleLbl="node1" presStyleIdx="0" presStyleCnt="2"/>
      <dgm:spPr/>
      <dgm:t>
        <a:bodyPr/>
        <a:lstStyle/>
        <a:p>
          <a:endParaRPr lang="ru-RU"/>
        </a:p>
      </dgm:t>
    </dgm:pt>
    <dgm:pt modelId="{E814A127-509F-42E5-82D6-5BBFE7397071}" type="pres">
      <dgm:prSet presAssocID="{25CB45AD-A430-4066-9545-35140C8A2419}" presName="childShape" presStyleCnt="0"/>
      <dgm:spPr/>
    </dgm:pt>
    <dgm:pt modelId="{C091AD35-56A8-441E-8BB3-88A556111745}" type="pres">
      <dgm:prSet presAssocID="{349181F3-5B1E-4D14-9AAE-0A65B01AB0FD}" presName="Name13" presStyleLbl="parChTrans1D2" presStyleIdx="0" presStyleCnt="3"/>
      <dgm:spPr/>
      <dgm:t>
        <a:bodyPr/>
        <a:lstStyle/>
        <a:p>
          <a:endParaRPr lang="ru-RU"/>
        </a:p>
      </dgm:t>
    </dgm:pt>
    <dgm:pt modelId="{B72A168C-9349-485B-A960-1628040D5C95}" type="pres">
      <dgm:prSet presAssocID="{7B44A788-43B0-418B-B7EF-09C9A20448A6}" presName="childTex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8F5FCB-4BB1-46F4-87F3-3BB60EDBBAD6}" type="pres">
      <dgm:prSet presAssocID="{FF4FC971-BB52-4FE5-9D17-06C584CF501D}" presName="root" presStyleCnt="0"/>
      <dgm:spPr/>
    </dgm:pt>
    <dgm:pt modelId="{0B74CE68-D8E4-4541-89D2-D1D26CA615D0}" type="pres">
      <dgm:prSet presAssocID="{FF4FC971-BB52-4FE5-9D17-06C584CF501D}" presName="rootComposite" presStyleCnt="0"/>
      <dgm:spPr/>
    </dgm:pt>
    <dgm:pt modelId="{806CBDBB-B301-4455-AD54-4B002B6E44CC}" type="pres">
      <dgm:prSet presAssocID="{FF4FC971-BB52-4FE5-9D17-06C584CF501D}" presName="rootText" presStyleLbl="node1" presStyleIdx="1" presStyleCnt="2"/>
      <dgm:spPr/>
      <dgm:t>
        <a:bodyPr/>
        <a:lstStyle/>
        <a:p>
          <a:endParaRPr lang="ru-RU"/>
        </a:p>
      </dgm:t>
    </dgm:pt>
    <dgm:pt modelId="{545C4539-0837-4C31-8CD7-A1148B8CC7AF}" type="pres">
      <dgm:prSet presAssocID="{FF4FC971-BB52-4FE5-9D17-06C584CF501D}" presName="rootConnector" presStyleLbl="node1" presStyleIdx="1" presStyleCnt="2"/>
      <dgm:spPr/>
      <dgm:t>
        <a:bodyPr/>
        <a:lstStyle/>
        <a:p>
          <a:endParaRPr lang="ru-RU"/>
        </a:p>
      </dgm:t>
    </dgm:pt>
    <dgm:pt modelId="{537B448F-96A3-4883-966C-2CBCF1576416}" type="pres">
      <dgm:prSet presAssocID="{FF4FC971-BB52-4FE5-9D17-06C584CF501D}" presName="childShape" presStyleCnt="0"/>
      <dgm:spPr/>
    </dgm:pt>
    <dgm:pt modelId="{584BE8B0-BAFE-49BB-B564-E5C91407C13B}" type="pres">
      <dgm:prSet presAssocID="{768F6E1B-4271-4C25-BC87-CAAC1251EF50}" presName="Name13" presStyleLbl="parChTrans1D2" presStyleIdx="1" presStyleCnt="3"/>
      <dgm:spPr/>
      <dgm:t>
        <a:bodyPr/>
        <a:lstStyle/>
        <a:p>
          <a:endParaRPr lang="ru-RU"/>
        </a:p>
      </dgm:t>
    </dgm:pt>
    <dgm:pt modelId="{93F3563F-BFED-477C-8319-16E8ED9C1B7B}" type="pres">
      <dgm:prSet presAssocID="{F919ED5E-A454-4E38-B5CD-B70199819F90}" presName="childText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539E27-DC3C-4F3A-9576-DA0D47B25E66}" type="pres">
      <dgm:prSet presAssocID="{311FFE72-EB27-44A7-BDCF-D63A27A7B57E}" presName="Name13" presStyleLbl="parChTrans1D2" presStyleIdx="2" presStyleCnt="3"/>
      <dgm:spPr/>
      <dgm:t>
        <a:bodyPr/>
        <a:lstStyle/>
        <a:p>
          <a:endParaRPr lang="ru-RU"/>
        </a:p>
      </dgm:t>
    </dgm:pt>
    <dgm:pt modelId="{CDB93476-2158-4810-8CD1-D80733AA39A7}" type="pres">
      <dgm:prSet presAssocID="{9BCC1960-357F-470B-8C91-65EE5F710B8C}" presName="childTex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028D0D-1D42-435D-8021-9CC19BEEC189}" type="presOf" srcId="{7B44A788-43B0-418B-B7EF-09C9A20448A6}" destId="{B72A168C-9349-485B-A960-1628040D5C95}" srcOrd="0" destOrd="0" presId="urn:microsoft.com/office/officeart/2005/8/layout/hierarchy3"/>
    <dgm:cxn modelId="{C09B2AED-2DED-4427-B843-32D228D47435}" type="presOf" srcId="{9BCC1960-357F-470B-8C91-65EE5F710B8C}" destId="{CDB93476-2158-4810-8CD1-D80733AA39A7}" srcOrd="0" destOrd="0" presId="urn:microsoft.com/office/officeart/2005/8/layout/hierarchy3"/>
    <dgm:cxn modelId="{BD2DFD23-CD79-425E-B740-64B85BB7E4A4}" type="presOf" srcId="{FF4FC971-BB52-4FE5-9D17-06C584CF501D}" destId="{545C4539-0837-4C31-8CD7-A1148B8CC7AF}" srcOrd="1" destOrd="0" presId="urn:microsoft.com/office/officeart/2005/8/layout/hierarchy3"/>
    <dgm:cxn modelId="{DA3B9051-EB9B-4598-8285-7185474C7E9E}" type="presOf" srcId="{311FFE72-EB27-44A7-BDCF-D63A27A7B57E}" destId="{C5539E27-DC3C-4F3A-9576-DA0D47B25E66}" srcOrd="0" destOrd="0" presId="urn:microsoft.com/office/officeart/2005/8/layout/hierarchy3"/>
    <dgm:cxn modelId="{BAF9E7F1-9CF8-4F70-B60E-865E5E4EEDB0}" type="presOf" srcId="{25CB45AD-A430-4066-9545-35140C8A2419}" destId="{447C39D9-0850-4A38-9170-3467B74DF8F8}" srcOrd="1" destOrd="0" presId="urn:microsoft.com/office/officeart/2005/8/layout/hierarchy3"/>
    <dgm:cxn modelId="{6ABF7726-F033-42CE-B0B9-07A61BD58920}" type="presOf" srcId="{C8798CEB-40E0-49A6-A6D2-4127211A885C}" destId="{4745AA2C-E655-4790-9332-420177EBF397}" srcOrd="0" destOrd="0" presId="urn:microsoft.com/office/officeart/2005/8/layout/hierarchy3"/>
    <dgm:cxn modelId="{9C1DFA6B-F364-4EF5-8D2D-75AD36EF1DC1}" type="presOf" srcId="{768F6E1B-4271-4C25-BC87-CAAC1251EF50}" destId="{584BE8B0-BAFE-49BB-B564-E5C91407C13B}" srcOrd="0" destOrd="0" presId="urn:microsoft.com/office/officeart/2005/8/layout/hierarchy3"/>
    <dgm:cxn modelId="{82960C6F-CACA-43FB-9512-AD2B43312470}" type="presOf" srcId="{349181F3-5B1E-4D14-9AAE-0A65B01AB0FD}" destId="{C091AD35-56A8-441E-8BB3-88A556111745}" srcOrd="0" destOrd="0" presId="urn:microsoft.com/office/officeart/2005/8/layout/hierarchy3"/>
    <dgm:cxn modelId="{EC5FAB47-B4F2-4304-84C2-E0F181BEE883}" srcId="{FF4FC971-BB52-4FE5-9D17-06C584CF501D}" destId="{F919ED5E-A454-4E38-B5CD-B70199819F90}" srcOrd="0" destOrd="0" parTransId="{768F6E1B-4271-4C25-BC87-CAAC1251EF50}" sibTransId="{9D7C6519-CC9A-464E-AB70-A8D065DFBA57}"/>
    <dgm:cxn modelId="{DE77773A-CB81-4CD4-89B5-B738F910A4E3}" srcId="{FF4FC971-BB52-4FE5-9D17-06C584CF501D}" destId="{9BCC1960-357F-470B-8C91-65EE5F710B8C}" srcOrd="1" destOrd="0" parTransId="{311FFE72-EB27-44A7-BDCF-D63A27A7B57E}" sibTransId="{CB8F6D9C-CFE5-4F0A-8A43-C855CA4370D9}"/>
    <dgm:cxn modelId="{EE9D4F89-62B7-4D88-8F81-F8DC608A9479}" type="presOf" srcId="{FF4FC971-BB52-4FE5-9D17-06C584CF501D}" destId="{806CBDBB-B301-4455-AD54-4B002B6E44CC}" srcOrd="0" destOrd="0" presId="urn:microsoft.com/office/officeart/2005/8/layout/hierarchy3"/>
    <dgm:cxn modelId="{0552113C-BE2A-4551-A4F7-C28AB7846DE4}" srcId="{C8798CEB-40E0-49A6-A6D2-4127211A885C}" destId="{25CB45AD-A430-4066-9545-35140C8A2419}" srcOrd="0" destOrd="0" parTransId="{0E1A8751-E6C0-457B-AA5F-89A477FF4F89}" sibTransId="{4E7CC03D-B01D-4A8A-96F8-760064D6E4D7}"/>
    <dgm:cxn modelId="{85318618-31C3-43B2-8F9B-3B116AF4FAE5}" type="presOf" srcId="{25CB45AD-A430-4066-9545-35140C8A2419}" destId="{2DA2C597-EB0B-4E98-9AF8-140E0B4254E6}" srcOrd="0" destOrd="0" presId="urn:microsoft.com/office/officeart/2005/8/layout/hierarchy3"/>
    <dgm:cxn modelId="{5F7A22C4-4822-4516-A8E7-9A38DE68DA07}" srcId="{C8798CEB-40E0-49A6-A6D2-4127211A885C}" destId="{FF4FC971-BB52-4FE5-9D17-06C584CF501D}" srcOrd="1" destOrd="0" parTransId="{540E8145-78A1-4CBA-96A2-6254AD39244E}" sibTransId="{E5769475-0D23-4CFF-A2A6-B20094437639}"/>
    <dgm:cxn modelId="{39B843DD-D439-48B7-AFA3-286D47949FBC}" srcId="{25CB45AD-A430-4066-9545-35140C8A2419}" destId="{7B44A788-43B0-418B-B7EF-09C9A20448A6}" srcOrd="0" destOrd="0" parTransId="{349181F3-5B1E-4D14-9AAE-0A65B01AB0FD}" sibTransId="{B06F6599-0AE6-4F55-99BA-8F74BCEA3983}"/>
    <dgm:cxn modelId="{9A1B2B89-2A4D-42E4-9D8B-E4CE65DEA2AA}" type="presOf" srcId="{F919ED5E-A454-4E38-B5CD-B70199819F90}" destId="{93F3563F-BFED-477C-8319-16E8ED9C1B7B}" srcOrd="0" destOrd="0" presId="urn:microsoft.com/office/officeart/2005/8/layout/hierarchy3"/>
    <dgm:cxn modelId="{B02BA3F7-0604-41AB-A081-F88542AF4106}" type="presParOf" srcId="{4745AA2C-E655-4790-9332-420177EBF397}" destId="{1CF2BACC-9A7D-4B5C-B999-FBA3DB836010}" srcOrd="0" destOrd="0" presId="urn:microsoft.com/office/officeart/2005/8/layout/hierarchy3"/>
    <dgm:cxn modelId="{ECC61369-9C12-4EDA-A357-53D0D67AAEA1}" type="presParOf" srcId="{1CF2BACC-9A7D-4B5C-B999-FBA3DB836010}" destId="{5D06C21B-1DA5-4336-AFC8-83375F0C503D}" srcOrd="0" destOrd="0" presId="urn:microsoft.com/office/officeart/2005/8/layout/hierarchy3"/>
    <dgm:cxn modelId="{830674D7-0BC9-4CA6-82CA-FAE82CEA8E8E}" type="presParOf" srcId="{5D06C21B-1DA5-4336-AFC8-83375F0C503D}" destId="{2DA2C597-EB0B-4E98-9AF8-140E0B4254E6}" srcOrd="0" destOrd="0" presId="urn:microsoft.com/office/officeart/2005/8/layout/hierarchy3"/>
    <dgm:cxn modelId="{ED08926A-A79D-4861-A51B-A733B77FDE9F}" type="presParOf" srcId="{5D06C21B-1DA5-4336-AFC8-83375F0C503D}" destId="{447C39D9-0850-4A38-9170-3467B74DF8F8}" srcOrd="1" destOrd="0" presId="urn:microsoft.com/office/officeart/2005/8/layout/hierarchy3"/>
    <dgm:cxn modelId="{4C345CCE-D14C-4BDA-8B4F-B72A5C126E4F}" type="presParOf" srcId="{1CF2BACC-9A7D-4B5C-B999-FBA3DB836010}" destId="{E814A127-509F-42E5-82D6-5BBFE7397071}" srcOrd="1" destOrd="0" presId="urn:microsoft.com/office/officeart/2005/8/layout/hierarchy3"/>
    <dgm:cxn modelId="{47615BCB-926B-4F82-9AA2-F75DC122E6D1}" type="presParOf" srcId="{E814A127-509F-42E5-82D6-5BBFE7397071}" destId="{C091AD35-56A8-441E-8BB3-88A556111745}" srcOrd="0" destOrd="0" presId="urn:microsoft.com/office/officeart/2005/8/layout/hierarchy3"/>
    <dgm:cxn modelId="{AE171FDA-71C0-4CBF-8AF8-220004D41BDA}" type="presParOf" srcId="{E814A127-509F-42E5-82D6-5BBFE7397071}" destId="{B72A168C-9349-485B-A960-1628040D5C95}" srcOrd="1" destOrd="0" presId="urn:microsoft.com/office/officeart/2005/8/layout/hierarchy3"/>
    <dgm:cxn modelId="{A80A8415-8A2C-40F8-9A32-0B3A5A93FB8D}" type="presParOf" srcId="{4745AA2C-E655-4790-9332-420177EBF397}" destId="{A48F5FCB-4BB1-46F4-87F3-3BB60EDBBAD6}" srcOrd="1" destOrd="0" presId="urn:microsoft.com/office/officeart/2005/8/layout/hierarchy3"/>
    <dgm:cxn modelId="{1035F734-1F42-4AF7-A4F8-264EE5EF5778}" type="presParOf" srcId="{A48F5FCB-4BB1-46F4-87F3-3BB60EDBBAD6}" destId="{0B74CE68-D8E4-4541-89D2-D1D26CA615D0}" srcOrd="0" destOrd="0" presId="urn:microsoft.com/office/officeart/2005/8/layout/hierarchy3"/>
    <dgm:cxn modelId="{E6B5CF10-D9DE-469F-BE9D-05AE854CCB7E}" type="presParOf" srcId="{0B74CE68-D8E4-4541-89D2-D1D26CA615D0}" destId="{806CBDBB-B301-4455-AD54-4B002B6E44CC}" srcOrd="0" destOrd="0" presId="urn:microsoft.com/office/officeart/2005/8/layout/hierarchy3"/>
    <dgm:cxn modelId="{1969F2D0-BEEA-4144-9C60-2E15CE5CEA6B}" type="presParOf" srcId="{0B74CE68-D8E4-4541-89D2-D1D26CA615D0}" destId="{545C4539-0837-4C31-8CD7-A1148B8CC7AF}" srcOrd="1" destOrd="0" presId="urn:microsoft.com/office/officeart/2005/8/layout/hierarchy3"/>
    <dgm:cxn modelId="{C2017D1B-29BB-48FD-9585-83C37FC6A522}" type="presParOf" srcId="{A48F5FCB-4BB1-46F4-87F3-3BB60EDBBAD6}" destId="{537B448F-96A3-4883-966C-2CBCF1576416}" srcOrd="1" destOrd="0" presId="urn:microsoft.com/office/officeart/2005/8/layout/hierarchy3"/>
    <dgm:cxn modelId="{D3924CEE-C5B2-4C61-8471-90BC66FE84D2}" type="presParOf" srcId="{537B448F-96A3-4883-966C-2CBCF1576416}" destId="{584BE8B0-BAFE-49BB-B564-E5C91407C13B}" srcOrd="0" destOrd="0" presId="urn:microsoft.com/office/officeart/2005/8/layout/hierarchy3"/>
    <dgm:cxn modelId="{5814D572-DA4D-4A61-9A6D-2BF5E792E143}" type="presParOf" srcId="{537B448F-96A3-4883-966C-2CBCF1576416}" destId="{93F3563F-BFED-477C-8319-16E8ED9C1B7B}" srcOrd="1" destOrd="0" presId="urn:microsoft.com/office/officeart/2005/8/layout/hierarchy3"/>
    <dgm:cxn modelId="{4EED33D9-6B76-4279-9B9C-D9769C14395A}" type="presParOf" srcId="{537B448F-96A3-4883-966C-2CBCF1576416}" destId="{C5539E27-DC3C-4F3A-9576-DA0D47B25E66}" srcOrd="2" destOrd="0" presId="urn:microsoft.com/office/officeart/2005/8/layout/hierarchy3"/>
    <dgm:cxn modelId="{B3BD52B5-B2DF-430C-99F3-DB472559FEC7}" type="presParOf" srcId="{537B448F-96A3-4883-966C-2CBCF1576416}" destId="{CDB93476-2158-4810-8CD1-D80733AA39A7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798CEB-40E0-49A6-A6D2-4127211A885C}" type="doc">
      <dgm:prSet loTypeId="urn:microsoft.com/office/officeart/2005/8/layout/pyramid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5CB45AD-A430-4066-9545-35140C8A2419}">
      <dgm:prSet phldrT="[Текст]" custT="1"/>
      <dgm:spPr/>
      <dgm:t>
        <a:bodyPr/>
        <a:lstStyle/>
        <a:p>
          <a:pPr algn="ctr"/>
          <a:r>
            <a:rPr lang="ru-RU" sz="2000" b="1" u="sng" dirty="0" smtClean="0">
              <a:latin typeface="Times New Roman" pitchFamily="18" charset="0"/>
              <a:cs typeface="Times New Roman" pitchFamily="18" charset="0"/>
            </a:rPr>
            <a:t>Цель</a:t>
          </a:r>
          <a:r>
            <a:rPr lang="ru-RU" sz="2000" b="1" u="none" dirty="0" smtClean="0">
              <a:latin typeface="Times New Roman" pitchFamily="18" charset="0"/>
              <a:cs typeface="Times New Roman" pitchFamily="18" charset="0"/>
            </a:rPr>
            <a:t> : </a:t>
          </a:r>
        </a:p>
        <a:p>
          <a:pPr algn="ctr"/>
          <a:r>
            <a:rPr lang="ru-RU" sz="1800" i="1" dirty="0" smtClean="0">
              <a:latin typeface="Times New Roman" pitchFamily="18" charset="0"/>
              <a:cs typeface="Times New Roman" pitchFamily="18" charset="0"/>
            </a:rPr>
            <a:t>Моделирование </a:t>
          </a:r>
          <a:r>
            <a:rPr lang="ru-RU" sz="1800" i="1" dirty="0" err="1" smtClean="0">
              <a:latin typeface="Times New Roman" pitchFamily="18" charset="0"/>
              <a:cs typeface="Times New Roman" pitchFamily="18" charset="0"/>
            </a:rPr>
            <a:t>поливариантов</a:t>
          </a:r>
          <a:r>
            <a:rPr lang="ru-RU" sz="1800" i="1" dirty="0" smtClean="0">
              <a:latin typeface="Times New Roman" pitchFamily="18" charset="0"/>
              <a:cs typeface="Times New Roman" pitchFamily="18" charset="0"/>
            </a:rPr>
            <a:t> воспитательно-образовательной среды с учетом психофизических особенностей воспитанников</a:t>
          </a:r>
          <a:r>
            <a:rPr lang="ru-RU" sz="1800" dirty="0" smtClean="0"/>
            <a:t>.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0E1A8751-E6C0-457B-AA5F-89A477FF4F89}" type="parTrans" cxnId="{0552113C-BE2A-4551-A4F7-C28AB7846DE4}">
      <dgm:prSet/>
      <dgm:spPr/>
      <dgm:t>
        <a:bodyPr/>
        <a:lstStyle/>
        <a:p>
          <a:endParaRPr lang="ru-RU"/>
        </a:p>
      </dgm:t>
    </dgm:pt>
    <dgm:pt modelId="{4E7CC03D-B01D-4A8A-96F8-760064D6E4D7}" type="sibTrans" cxnId="{0552113C-BE2A-4551-A4F7-C28AB7846DE4}">
      <dgm:prSet/>
      <dgm:spPr/>
      <dgm:t>
        <a:bodyPr/>
        <a:lstStyle/>
        <a:p>
          <a:endParaRPr lang="ru-RU"/>
        </a:p>
      </dgm:t>
    </dgm:pt>
    <dgm:pt modelId="{7B44A788-43B0-418B-B7EF-09C9A20448A6}">
      <dgm:prSet phldrT="[Текст]"/>
      <dgm:spPr/>
      <dgm:t>
        <a:bodyPr/>
        <a:lstStyle/>
        <a:p>
          <a:pPr algn="l"/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349181F3-5B1E-4D14-9AAE-0A65B01AB0FD}" type="parTrans" cxnId="{39B843DD-D439-48B7-AFA3-286D47949FBC}">
      <dgm:prSet/>
      <dgm:spPr/>
      <dgm:t>
        <a:bodyPr/>
        <a:lstStyle/>
        <a:p>
          <a:endParaRPr lang="ru-RU"/>
        </a:p>
      </dgm:t>
    </dgm:pt>
    <dgm:pt modelId="{B06F6599-0AE6-4F55-99BA-8F74BCEA3983}" type="sibTrans" cxnId="{39B843DD-D439-48B7-AFA3-286D47949FBC}">
      <dgm:prSet/>
      <dgm:spPr/>
      <dgm:t>
        <a:bodyPr/>
        <a:lstStyle/>
        <a:p>
          <a:endParaRPr lang="ru-RU"/>
        </a:p>
      </dgm:t>
    </dgm:pt>
    <dgm:pt modelId="{981A75BB-A431-4EC4-B9C8-B86E65FE62B4}">
      <dgm:prSet phldrT="[Текст]" custT="1"/>
      <dgm:spPr/>
      <dgm:t>
        <a:bodyPr/>
        <a:lstStyle/>
        <a:p>
          <a:pPr algn="ctr"/>
          <a:r>
            <a:rPr lang="ru-RU" sz="2000" b="1" u="sng" dirty="0" smtClean="0">
              <a:latin typeface="Times New Roman" pitchFamily="18" charset="0"/>
              <a:cs typeface="Times New Roman" pitchFamily="18" charset="0"/>
            </a:rPr>
            <a:t>Задачи</a:t>
          </a:r>
          <a:r>
            <a:rPr lang="ru-RU" sz="2000" b="1" u="none" dirty="0" smtClean="0">
              <a:latin typeface="Times New Roman" pitchFamily="18" charset="0"/>
              <a:cs typeface="Times New Roman" pitchFamily="18" charset="0"/>
            </a:rPr>
            <a:t> :</a:t>
          </a:r>
        </a:p>
        <a:p>
          <a:pPr algn="ctr"/>
          <a:r>
            <a:rPr lang="ru-RU" sz="1800" i="1" dirty="0" smtClean="0">
              <a:latin typeface="Times New Roman" pitchFamily="18" charset="0"/>
              <a:cs typeface="Times New Roman" pitchFamily="18" charset="0"/>
            </a:rPr>
            <a:t>-Создание тесного взаимодействия психолого-педагогической, логопедической и вспомогательных служб.</a:t>
          </a:r>
        </a:p>
        <a:p>
          <a:pPr algn="ctr"/>
          <a:r>
            <a:rPr lang="ru-RU" sz="1800" i="1" dirty="0" smtClean="0">
              <a:latin typeface="Times New Roman" pitchFamily="18" charset="0"/>
              <a:cs typeface="Times New Roman" pitchFamily="18" charset="0"/>
            </a:rPr>
            <a:t>-Осуществление постоянного мониторинга эффективности воспитательно-образовательной системы.</a:t>
          </a:r>
        </a:p>
        <a:p>
          <a:pPr algn="ctr"/>
          <a:r>
            <a:rPr lang="ru-RU" sz="1800" i="1" dirty="0" smtClean="0">
              <a:latin typeface="Times New Roman" pitchFamily="18" charset="0"/>
              <a:cs typeface="Times New Roman" pitchFamily="18" charset="0"/>
            </a:rPr>
            <a:t>-Реализация вариативных форм работы с детьми с учетом миссии школы.</a:t>
          </a:r>
          <a:r>
            <a:rPr lang="ru-RU" sz="1800" b="1" i="1" u="none" dirty="0" smtClean="0"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5D115B91-1FE1-4D49-91A8-2CA528B4981A}" type="parTrans" cxnId="{A4399D88-CB4F-468A-8A82-5B4CA07F1E51}">
      <dgm:prSet/>
      <dgm:spPr/>
      <dgm:t>
        <a:bodyPr/>
        <a:lstStyle/>
        <a:p>
          <a:endParaRPr lang="ru-RU"/>
        </a:p>
      </dgm:t>
    </dgm:pt>
    <dgm:pt modelId="{E238C7A0-A767-43DF-9F0B-9289CAB2F6FC}" type="sibTrans" cxnId="{A4399D88-CB4F-468A-8A82-5B4CA07F1E51}">
      <dgm:prSet/>
      <dgm:spPr/>
      <dgm:t>
        <a:bodyPr/>
        <a:lstStyle/>
        <a:p>
          <a:endParaRPr lang="ru-RU"/>
        </a:p>
      </dgm:t>
    </dgm:pt>
    <dgm:pt modelId="{15A87E2C-45A9-41C7-9DCE-270EA4227471}" type="pres">
      <dgm:prSet presAssocID="{C8798CEB-40E0-49A6-A6D2-4127211A885C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B1E11D9A-1920-4427-84AF-C5125ACB6E8E}" type="pres">
      <dgm:prSet presAssocID="{C8798CEB-40E0-49A6-A6D2-4127211A885C}" presName="pyramid" presStyleLbl="node1" presStyleIdx="0" presStyleCnt="1" custLinFactNeighborX="-49697"/>
      <dgm:spPr/>
    </dgm:pt>
    <dgm:pt modelId="{66FF3267-94D8-452A-9DA6-A44FFDB6492F}" type="pres">
      <dgm:prSet presAssocID="{C8798CEB-40E0-49A6-A6D2-4127211A885C}" presName="theList" presStyleCnt="0"/>
      <dgm:spPr/>
    </dgm:pt>
    <dgm:pt modelId="{E12195C6-4549-4EB7-81C7-F42ADB678CC9}" type="pres">
      <dgm:prSet presAssocID="{25CB45AD-A430-4066-9545-35140C8A2419}" presName="aNode" presStyleLbl="fgAcc1" presStyleIdx="0" presStyleCnt="2" custScaleX="185705" custScaleY="189796" custLinFactY="-20644" custLinFactNeighborX="23145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731CA0-24BF-4284-8E60-6672FE3FC94D}" type="pres">
      <dgm:prSet presAssocID="{25CB45AD-A430-4066-9545-35140C8A2419}" presName="aSpace" presStyleCnt="0"/>
      <dgm:spPr/>
    </dgm:pt>
    <dgm:pt modelId="{43BD4987-E7AE-4259-A026-CC5120A29832}" type="pres">
      <dgm:prSet presAssocID="{981A75BB-A431-4EC4-B9C8-B86E65FE62B4}" presName="aNode" presStyleLbl="fgAcc1" presStyleIdx="1" presStyleCnt="2" custScaleX="272348" custScaleY="247135" custLinFactY="30380" custLinFactNeighborX="17619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26D4FA-F183-446F-9D71-DBDEDD4B5C3E}" type="pres">
      <dgm:prSet presAssocID="{981A75BB-A431-4EC4-B9C8-B86E65FE62B4}" presName="aSpace" presStyleCnt="0"/>
      <dgm:spPr/>
    </dgm:pt>
  </dgm:ptLst>
  <dgm:cxnLst>
    <dgm:cxn modelId="{A4399D88-CB4F-468A-8A82-5B4CA07F1E51}" srcId="{C8798CEB-40E0-49A6-A6D2-4127211A885C}" destId="{981A75BB-A431-4EC4-B9C8-B86E65FE62B4}" srcOrd="1" destOrd="0" parTransId="{5D115B91-1FE1-4D49-91A8-2CA528B4981A}" sibTransId="{E238C7A0-A767-43DF-9F0B-9289CAB2F6FC}"/>
    <dgm:cxn modelId="{39B843DD-D439-48B7-AFA3-286D47949FBC}" srcId="{25CB45AD-A430-4066-9545-35140C8A2419}" destId="{7B44A788-43B0-418B-B7EF-09C9A20448A6}" srcOrd="0" destOrd="0" parTransId="{349181F3-5B1E-4D14-9AAE-0A65B01AB0FD}" sibTransId="{B06F6599-0AE6-4F55-99BA-8F74BCEA3983}"/>
    <dgm:cxn modelId="{69332521-4C9C-45E9-8622-D4B950CC85C2}" type="presOf" srcId="{981A75BB-A431-4EC4-B9C8-B86E65FE62B4}" destId="{43BD4987-E7AE-4259-A026-CC5120A29832}" srcOrd="0" destOrd="0" presId="urn:microsoft.com/office/officeart/2005/8/layout/pyramid2"/>
    <dgm:cxn modelId="{FE0ECE44-1EBE-4894-9810-9C63CEF5B600}" type="presOf" srcId="{7B44A788-43B0-418B-B7EF-09C9A20448A6}" destId="{E12195C6-4549-4EB7-81C7-F42ADB678CC9}" srcOrd="0" destOrd="1" presId="urn:microsoft.com/office/officeart/2005/8/layout/pyramid2"/>
    <dgm:cxn modelId="{3FAA2505-036C-4F4E-ADE8-71B86168CCE8}" type="presOf" srcId="{25CB45AD-A430-4066-9545-35140C8A2419}" destId="{E12195C6-4549-4EB7-81C7-F42ADB678CC9}" srcOrd="0" destOrd="0" presId="urn:microsoft.com/office/officeart/2005/8/layout/pyramid2"/>
    <dgm:cxn modelId="{38BB9B66-B22D-462F-A97B-5A7A6F49B13F}" type="presOf" srcId="{C8798CEB-40E0-49A6-A6D2-4127211A885C}" destId="{15A87E2C-45A9-41C7-9DCE-270EA4227471}" srcOrd="0" destOrd="0" presId="urn:microsoft.com/office/officeart/2005/8/layout/pyramid2"/>
    <dgm:cxn modelId="{0552113C-BE2A-4551-A4F7-C28AB7846DE4}" srcId="{C8798CEB-40E0-49A6-A6D2-4127211A885C}" destId="{25CB45AD-A430-4066-9545-35140C8A2419}" srcOrd="0" destOrd="0" parTransId="{0E1A8751-E6C0-457B-AA5F-89A477FF4F89}" sibTransId="{4E7CC03D-B01D-4A8A-96F8-760064D6E4D7}"/>
    <dgm:cxn modelId="{95900E97-3E77-4B49-BA60-5823817E5852}" type="presParOf" srcId="{15A87E2C-45A9-41C7-9DCE-270EA4227471}" destId="{B1E11D9A-1920-4427-84AF-C5125ACB6E8E}" srcOrd="0" destOrd="0" presId="urn:microsoft.com/office/officeart/2005/8/layout/pyramid2"/>
    <dgm:cxn modelId="{5C8CA8F2-4900-4A16-858A-1E8184A5715B}" type="presParOf" srcId="{15A87E2C-45A9-41C7-9DCE-270EA4227471}" destId="{66FF3267-94D8-452A-9DA6-A44FFDB6492F}" srcOrd="1" destOrd="0" presId="urn:microsoft.com/office/officeart/2005/8/layout/pyramid2"/>
    <dgm:cxn modelId="{18EAFB26-E684-4524-8593-B1ABD6A5DB92}" type="presParOf" srcId="{66FF3267-94D8-452A-9DA6-A44FFDB6492F}" destId="{E12195C6-4549-4EB7-81C7-F42ADB678CC9}" srcOrd="0" destOrd="0" presId="urn:microsoft.com/office/officeart/2005/8/layout/pyramid2"/>
    <dgm:cxn modelId="{F581FC35-0AD1-4F4C-93F8-A44AB4EAED35}" type="presParOf" srcId="{66FF3267-94D8-452A-9DA6-A44FFDB6492F}" destId="{8E731CA0-24BF-4284-8E60-6672FE3FC94D}" srcOrd="1" destOrd="0" presId="urn:microsoft.com/office/officeart/2005/8/layout/pyramid2"/>
    <dgm:cxn modelId="{8F0A2D82-E424-4384-9A24-22E2C39C0567}" type="presParOf" srcId="{66FF3267-94D8-452A-9DA6-A44FFDB6492F}" destId="{43BD4987-E7AE-4259-A026-CC5120A29832}" srcOrd="2" destOrd="0" presId="urn:microsoft.com/office/officeart/2005/8/layout/pyramid2"/>
    <dgm:cxn modelId="{B98C5CD3-2633-4184-9632-3298264F3248}" type="presParOf" srcId="{66FF3267-94D8-452A-9DA6-A44FFDB6492F}" destId="{A826D4FA-F183-446F-9D71-DBDEDD4B5C3E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1D6ABD-5855-488D-8CED-814A07B85DE1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386EB8-9172-4DD6-8775-97E03EDC80D9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Час самоуправления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AB56044-4A3A-4F8A-9F04-E7FDBC88976A}" type="parTrans" cxnId="{6EEF85C2-949C-4355-AFD1-1912BC5A7D64}">
      <dgm:prSet/>
      <dgm:spPr/>
      <dgm:t>
        <a:bodyPr/>
        <a:lstStyle/>
        <a:p>
          <a:endParaRPr lang="ru-RU"/>
        </a:p>
      </dgm:t>
    </dgm:pt>
    <dgm:pt modelId="{A428C60A-DA01-4896-83B2-60211C233B43}" type="sibTrans" cxnId="{6EEF85C2-949C-4355-AFD1-1912BC5A7D64}">
      <dgm:prSet/>
      <dgm:spPr/>
      <dgm:t>
        <a:bodyPr/>
        <a:lstStyle/>
        <a:p>
          <a:endParaRPr lang="ru-RU"/>
        </a:p>
      </dgm:t>
    </dgm:pt>
    <dgm:pt modelId="{36EC5E9A-D878-483C-BC8D-AC780F2AAEB5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Предметная неделя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A23A4E3A-AB8C-4452-8023-7326295A9E4D}" type="parTrans" cxnId="{A8FB72FE-A2FE-4201-9CBC-C3ADF37DDDA8}">
      <dgm:prSet/>
      <dgm:spPr/>
      <dgm:t>
        <a:bodyPr/>
        <a:lstStyle/>
        <a:p>
          <a:endParaRPr lang="ru-RU"/>
        </a:p>
      </dgm:t>
    </dgm:pt>
    <dgm:pt modelId="{BCD1E93B-CA12-47A9-9671-49311096C3FE}" type="sibTrans" cxnId="{A8FB72FE-A2FE-4201-9CBC-C3ADF37DDDA8}">
      <dgm:prSet/>
      <dgm:spPr/>
      <dgm:t>
        <a:bodyPr/>
        <a:lstStyle/>
        <a:p>
          <a:endParaRPr lang="ru-RU"/>
        </a:p>
      </dgm:t>
    </dgm:pt>
    <dgm:pt modelId="{FA1D535C-F688-484D-AAB4-170FEE7BF6EB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Факультативы и кружки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ED68B02-D145-44C5-A0B2-36880320C796}" type="parTrans" cxnId="{70CF1F31-2546-46EB-8085-400EF48D96F5}">
      <dgm:prSet/>
      <dgm:spPr/>
      <dgm:t>
        <a:bodyPr/>
        <a:lstStyle/>
        <a:p>
          <a:endParaRPr lang="ru-RU"/>
        </a:p>
      </dgm:t>
    </dgm:pt>
    <dgm:pt modelId="{737138E0-7B62-4F02-B533-F3C3DAF26E9A}" type="sibTrans" cxnId="{70CF1F31-2546-46EB-8085-400EF48D96F5}">
      <dgm:prSet/>
      <dgm:spPr/>
      <dgm:t>
        <a:bodyPr/>
        <a:lstStyle/>
        <a:p>
          <a:endParaRPr lang="ru-RU"/>
        </a:p>
      </dgm:t>
    </dgm:pt>
    <dgm:pt modelId="{77F5F16A-BCBF-4DCC-B061-40C6267E0C62}" type="pres">
      <dgm:prSet presAssocID="{4F1D6ABD-5855-488D-8CED-814A07B85DE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0936AE6-0A92-47C3-9DAA-B0A055C144F4}" type="pres">
      <dgm:prSet presAssocID="{4F1D6ABD-5855-488D-8CED-814A07B85DE1}" presName="arrow" presStyleLbl="bgShp" presStyleIdx="0" presStyleCnt="1"/>
      <dgm:spPr/>
    </dgm:pt>
    <dgm:pt modelId="{763CEA3A-04EB-4BA7-A44F-C2DE753AC3D1}" type="pres">
      <dgm:prSet presAssocID="{4F1D6ABD-5855-488D-8CED-814A07B85DE1}" presName="linearProcess" presStyleCnt="0"/>
      <dgm:spPr/>
    </dgm:pt>
    <dgm:pt modelId="{2D3A374D-130C-4BE6-9ADE-89004BD9AA3B}" type="pres">
      <dgm:prSet presAssocID="{26386EB8-9172-4DD6-8775-97E03EDC80D9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2E5048-4558-42BA-B17B-14EC53033D88}" type="pres">
      <dgm:prSet presAssocID="{A428C60A-DA01-4896-83B2-60211C233B43}" presName="sibTrans" presStyleCnt="0"/>
      <dgm:spPr/>
    </dgm:pt>
    <dgm:pt modelId="{31292119-DB7F-4DA2-8BDF-660AB4F857DD}" type="pres">
      <dgm:prSet presAssocID="{36EC5E9A-D878-483C-BC8D-AC780F2AAEB5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52EDA-8064-4B07-8F6E-0A8EC759983C}" type="pres">
      <dgm:prSet presAssocID="{BCD1E93B-CA12-47A9-9671-49311096C3FE}" presName="sibTrans" presStyleCnt="0"/>
      <dgm:spPr/>
    </dgm:pt>
    <dgm:pt modelId="{C7ECF6E0-C90F-40A5-B35D-BA2DCD2BE6F1}" type="pres">
      <dgm:prSet presAssocID="{FA1D535C-F688-484D-AAB4-170FEE7BF6EB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174C5C-372E-4A1C-BF72-310D78094576}" type="presOf" srcId="{36EC5E9A-D878-483C-BC8D-AC780F2AAEB5}" destId="{31292119-DB7F-4DA2-8BDF-660AB4F857DD}" srcOrd="0" destOrd="0" presId="urn:microsoft.com/office/officeart/2005/8/layout/hProcess9"/>
    <dgm:cxn modelId="{D85E238E-136F-4503-8D12-A6451AFBDA0E}" type="presOf" srcId="{26386EB8-9172-4DD6-8775-97E03EDC80D9}" destId="{2D3A374D-130C-4BE6-9ADE-89004BD9AA3B}" srcOrd="0" destOrd="0" presId="urn:microsoft.com/office/officeart/2005/8/layout/hProcess9"/>
    <dgm:cxn modelId="{CB536D02-5CD2-4251-AEC4-AFFAB2559461}" type="presOf" srcId="{4F1D6ABD-5855-488D-8CED-814A07B85DE1}" destId="{77F5F16A-BCBF-4DCC-B061-40C6267E0C62}" srcOrd="0" destOrd="0" presId="urn:microsoft.com/office/officeart/2005/8/layout/hProcess9"/>
    <dgm:cxn modelId="{8919ECB2-0EC3-493D-AB48-E540967496E0}" type="presOf" srcId="{FA1D535C-F688-484D-AAB4-170FEE7BF6EB}" destId="{C7ECF6E0-C90F-40A5-B35D-BA2DCD2BE6F1}" srcOrd="0" destOrd="0" presId="urn:microsoft.com/office/officeart/2005/8/layout/hProcess9"/>
    <dgm:cxn modelId="{A8FB72FE-A2FE-4201-9CBC-C3ADF37DDDA8}" srcId="{4F1D6ABD-5855-488D-8CED-814A07B85DE1}" destId="{36EC5E9A-D878-483C-BC8D-AC780F2AAEB5}" srcOrd="1" destOrd="0" parTransId="{A23A4E3A-AB8C-4452-8023-7326295A9E4D}" sibTransId="{BCD1E93B-CA12-47A9-9671-49311096C3FE}"/>
    <dgm:cxn modelId="{6EEF85C2-949C-4355-AFD1-1912BC5A7D64}" srcId="{4F1D6ABD-5855-488D-8CED-814A07B85DE1}" destId="{26386EB8-9172-4DD6-8775-97E03EDC80D9}" srcOrd="0" destOrd="0" parTransId="{4AB56044-4A3A-4F8A-9F04-E7FDBC88976A}" sibTransId="{A428C60A-DA01-4896-83B2-60211C233B43}"/>
    <dgm:cxn modelId="{70CF1F31-2546-46EB-8085-400EF48D96F5}" srcId="{4F1D6ABD-5855-488D-8CED-814A07B85DE1}" destId="{FA1D535C-F688-484D-AAB4-170FEE7BF6EB}" srcOrd="2" destOrd="0" parTransId="{2ED68B02-D145-44C5-A0B2-36880320C796}" sibTransId="{737138E0-7B62-4F02-B533-F3C3DAF26E9A}"/>
    <dgm:cxn modelId="{33825511-25FE-4C70-BAEF-B20B1EB1C03C}" type="presParOf" srcId="{77F5F16A-BCBF-4DCC-B061-40C6267E0C62}" destId="{30936AE6-0A92-47C3-9DAA-B0A055C144F4}" srcOrd="0" destOrd="0" presId="urn:microsoft.com/office/officeart/2005/8/layout/hProcess9"/>
    <dgm:cxn modelId="{BC792AA6-B846-4731-B4AE-E2FEBFBE9CBA}" type="presParOf" srcId="{77F5F16A-BCBF-4DCC-B061-40C6267E0C62}" destId="{763CEA3A-04EB-4BA7-A44F-C2DE753AC3D1}" srcOrd="1" destOrd="0" presId="urn:microsoft.com/office/officeart/2005/8/layout/hProcess9"/>
    <dgm:cxn modelId="{2C348283-6B93-4943-9AB0-0E2345D103F3}" type="presParOf" srcId="{763CEA3A-04EB-4BA7-A44F-C2DE753AC3D1}" destId="{2D3A374D-130C-4BE6-9ADE-89004BD9AA3B}" srcOrd="0" destOrd="0" presId="urn:microsoft.com/office/officeart/2005/8/layout/hProcess9"/>
    <dgm:cxn modelId="{B64B1B85-CAD4-4283-8423-17BDB504E3B4}" type="presParOf" srcId="{763CEA3A-04EB-4BA7-A44F-C2DE753AC3D1}" destId="{D02E5048-4558-42BA-B17B-14EC53033D88}" srcOrd="1" destOrd="0" presId="urn:microsoft.com/office/officeart/2005/8/layout/hProcess9"/>
    <dgm:cxn modelId="{0E39DBFE-B921-4797-B2E9-9E0770920548}" type="presParOf" srcId="{763CEA3A-04EB-4BA7-A44F-C2DE753AC3D1}" destId="{31292119-DB7F-4DA2-8BDF-660AB4F857DD}" srcOrd="2" destOrd="0" presId="urn:microsoft.com/office/officeart/2005/8/layout/hProcess9"/>
    <dgm:cxn modelId="{AD23E8CC-1B9F-4D92-B617-A0DDDEC393BB}" type="presParOf" srcId="{763CEA3A-04EB-4BA7-A44F-C2DE753AC3D1}" destId="{15852EDA-8064-4B07-8F6E-0A8EC759983C}" srcOrd="3" destOrd="0" presId="urn:microsoft.com/office/officeart/2005/8/layout/hProcess9"/>
    <dgm:cxn modelId="{998F34A9-B169-4C2D-8CE3-AB83D3474ABF}" type="presParOf" srcId="{763CEA3A-04EB-4BA7-A44F-C2DE753AC3D1}" destId="{C7ECF6E0-C90F-40A5-B35D-BA2DCD2BE6F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1D6ABD-5855-488D-8CED-814A07B85DE1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386EB8-9172-4DD6-8775-97E03EDC80D9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Час самоуправления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AB56044-4A3A-4F8A-9F04-E7FDBC88976A}" type="parTrans" cxnId="{6EEF85C2-949C-4355-AFD1-1912BC5A7D64}">
      <dgm:prSet/>
      <dgm:spPr/>
      <dgm:t>
        <a:bodyPr/>
        <a:lstStyle/>
        <a:p>
          <a:endParaRPr lang="ru-RU"/>
        </a:p>
      </dgm:t>
    </dgm:pt>
    <dgm:pt modelId="{A428C60A-DA01-4896-83B2-60211C233B43}" type="sibTrans" cxnId="{6EEF85C2-949C-4355-AFD1-1912BC5A7D64}">
      <dgm:prSet/>
      <dgm:spPr/>
      <dgm:t>
        <a:bodyPr/>
        <a:lstStyle/>
        <a:p>
          <a:endParaRPr lang="ru-RU"/>
        </a:p>
      </dgm:t>
    </dgm:pt>
    <dgm:pt modelId="{77F5F16A-BCBF-4DCC-B061-40C6267E0C62}" type="pres">
      <dgm:prSet presAssocID="{4F1D6ABD-5855-488D-8CED-814A07B85DE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0936AE6-0A92-47C3-9DAA-B0A055C144F4}" type="pres">
      <dgm:prSet presAssocID="{4F1D6ABD-5855-488D-8CED-814A07B85DE1}" presName="arrow" presStyleLbl="bgShp" presStyleIdx="0" presStyleCnt="1" custScaleX="115670" custLinFactNeighborX="989" custLinFactNeighborY="-2466"/>
      <dgm:spPr/>
    </dgm:pt>
    <dgm:pt modelId="{763CEA3A-04EB-4BA7-A44F-C2DE753AC3D1}" type="pres">
      <dgm:prSet presAssocID="{4F1D6ABD-5855-488D-8CED-814A07B85DE1}" presName="linearProcess" presStyleCnt="0"/>
      <dgm:spPr/>
    </dgm:pt>
    <dgm:pt modelId="{2D3A374D-130C-4BE6-9ADE-89004BD9AA3B}" type="pres">
      <dgm:prSet presAssocID="{26386EB8-9172-4DD6-8775-97E03EDC80D9}" presName="textNode" presStyleLbl="node1" presStyleIdx="0" presStyleCnt="1" custScaleX="55983" custScaleY="81291" custLinFactNeighborX="-59831" custLinFactNeighborY="-74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1F1A9E-E21B-4C8F-837C-B2E5B526116D}" type="presOf" srcId="{26386EB8-9172-4DD6-8775-97E03EDC80D9}" destId="{2D3A374D-130C-4BE6-9ADE-89004BD9AA3B}" srcOrd="0" destOrd="0" presId="urn:microsoft.com/office/officeart/2005/8/layout/hProcess9"/>
    <dgm:cxn modelId="{40FBDB8F-3519-479D-8DD8-BDC8B2462D39}" type="presOf" srcId="{4F1D6ABD-5855-488D-8CED-814A07B85DE1}" destId="{77F5F16A-BCBF-4DCC-B061-40C6267E0C62}" srcOrd="0" destOrd="0" presId="urn:microsoft.com/office/officeart/2005/8/layout/hProcess9"/>
    <dgm:cxn modelId="{6EEF85C2-949C-4355-AFD1-1912BC5A7D64}" srcId="{4F1D6ABD-5855-488D-8CED-814A07B85DE1}" destId="{26386EB8-9172-4DD6-8775-97E03EDC80D9}" srcOrd="0" destOrd="0" parTransId="{4AB56044-4A3A-4F8A-9F04-E7FDBC88976A}" sibTransId="{A428C60A-DA01-4896-83B2-60211C233B43}"/>
    <dgm:cxn modelId="{D1D337F1-CDA1-4A2B-9C90-0BC5549D40F4}" type="presParOf" srcId="{77F5F16A-BCBF-4DCC-B061-40C6267E0C62}" destId="{30936AE6-0A92-47C3-9DAA-B0A055C144F4}" srcOrd="0" destOrd="0" presId="urn:microsoft.com/office/officeart/2005/8/layout/hProcess9"/>
    <dgm:cxn modelId="{537AB09F-4CC8-4B43-81ED-5D894F8EDA38}" type="presParOf" srcId="{77F5F16A-BCBF-4DCC-B061-40C6267E0C62}" destId="{763CEA3A-04EB-4BA7-A44F-C2DE753AC3D1}" srcOrd="1" destOrd="0" presId="urn:microsoft.com/office/officeart/2005/8/layout/hProcess9"/>
    <dgm:cxn modelId="{B127F5F2-CF84-495F-809D-AC67CDE141FD}" type="presParOf" srcId="{763CEA3A-04EB-4BA7-A44F-C2DE753AC3D1}" destId="{2D3A374D-130C-4BE6-9ADE-89004BD9AA3B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F1D6ABD-5855-488D-8CED-814A07B85DE1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386EB8-9172-4DD6-8775-97E03EDC80D9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Предметная неделя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AB56044-4A3A-4F8A-9F04-E7FDBC88976A}" type="parTrans" cxnId="{6EEF85C2-949C-4355-AFD1-1912BC5A7D64}">
      <dgm:prSet/>
      <dgm:spPr/>
      <dgm:t>
        <a:bodyPr/>
        <a:lstStyle/>
        <a:p>
          <a:endParaRPr lang="ru-RU"/>
        </a:p>
      </dgm:t>
    </dgm:pt>
    <dgm:pt modelId="{A428C60A-DA01-4896-83B2-60211C233B43}" type="sibTrans" cxnId="{6EEF85C2-949C-4355-AFD1-1912BC5A7D64}">
      <dgm:prSet/>
      <dgm:spPr/>
      <dgm:t>
        <a:bodyPr/>
        <a:lstStyle/>
        <a:p>
          <a:endParaRPr lang="ru-RU"/>
        </a:p>
      </dgm:t>
    </dgm:pt>
    <dgm:pt modelId="{77F5F16A-BCBF-4DCC-B061-40C6267E0C62}" type="pres">
      <dgm:prSet presAssocID="{4F1D6ABD-5855-488D-8CED-814A07B85DE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0936AE6-0A92-47C3-9DAA-B0A055C144F4}" type="pres">
      <dgm:prSet presAssocID="{4F1D6ABD-5855-488D-8CED-814A07B85DE1}" presName="arrow" presStyleLbl="bgShp" presStyleIdx="0" presStyleCnt="1" custScaleX="115670" custLinFactNeighborX="989" custLinFactNeighborY="2160"/>
      <dgm:spPr/>
    </dgm:pt>
    <dgm:pt modelId="{763CEA3A-04EB-4BA7-A44F-C2DE753AC3D1}" type="pres">
      <dgm:prSet presAssocID="{4F1D6ABD-5855-488D-8CED-814A07B85DE1}" presName="linearProcess" presStyleCnt="0"/>
      <dgm:spPr/>
    </dgm:pt>
    <dgm:pt modelId="{2D3A374D-130C-4BE6-9ADE-89004BD9AA3B}" type="pres">
      <dgm:prSet presAssocID="{26386EB8-9172-4DD6-8775-97E03EDC80D9}" presName="textNode" presStyleLbl="node1" presStyleIdx="0" presStyleCnt="1" custScaleX="53483" custScaleY="81291" custLinFactNeighborX="-85132" custLinFactNeighborY="29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277BB1-7D58-40DF-8A43-4BA399856C34}" type="presOf" srcId="{26386EB8-9172-4DD6-8775-97E03EDC80D9}" destId="{2D3A374D-130C-4BE6-9ADE-89004BD9AA3B}" srcOrd="0" destOrd="0" presId="urn:microsoft.com/office/officeart/2005/8/layout/hProcess9"/>
    <dgm:cxn modelId="{6EEF85C2-949C-4355-AFD1-1912BC5A7D64}" srcId="{4F1D6ABD-5855-488D-8CED-814A07B85DE1}" destId="{26386EB8-9172-4DD6-8775-97E03EDC80D9}" srcOrd="0" destOrd="0" parTransId="{4AB56044-4A3A-4F8A-9F04-E7FDBC88976A}" sibTransId="{A428C60A-DA01-4896-83B2-60211C233B43}"/>
    <dgm:cxn modelId="{3D721837-4A38-4344-A52B-D0743A6787D3}" type="presOf" srcId="{4F1D6ABD-5855-488D-8CED-814A07B85DE1}" destId="{77F5F16A-BCBF-4DCC-B061-40C6267E0C62}" srcOrd="0" destOrd="0" presId="urn:microsoft.com/office/officeart/2005/8/layout/hProcess9"/>
    <dgm:cxn modelId="{79461CCB-A44E-4E37-9E1B-780F9DD32652}" type="presParOf" srcId="{77F5F16A-BCBF-4DCC-B061-40C6267E0C62}" destId="{30936AE6-0A92-47C3-9DAA-B0A055C144F4}" srcOrd="0" destOrd="0" presId="urn:microsoft.com/office/officeart/2005/8/layout/hProcess9"/>
    <dgm:cxn modelId="{46C84CCA-AA3A-4247-B6FA-7BC692C2F19D}" type="presParOf" srcId="{77F5F16A-BCBF-4DCC-B061-40C6267E0C62}" destId="{763CEA3A-04EB-4BA7-A44F-C2DE753AC3D1}" srcOrd="1" destOrd="0" presId="urn:microsoft.com/office/officeart/2005/8/layout/hProcess9"/>
    <dgm:cxn modelId="{4D058E7D-F989-424E-97C3-79205BA01387}" type="presParOf" srcId="{763CEA3A-04EB-4BA7-A44F-C2DE753AC3D1}" destId="{2D3A374D-130C-4BE6-9ADE-89004BD9AA3B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DA2C597-EB0B-4E98-9AF8-140E0B4254E6}">
      <dsp:nvSpPr>
        <dsp:cNvPr id="0" name=""/>
        <dsp:cNvSpPr/>
      </dsp:nvSpPr>
      <dsp:spPr>
        <a:xfrm>
          <a:off x="1748017" y="3193"/>
          <a:ext cx="2318636" cy="1159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>
              <a:latin typeface="Times New Roman" pitchFamily="18" charset="0"/>
              <a:cs typeface="Times New Roman" pitchFamily="18" charset="0"/>
            </a:rPr>
            <a:t>1-4 класс</a:t>
          </a:r>
          <a:endParaRPr lang="ru-RU" sz="4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48017" y="3193"/>
        <a:ext cx="2318636" cy="1159318"/>
      </dsp:txXfrm>
    </dsp:sp>
    <dsp:sp modelId="{C091AD35-56A8-441E-8BB3-88A556111745}">
      <dsp:nvSpPr>
        <dsp:cNvPr id="0" name=""/>
        <dsp:cNvSpPr/>
      </dsp:nvSpPr>
      <dsp:spPr>
        <a:xfrm>
          <a:off x="1979881" y="1162511"/>
          <a:ext cx="231863" cy="8694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9488"/>
              </a:lnTo>
              <a:lnTo>
                <a:pt x="231863" y="869488"/>
              </a:lnTo>
            </a:path>
          </a:pathLst>
        </a:custGeom>
        <a:noFill/>
        <a:ln w="25400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2A168C-9349-485B-A960-1628040D5C95}">
      <dsp:nvSpPr>
        <dsp:cNvPr id="0" name=""/>
        <dsp:cNvSpPr/>
      </dsp:nvSpPr>
      <dsp:spPr>
        <a:xfrm>
          <a:off x="2211745" y="1452340"/>
          <a:ext cx="1854909" cy="1159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latin typeface="Times New Roman" pitchFamily="18" charset="0"/>
              <a:cs typeface="Times New Roman" pitchFamily="18" charset="0"/>
            </a:rPr>
            <a:t>Ручной труд</a:t>
          </a:r>
          <a:endParaRPr lang="ru-RU" sz="27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11745" y="1452340"/>
        <a:ext cx="1854909" cy="1159318"/>
      </dsp:txXfrm>
    </dsp:sp>
    <dsp:sp modelId="{806CBDBB-B301-4455-AD54-4B002B6E44CC}">
      <dsp:nvSpPr>
        <dsp:cNvPr id="0" name=""/>
        <dsp:cNvSpPr/>
      </dsp:nvSpPr>
      <dsp:spPr>
        <a:xfrm>
          <a:off x="4646313" y="3193"/>
          <a:ext cx="2318636" cy="11593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>
              <a:latin typeface="Times New Roman" pitchFamily="18" charset="0"/>
              <a:cs typeface="Times New Roman" pitchFamily="18" charset="0"/>
            </a:rPr>
            <a:t>5-9 класс</a:t>
          </a:r>
          <a:endParaRPr lang="ru-RU" sz="4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46313" y="3193"/>
        <a:ext cx="2318636" cy="1159318"/>
      </dsp:txXfrm>
    </dsp:sp>
    <dsp:sp modelId="{584BE8B0-BAFE-49BB-B564-E5C91407C13B}">
      <dsp:nvSpPr>
        <dsp:cNvPr id="0" name=""/>
        <dsp:cNvSpPr/>
      </dsp:nvSpPr>
      <dsp:spPr>
        <a:xfrm>
          <a:off x="4878177" y="1162511"/>
          <a:ext cx="231863" cy="8694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9488"/>
              </a:lnTo>
              <a:lnTo>
                <a:pt x="231863" y="869488"/>
              </a:lnTo>
            </a:path>
          </a:pathLst>
        </a:custGeom>
        <a:noFill/>
        <a:ln w="25400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F3563F-BFED-477C-8319-16E8ED9C1B7B}">
      <dsp:nvSpPr>
        <dsp:cNvPr id="0" name=""/>
        <dsp:cNvSpPr/>
      </dsp:nvSpPr>
      <dsp:spPr>
        <a:xfrm>
          <a:off x="5110040" y="1452340"/>
          <a:ext cx="1854909" cy="1159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latin typeface="Times New Roman" pitchFamily="18" charset="0"/>
              <a:cs typeface="Times New Roman" pitchFamily="18" charset="0"/>
            </a:rPr>
            <a:t>Швейное дело</a:t>
          </a:r>
          <a:endParaRPr lang="ru-RU" sz="27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110040" y="1452340"/>
        <a:ext cx="1854909" cy="1159318"/>
      </dsp:txXfrm>
    </dsp:sp>
    <dsp:sp modelId="{C5539E27-DC3C-4F3A-9576-DA0D47B25E66}">
      <dsp:nvSpPr>
        <dsp:cNvPr id="0" name=""/>
        <dsp:cNvSpPr/>
      </dsp:nvSpPr>
      <dsp:spPr>
        <a:xfrm>
          <a:off x="4878177" y="1162511"/>
          <a:ext cx="231863" cy="23186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8636"/>
              </a:lnTo>
              <a:lnTo>
                <a:pt x="231863" y="2318636"/>
              </a:lnTo>
            </a:path>
          </a:pathLst>
        </a:custGeom>
        <a:noFill/>
        <a:ln w="25400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B93476-2158-4810-8CD1-D80733AA39A7}">
      <dsp:nvSpPr>
        <dsp:cNvPr id="0" name=""/>
        <dsp:cNvSpPr/>
      </dsp:nvSpPr>
      <dsp:spPr>
        <a:xfrm>
          <a:off x="5110040" y="2901488"/>
          <a:ext cx="1854909" cy="11593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latin typeface="Times New Roman" pitchFamily="18" charset="0"/>
              <a:cs typeface="Times New Roman" pitchFamily="18" charset="0"/>
            </a:rPr>
            <a:t>Столярное дело</a:t>
          </a:r>
          <a:endParaRPr lang="ru-RU" sz="27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110040" y="2901488"/>
        <a:ext cx="1854909" cy="115931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E11D9A-1920-4427-84AF-C5125ACB6E8E}">
      <dsp:nvSpPr>
        <dsp:cNvPr id="0" name=""/>
        <dsp:cNvSpPr/>
      </dsp:nvSpPr>
      <dsp:spPr>
        <a:xfrm>
          <a:off x="0" y="0"/>
          <a:ext cx="4392488" cy="4392488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75000"/>
                <a:satMod val="16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</a:schemeClr>
            </a:gs>
          </a:gsLst>
          <a:lin ang="16200000" scaled="1"/>
        </a:gradFill>
        <a:ln>
          <a:noFill/>
        </a:ln>
        <a:effectLst>
          <a:reflection blurRad="12700" stA="25000" endPos="28000" dist="38100" dir="5400000" sy="-100000" rotWithShape="0"/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>
          <a:bevelT w="139700" h="38100"/>
          <a:contourClr>
            <a:schemeClr val="accent1">
              <a:hueOff val="0"/>
              <a:satOff val="0"/>
              <a:lumOff val="0"/>
              <a:alphaOff val="0"/>
              <a:tint val="100000"/>
              <a:shade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12195C6-4549-4EB7-81C7-F42ADB678CC9}">
      <dsp:nvSpPr>
        <dsp:cNvPr id="0" name=""/>
        <dsp:cNvSpPr/>
      </dsp:nvSpPr>
      <dsp:spPr>
        <a:xfrm>
          <a:off x="2492013" y="188730"/>
          <a:ext cx="5302095" cy="144265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61176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6500000"/>
          </a:lightRig>
        </a:scene3d>
        <a:sp3d contourW="12700" prstMaterial="powder">
          <a:bevelT h="50800"/>
          <a:contourClr>
            <a:schemeClr val="lt1">
              <a:alpha val="90000"/>
              <a:hueOff val="0"/>
              <a:satOff val="0"/>
              <a:lumOff val="0"/>
              <a:alphaOff val="0"/>
              <a:tint val="100000"/>
              <a:shade val="100000"/>
              <a:satMod val="10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sng" kern="1200" dirty="0" smtClean="0">
              <a:latin typeface="Times New Roman" pitchFamily="18" charset="0"/>
              <a:cs typeface="Times New Roman" pitchFamily="18" charset="0"/>
            </a:rPr>
            <a:t>Цель</a:t>
          </a:r>
          <a:r>
            <a:rPr lang="ru-RU" sz="2000" b="1" u="none" kern="1200" dirty="0" smtClean="0">
              <a:latin typeface="Times New Roman" pitchFamily="18" charset="0"/>
              <a:cs typeface="Times New Roman" pitchFamily="18" charset="0"/>
            </a:rPr>
            <a:t> :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 dirty="0" smtClean="0">
              <a:latin typeface="Times New Roman" pitchFamily="18" charset="0"/>
              <a:cs typeface="Times New Roman" pitchFamily="18" charset="0"/>
            </a:rPr>
            <a:t>Моделирование </a:t>
          </a:r>
          <a:r>
            <a:rPr lang="ru-RU" sz="1800" i="1" kern="1200" dirty="0" err="1" smtClean="0">
              <a:latin typeface="Times New Roman" pitchFamily="18" charset="0"/>
              <a:cs typeface="Times New Roman" pitchFamily="18" charset="0"/>
            </a:rPr>
            <a:t>поливариантов</a:t>
          </a:r>
          <a:r>
            <a:rPr lang="ru-RU" sz="1800" i="1" kern="1200" dirty="0" smtClean="0">
              <a:latin typeface="Times New Roman" pitchFamily="18" charset="0"/>
              <a:cs typeface="Times New Roman" pitchFamily="18" charset="0"/>
            </a:rPr>
            <a:t> воспитательно-образовательной среды с учетом психофизических особенностей воспитанников</a:t>
          </a:r>
          <a:r>
            <a:rPr lang="ru-RU" sz="1800" kern="1200" dirty="0" smtClean="0"/>
            <a:t>.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92013" y="188730"/>
        <a:ext cx="5302095" cy="1442651"/>
      </dsp:txXfrm>
    </dsp:sp>
    <dsp:sp modelId="{43BD4987-E7AE-4259-A026-CC5120A29832}">
      <dsp:nvSpPr>
        <dsp:cNvPr id="0" name=""/>
        <dsp:cNvSpPr/>
      </dsp:nvSpPr>
      <dsp:spPr>
        <a:xfrm>
          <a:off x="1097359" y="2304258"/>
          <a:ext cx="7775854" cy="187848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61176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6500000"/>
          </a:lightRig>
        </a:scene3d>
        <a:sp3d contourW="12700" prstMaterial="powder">
          <a:bevelT h="50800"/>
          <a:contourClr>
            <a:schemeClr val="lt1">
              <a:alpha val="90000"/>
              <a:hueOff val="0"/>
              <a:satOff val="0"/>
              <a:lumOff val="0"/>
              <a:alphaOff val="0"/>
              <a:tint val="100000"/>
              <a:shade val="100000"/>
              <a:satMod val="10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sng" kern="1200" dirty="0" smtClean="0">
              <a:latin typeface="Times New Roman" pitchFamily="18" charset="0"/>
              <a:cs typeface="Times New Roman" pitchFamily="18" charset="0"/>
            </a:rPr>
            <a:t>Задачи</a:t>
          </a:r>
          <a:r>
            <a:rPr lang="ru-RU" sz="2000" b="1" u="none" kern="1200" dirty="0" smtClean="0">
              <a:latin typeface="Times New Roman" pitchFamily="18" charset="0"/>
              <a:cs typeface="Times New Roman" pitchFamily="18" charset="0"/>
            </a:rPr>
            <a:t> :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 dirty="0" smtClean="0">
              <a:latin typeface="Times New Roman" pitchFamily="18" charset="0"/>
              <a:cs typeface="Times New Roman" pitchFamily="18" charset="0"/>
            </a:rPr>
            <a:t>-Создание тесного взаимодействия психолого-педагогической, логопедической и вспомогательных служб.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 dirty="0" smtClean="0">
              <a:latin typeface="Times New Roman" pitchFamily="18" charset="0"/>
              <a:cs typeface="Times New Roman" pitchFamily="18" charset="0"/>
            </a:rPr>
            <a:t>-Осуществление постоянного мониторинга эффективности воспитательно-образовательной системы.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 dirty="0" smtClean="0">
              <a:latin typeface="Times New Roman" pitchFamily="18" charset="0"/>
              <a:cs typeface="Times New Roman" pitchFamily="18" charset="0"/>
            </a:rPr>
            <a:t>-Реализация вариативных форм работы с детьми с учетом миссии школы.</a:t>
          </a:r>
          <a:r>
            <a:rPr lang="ru-RU" sz="1800" b="1" i="1" u="none" kern="1200" dirty="0" smtClean="0">
              <a:latin typeface="Times New Roman" pitchFamily="18" charset="0"/>
              <a:cs typeface="Times New Roman" pitchFamily="18" charset="0"/>
            </a:rPr>
            <a:t> </a:t>
          </a:r>
        </a:p>
      </dsp:txBody>
      <dsp:txXfrm>
        <a:off x="1097359" y="2304258"/>
        <a:ext cx="7775854" cy="187848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936AE6-0A92-47C3-9DAA-B0A055C144F4}">
      <dsp:nvSpPr>
        <dsp:cNvPr id="0" name=""/>
        <dsp:cNvSpPr/>
      </dsp:nvSpPr>
      <dsp:spPr>
        <a:xfrm>
          <a:off x="642671" y="0"/>
          <a:ext cx="7283609" cy="4064000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tint val="100000"/>
                <a:shade val="75000"/>
                <a:satMod val="160000"/>
              </a:schemeClr>
            </a:gs>
            <a:gs pos="62000">
              <a:schemeClr val="accent1">
                <a:tint val="40000"/>
                <a:hueOff val="0"/>
                <a:satOff val="0"/>
                <a:lumOff val="0"/>
                <a:alphaOff val="0"/>
                <a:tint val="100000"/>
                <a:shade val="100000"/>
                <a:satMod val="125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2D3A374D-130C-4BE6-9ADE-89004BD9AA3B}">
      <dsp:nvSpPr>
        <dsp:cNvPr id="0" name=""/>
        <dsp:cNvSpPr/>
      </dsp:nvSpPr>
      <dsp:spPr>
        <a:xfrm>
          <a:off x="9204" y="1219199"/>
          <a:ext cx="2758131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75000"/>
                <a:satMod val="16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</a:schemeClr>
            </a:gs>
          </a:gsLst>
          <a:lin ang="16200000" scaled="1"/>
        </a:gradFill>
        <a:ln>
          <a:noFill/>
        </a:ln>
        <a:effectLst>
          <a:outerShdw blurRad="50800" dist="38100" dir="5400000" rotWithShape="0">
            <a:srgbClr val="000000">
              <a:alpha val="61176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latin typeface="Times New Roman" pitchFamily="18" charset="0"/>
              <a:cs typeface="Times New Roman" pitchFamily="18" charset="0"/>
            </a:rPr>
            <a:t>Час самоуправления</a:t>
          </a:r>
          <a:endParaRPr lang="ru-RU" sz="2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204" y="1219199"/>
        <a:ext cx="2758131" cy="1625600"/>
      </dsp:txXfrm>
    </dsp:sp>
    <dsp:sp modelId="{31292119-DB7F-4DA2-8BDF-660AB4F857DD}">
      <dsp:nvSpPr>
        <dsp:cNvPr id="0" name=""/>
        <dsp:cNvSpPr/>
      </dsp:nvSpPr>
      <dsp:spPr>
        <a:xfrm>
          <a:off x="2905410" y="1219199"/>
          <a:ext cx="2758131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75000"/>
                <a:satMod val="16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</a:schemeClr>
            </a:gs>
          </a:gsLst>
          <a:lin ang="16200000" scaled="1"/>
        </a:gradFill>
        <a:ln>
          <a:noFill/>
        </a:ln>
        <a:effectLst>
          <a:outerShdw blurRad="50800" dist="38100" dir="5400000" rotWithShape="0">
            <a:srgbClr val="000000">
              <a:alpha val="61176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latin typeface="Times New Roman" pitchFamily="18" charset="0"/>
              <a:cs typeface="Times New Roman" pitchFamily="18" charset="0"/>
            </a:rPr>
            <a:t>Предметная неделя</a:t>
          </a:r>
          <a:endParaRPr lang="ru-RU" sz="2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05410" y="1219199"/>
        <a:ext cx="2758131" cy="1625600"/>
      </dsp:txXfrm>
    </dsp:sp>
    <dsp:sp modelId="{C7ECF6E0-C90F-40A5-B35D-BA2DCD2BE6F1}">
      <dsp:nvSpPr>
        <dsp:cNvPr id="0" name=""/>
        <dsp:cNvSpPr/>
      </dsp:nvSpPr>
      <dsp:spPr>
        <a:xfrm>
          <a:off x="5801615" y="1219199"/>
          <a:ext cx="2758131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75000"/>
                <a:satMod val="16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</a:schemeClr>
            </a:gs>
          </a:gsLst>
          <a:lin ang="16200000" scaled="1"/>
        </a:gradFill>
        <a:ln>
          <a:noFill/>
        </a:ln>
        <a:effectLst>
          <a:outerShdw blurRad="50800" dist="38100" dir="5400000" rotWithShape="0">
            <a:srgbClr val="000000">
              <a:alpha val="61176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latin typeface="Times New Roman" pitchFamily="18" charset="0"/>
              <a:cs typeface="Times New Roman" pitchFamily="18" charset="0"/>
            </a:rPr>
            <a:t>Факультативы и кружки</a:t>
          </a:r>
          <a:endParaRPr lang="ru-RU" sz="2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01615" y="1219199"/>
        <a:ext cx="2758131" cy="16256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936AE6-0A92-47C3-9DAA-B0A055C144F4}">
      <dsp:nvSpPr>
        <dsp:cNvPr id="0" name=""/>
        <dsp:cNvSpPr/>
      </dsp:nvSpPr>
      <dsp:spPr>
        <a:xfrm>
          <a:off x="144001" y="0"/>
          <a:ext cx="8424950" cy="5200352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tint val="100000"/>
                <a:shade val="75000"/>
                <a:satMod val="160000"/>
              </a:schemeClr>
            </a:gs>
            <a:gs pos="62000">
              <a:schemeClr val="accent1">
                <a:tint val="40000"/>
                <a:hueOff val="0"/>
                <a:satOff val="0"/>
                <a:lumOff val="0"/>
                <a:alphaOff val="0"/>
                <a:tint val="100000"/>
                <a:shade val="100000"/>
                <a:satMod val="125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2D3A374D-130C-4BE6-9ADE-89004BD9AA3B}">
      <dsp:nvSpPr>
        <dsp:cNvPr id="0" name=""/>
        <dsp:cNvSpPr/>
      </dsp:nvSpPr>
      <dsp:spPr>
        <a:xfrm>
          <a:off x="216019" y="1599950"/>
          <a:ext cx="2593462" cy="169096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75000"/>
                <a:satMod val="16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</a:schemeClr>
            </a:gs>
          </a:gsLst>
          <a:lin ang="16200000" scaled="1"/>
        </a:gradFill>
        <a:ln>
          <a:noFill/>
        </a:ln>
        <a:effectLst>
          <a:outerShdw blurRad="50800" dist="38100" dir="5400000" rotWithShape="0">
            <a:srgbClr val="000000">
              <a:alpha val="61176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latin typeface="Times New Roman" pitchFamily="18" charset="0"/>
              <a:cs typeface="Times New Roman" pitchFamily="18" charset="0"/>
            </a:rPr>
            <a:t>Час самоуправления</a:t>
          </a:r>
          <a:endParaRPr lang="ru-RU" sz="2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6019" y="1599950"/>
        <a:ext cx="2593462" cy="169096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936AE6-0A92-47C3-9DAA-B0A055C144F4}">
      <dsp:nvSpPr>
        <dsp:cNvPr id="0" name=""/>
        <dsp:cNvSpPr/>
      </dsp:nvSpPr>
      <dsp:spPr>
        <a:xfrm>
          <a:off x="144001" y="0"/>
          <a:ext cx="8424950" cy="5200352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tint val="100000"/>
                <a:shade val="75000"/>
                <a:satMod val="160000"/>
              </a:schemeClr>
            </a:gs>
            <a:gs pos="62000">
              <a:schemeClr val="accent1">
                <a:tint val="40000"/>
                <a:hueOff val="0"/>
                <a:satOff val="0"/>
                <a:lumOff val="0"/>
                <a:alphaOff val="0"/>
                <a:tint val="100000"/>
                <a:shade val="100000"/>
                <a:satMod val="125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2D3A374D-130C-4BE6-9ADE-89004BD9AA3B}">
      <dsp:nvSpPr>
        <dsp:cNvPr id="0" name=""/>
        <dsp:cNvSpPr/>
      </dsp:nvSpPr>
      <dsp:spPr>
        <a:xfrm>
          <a:off x="360049" y="1815973"/>
          <a:ext cx="1876138" cy="169096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75000"/>
                <a:satMod val="16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2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</a:schemeClr>
            </a:gs>
          </a:gsLst>
          <a:lin ang="16200000" scaled="1"/>
        </a:gradFill>
        <a:ln>
          <a:noFill/>
        </a:ln>
        <a:effectLst>
          <a:outerShdw blurRad="50800" dist="38100" dir="5400000" rotWithShape="0">
            <a:srgbClr val="000000">
              <a:alpha val="61176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Times New Roman" pitchFamily="18" charset="0"/>
              <a:cs typeface="Times New Roman" pitchFamily="18" charset="0"/>
            </a:rPr>
            <a:t>Предметная неделя</a:t>
          </a:r>
          <a:endParaRPr lang="ru-RU" sz="2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0049" y="1815973"/>
        <a:ext cx="1876138" cy="16909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24" name="Rectangle 24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fld id="{A849C5AD-4428-4E9C-9C84-11B72C9365FB}" type="datetimeFigureOut">
              <a:rPr lang="en-US" smtClean="0"/>
              <a:pPr/>
              <a:t>10/4/2017</a:t>
            </a:fld>
            <a:endParaRPr lang="en-US" smtClean="0"/>
          </a:p>
        </p:txBody>
      </p:sp>
      <p:sp>
        <p:nvSpPr>
          <p:cNvPr id="30" name="Rectangle 30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8C596567-A38F-4CEF-B37F-9B9D120D62CE}" type="slidenum">
              <a:rPr lang="en-US" smtClean="0"/>
              <a:pPr/>
              <a:t>‹#›</a:t>
            </a:fld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15" name="Rectangle 15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fld id="{D7547E60-4BE7-4E4E-9AAA-5EE35AEC995C}" type="datetimeFigureOut">
              <a:rPr lang="en-US" smtClean="0"/>
              <a:pPr/>
              <a:t>10/4/2017</a:t>
            </a:fld>
            <a:endParaRPr lang="en-US" smtClean="0"/>
          </a:p>
        </p:txBody>
      </p:sp>
      <p:sp>
        <p:nvSpPr>
          <p:cNvPr id="23" name="Rectangle 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28" name="Rectangle 28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CA077768-21C8-4125-A345-258E48D2EED0}" type="slidenum">
              <a:rPr lang="en-US" smtClean="0"/>
              <a:pPr/>
              <a:t>‹#›</a:t>
            </a:fld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.jpg"/>
          <p:cNvPicPr>
            <a:picLocks noChangeAspect="1"/>
          </p:cNvPicPr>
          <p:nvPr/>
        </p:nvPicPr>
        <p:blipFill>
          <a:blip r:embed="rId2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2.png"/>
          <p:cNvPicPr>
            <a:picLocks noChangeAspect="1"/>
          </p:cNvPicPr>
          <p:nvPr/>
        </p:nvPicPr>
        <p:blipFill>
          <a:blip r:embed="rId3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3.png"/>
          <p:cNvPicPr>
            <a:picLocks noChangeAspect="1"/>
          </p:cNvPicPr>
          <p:nvPr/>
        </p:nvPicPr>
        <p:blipFill>
          <a:blip r:embed="rId4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1"/>
          <p:cNvSpPr>
            <a:spLocks noGrp="1"/>
          </p:cNvSpPr>
          <p:nvPr>
            <p:ph type="subTitle" idx="1"/>
          </p:nvPr>
        </p:nvSpPr>
        <p:spPr>
          <a:xfrm>
            <a:off x="2492734" y="5094577"/>
            <a:ext cx="6194066" cy="925223"/>
          </a:xfrm>
        </p:spPr>
        <p:txBody>
          <a:bodyPr/>
          <a:lstStyle>
            <a:lvl1pPr marL="0" indent="0" algn="r">
              <a:buNone/>
              <a:defRPr sz="28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ctrTitle"/>
          </p:nvPr>
        </p:nvSpPr>
        <p:spPr>
          <a:xfrm>
            <a:off x="1108986" y="3606800"/>
            <a:ext cx="7577814" cy="1470025"/>
          </a:xfrm>
        </p:spPr>
        <p:txBody>
          <a:bodyPr anchor="b" anchorCtr="0"/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 в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0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7" name="Rectangle 1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shade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5.png"/>
          <p:cNvPicPr>
            <a:picLocks noChangeAspect="1"/>
          </p:cNvPicPr>
          <p:nvPr/>
        </p:nvPicPr>
        <p:blipFill>
          <a:blip r:embed="rId9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30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Rectangl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6" name="Rectangle 6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5C14FD69-4A85-4715-A222-ABB225B63BC6}" type="datetimeFigureOut">
              <a:rPr lang="en-US" smtClean="0"/>
              <a:pPr/>
              <a:t>10/4/2017</a:t>
            </a:fld>
            <a:endParaRPr lang="en-US" sz="1000" dirty="0" smtClean="0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+mn-lt"/>
              </a:defRPr>
            </a:lvl1pPr>
          </a:lstStyle>
          <a:p>
            <a:pPr algn="ctr"/>
            <a:endParaRPr lang="en-US" sz="1000" smtClean="0"/>
          </a:p>
        </p:txBody>
      </p:sp>
      <p:sp>
        <p:nvSpPr>
          <p:cNvPr id="21" name="Rectangle 21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med">
    <p:dissolve/>
  </p:transition>
  <p:txStyles>
    <p:titleStyle>
      <a:defPPr>
        <a:defRPr sz="4400">
          <a:solidFill>
            <a:schemeClr val="tx1"/>
          </a:solidFill>
          <a:latin typeface="+mj-lt"/>
          <a:ea typeface="+mj-ea"/>
          <a:cs typeface="+mj-cs"/>
        </a:defRPr>
      </a:defPPr>
      <a:lvl1pPr algn="l" eaLnBrk="1" hangingPunct="1">
        <a:buNone/>
        <a:defRPr sz="3600">
          <a:solidFill>
            <a:schemeClr val="tx1">
              <a:alpha val="100000"/>
            </a:schemeClr>
          </a:solidFill>
          <a:latin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342900" indent="-342900" eaLnBrk="1" hangingPunct="1">
        <a:buChar char="•"/>
        <a:defRPr sz="2800">
          <a:latin typeface="+mn-lt"/>
        </a:defRPr>
      </a:lvl1pPr>
      <a:lvl2pPr marL="742950" indent="-285750" eaLnBrk="1" hangingPunct="1">
        <a:buChar char="–"/>
        <a:defRPr sz="2400">
          <a:latin typeface="+mn-lt"/>
        </a:defRPr>
      </a:lvl2pPr>
      <a:lvl3pPr marL="1143000" indent="-228600" eaLnBrk="1" hangingPunct="1">
        <a:buChar char="•"/>
        <a:defRPr sz="2400">
          <a:latin typeface="+mn-lt"/>
        </a:defRPr>
      </a:lvl3pPr>
      <a:lvl4pPr marL="1600200" indent="-228600" eaLnBrk="1" hangingPunct="1">
        <a:buChar char="–"/>
        <a:defRPr sz="2000">
          <a:latin typeface="+mn-lt"/>
        </a:defRPr>
      </a:lvl4pPr>
      <a:lvl5pPr marL="2057400" indent="-228600" eaLnBrk="1" hangingPunct="1">
        <a:buChar char="»"/>
        <a:defRPr sz="2000">
          <a:latin typeface="+mn-lt"/>
        </a:defRPr>
      </a:lvl5pPr>
      <a:lvl6pPr marL="2514600" indent="-228600" eaLnBrk="1" hangingPunct="1">
        <a:buChar char="•"/>
        <a:defRPr sz="2000"/>
      </a:lvl6pPr>
      <a:lvl7pPr marL="2971800" indent="-228600" eaLnBrk="1" hangingPunct="1">
        <a:buChar char="•"/>
        <a:defRPr sz="2000"/>
      </a:lvl7pPr>
      <a:lvl8pPr marL="3429000" indent="-228600" eaLnBrk="1" hangingPunct="1">
        <a:buChar char="•"/>
        <a:defRPr sz="2000"/>
      </a:lvl8pPr>
      <a:lvl9pPr marL="3886200" indent="-228600" eaLnBrk="1" hangingPunct="1">
        <a:buChar char="•"/>
        <a:defRPr sz="2000"/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11.jpeg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10.jpeg"/><Relationship Id="rId4" Type="http://schemas.openxmlformats.org/officeDocument/2006/relationships/diagramLayout" Target="../diagrams/layout4.xml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16.jpeg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15.jpeg"/><Relationship Id="rId4" Type="http://schemas.openxmlformats.org/officeDocument/2006/relationships/diagramLayout" Target="../diagrams/layout5.xml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gi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gif"/><Relationship Id="rId5" Type="http://schemas.openxmlformats.org/officeDocument/2006/relationships/image" Target="../media/image44.jpeg"/><Relationship Id="rId4" Type="http://schemas.openxmlformats.org/officeDocument/2006/relationships/image" Target="../media/image43.gi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K:\&#1048;&#1050;&#1058;%20&#1085;&#1072;%20&#1090;&#1088;&#1091;&#1076;&#1072;&#1093;\&#1092;&#1080;&#1083;&#1100;&#1084;.avi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openxmlformats.org/officeDocument/2006/relationships/slideLayout" Target="../slideLayouts/slideLayout4.xml"/><Relationship Id="rId1" Type="http://schemas.openxmlformats.org/officeDocument/2006/relationships/video" Target="NULL" TargetMode="Externa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251520" y="2276872"/>
            <a:ext cx="8712968" cy="23679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Применение информационно-коммуникационных технологий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уроках 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профессионально-трудового обучения.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275856" y="5157192"/>
            <a:ext cx="5616624" cy="1296144"/>
          </a:xfrm>
        </p:spPr>
        <p:txBody>
          <a:bodyPr>
            <a:noAutofit/>
          </a:bodyPr>
          <a:lstStyle/>
          <a:p>
            <a:pPr algn="l"/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Подготовил:</a:t>
            </a:r>
          </a:p>
          <a:p>
            <a:pPr algn="l"/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учитель высшей квалификационной категории</a:t>
            </a:r>
          </a:p>
          <a:p>
            <a:pPr algn="l"/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Петров М.Е.</a:t>
            </a:r>
            <a:endParaRPr lang="ru-RU" sz="1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шапка школа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88640"/>
            <a:ext cx="8348691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8450" y="2164304"/>
            <a:ext cx="884710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«Скажи мне — и я забуду,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Покажи мне — и я запомню,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Дай сделать самому — и я пойму»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                                 (Китайская пословица).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851920" y="188640"/>
            <a:ext cx="433317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Трудовое обучение 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 школе-интернате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cap="none" spc="0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51520" y="2038781"/>
            <a:ext cx="70567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270892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0" y="2204864"/>
          <a:ext cx="871296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808352" y="188640"/>
            <a:ext cx="442031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МО учителей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рудового обучения:</a:t>
            </a:r>
            <a:endParaRPr lang="ru-RU" sz="3600" b="1" cap="none" spc="0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51520" y="2038781"/>
            <a:ext cx="70567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270892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0" y="2204864"/>
          <a:ext cx="8964488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249197" y="188640"/>
            <a:ext cx="553863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Формы и методы работы 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 детьми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cap="none" spc="0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51520" y="2038781"/>
            <a:ext cx="70567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270892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323528" y="1397000"/>
          <a:ext cx="856895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249197" y="188640"/>
            <a:ext cx="553863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Формы и методы работы 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 детьми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cap="none" spc="0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51520" y="2038781"/>
            <a:ext cx="70567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270892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323528" y="1397000"/>
          <a:ext cx="8568952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Рисунок 9" descr="IMG_0010.JPG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39752" y="1124744"/>
            <a:ext cx="2304256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C:\Users\Николай\AppData\Local\Microsoft\Windows\Temporary Internet Files\Content.Word\IMG_8915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7984" y="1484784"/>
            <a:ext cx="2250132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 descr="C:\Users\ТАТЬЯНА\Desktop\Час сам.-16г\IMG_0005.JPG"/>
          <p:cNvPicPr/>
          <p:nvPr/>
        </p:nvPicPr>
        <p:blipFill>
          <a:blip r:embed="rId10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204864"/>
            <a:ext cx="2394595" cy="1821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458" name="Picture 2" descr="IMG_0038"/>
          <p:cNvPicPr>
            <a:picLocks noChangeAspect="1" noChangeArrowheads="1"/>
          </p:cNvPicPr>
          <p:nvPr/>
        </p:nvPicPr>
        <p:blipFill>
          <a:blip r:embed="rId11" cstate="print"/>
          <a:srcRect r="11966" b="16119"/>
          <a:stretch>
            <a:fillRect/>
          </a:stretch>
        </p:blipFill>
        <p:spPr bwMode="auto">
          <a:xfrm>
            <a:off x="4572000" y="3717032"/>
            <a:ext cx="2369964" cy="1694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459" name="Picture 3" descr="IMG_335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83768" y="4941168"/>
            <a:ext cx="2644527" cy="1765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249197" y="188640"/>
            <a:ext cx="553863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Формы и методы работы 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 детьми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cap="none" spc="0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51520" y="2038781"/>
            <a:ext cx="70567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270892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323528" y="1397000"/>
          <a:ext cx="8568952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Рисунок 7" descr="C:\Users\ТАТЬЯНА\Desktop\IMG_1585.JPG"/>
          <p:cNvPicPr/>
          <p:nvPr/>
        </p:nvPicPr>
        <p:blipFill>
          <a:blip r:embed="rId8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412776"/>
            <a:ext cx="2664296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C:\Users\ТАТЬЯНА\Desktop\IMG_0005.JPG"/>
          <p:cNvPicPr/>
          <p:nvPr/>
        </p:nvPicPr>
        <p:blipFill>
          <a:blip r:embed="rId9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628800"/>
            <a:ext cx="2990850" cy="2238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C:\Users\ТАТЬЯНА\Desktop\IMG_0013.JPG"/>
          <p:cNvPicPr/>
          <p:nvPr/>
        </p:nvPicPr>
        <p:blipFill>
          <a:blip r:embed="rId10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653136"/>
            <a:ext cx="2838450" cy="21122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C:\Users\ТАТЬЯНА\Desktop\IMG_0036.JPG"/>
          <p:cNvPicPr/>
          <p:nvPr/>
        </p:nvPicPr>
        <p:blipFill>
          <a:blip r:embed="rId11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149080"/>
            <a:ext cx="3001515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412776"/>
            <a:ext cx="7993012" cy="453650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FF99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Информационные (компьютерные)                     </a:t>
            </a:r>
            <a:b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технологии </a:t>
            </a:r>
            <a:b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это процессы сбора, организации, хранения, обработки, передачи и представления информации обучаемому, средством </a:t>
            </a:r>
            <a:b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осуществления которых является компьютер.</a:t>
            </a:r>
          </a:p>
        </p:txBody>
      </p:sp>
      <p:pic>
        <p:nvPicPr>
          <p:cNvPr id="6147" name="Picture 8" descr="J00791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4365104"/>
            <a:ext cx="1527870" cy="184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Цели компьютерных технологий: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241425"/>
            <a:ext cx="8675687" cy="5616575"/>
          </a:xfrm>
        </p:spPr>
        <p:txBody>
          <a:bodyPr/>
          <a:lstStyle/>
          <a:p>
            <a:pPr eaLnBrk="1" hangingPunct="1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умений работать с информацией;</a:t>
            </a:r>
          </a:p>
          <a:p>
            <a:pPr eaLnBrk="1" hangingPunct="1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коммуникативных способностей;</a:t>
            </a:r>
          </a:p>
          <a:p>
            <a:pPr eaLnBrk="1" hangingPunct="1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творческих способностей при использовании современного программного обеспечения для решения познавательных задач и формирования операционного мышления, направленного на совершенствование навыков работы на компьютере;</a:t>
            </a:r>
          </a:p>
          <a:p>
            <a:pPr eaLnBrk="1" hangingPunct="1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подготовку личности «информационного общества;</a:t>
            </a:r>
          </a:p>
          <a:p>
            <a:pPr eaLnBrk="1" hangingPunct="1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исследовательских умений, умений принимать оптимальные решения;</a:t>
            </a:r>
          </a:p>
          <a:p>
            <a:pPr eaLnBrk="1" hangingPunct="1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обновление содержания предмета и углубление метапредметных связей.</a:t>
            </a:r>
          </a:p>
        </p:txBody>
      </p:sp>
      <p:pic>
        <p:nvPicPr>
          <p:cNvPr id="7173" name="Picture 6" descr="http://luzan.ucoz.ru/anime/2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5229225"/>
            <a:ext cx="1655762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333375"/>
            <a:ext cx="7272338" cy="11430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Достоинства информационной технологии: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556792"/>
            <a:ext cx="8686800" cy="4997450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 с компьютером вызывает у детей повышенный интерес и усиливает мотивацию обучения;</a:t>
            </a:r>
          </a:p>
          <a:p>
            <a:pPr eaLnBrk="1" hangingPunct="1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резко возрастает уровень использования наглядности на уроке;</a:t>
            </a:r>
          </a:p>
          <a:p>
            <a:pPr eaLnBrk="1" hangingPunct="1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повышается производительность труда учителя и учащихся на уроке;</a:t>
            </a:r>
          </a:p>
          <a:p>
            <a:pPr eaLnBrk="1" hangingPunct="1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устанавливаются метапредметные связи;</a:t>
            </a:r>
          </a:p>
          <a:p>
            <a:pPr eaLnBrk="1" hangingPunct="1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появляется возможность организации проектной деятельности учащихся; </a:t>
            </a:r>
          </a:p>
        </p:txBody>
      </p:sp>
      <p:pic>
        <p:nvPicPr>
          <p:cNvPr id="8197" name="Picture 5" descr="C:\Users\Ирина\Desktop\Новая папка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311275" cy="129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8435975" cy="11430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Компьютерная технология может осуществляться в трех вариантах: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79512" y="1412776"/>
            <a:ext cx="2782888" cy="5111750"/>
            <a:chOff x="720" y="1296"/>
            <a:chExt cx="1367" cy="2542"/>
          </a:xfrm>
        </p:grpSpPr>
        <p:sp>
          <p:nvSpPr>
            <p:cNvPr id="10277" name="AutoShape 8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78" name="AutoShape 9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79" name="AutoShape 10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9BCFF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80" name="AutoShape 11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EE0F7"/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81" name="AutoShape 12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82" name="AutoShape 13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 sz="1200">
                <a:latin typeface="Verdana" pitchFamily="34" charset="0"/>
              </a:endParaRPr>
            </a:p>
          </p:txBody>
        </p:sp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1189" y="1296"/>
              <a:ext cx="405" cy="405"/>
              <a:chOff x="1289" y="582"/>
              <a:chExt cx="668" cy="668"/>
            </a:xfrm>
          </p:grpSpPr>
          <p:sp>
            <p:nvSpPr>
              <p:cNvPr id="10286" name="Oval 15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0287" name="Oval 16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0288" name="Oval 17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0289" name="Oval 18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0290" name="Oval 19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0284" name="Text Box 20"/>
            <p:cNvSpPr txBox="1">
              <a:spLocks noChangeArrowheads="1"/>
            </p:cNvSpPr>
            <p:nvPr/>
          </p:nvSpPr>
          <p:spPr bwMode="gray">
            <a:xfrm>
              <a:off x="1300" y="1354"/>
              <a:ext cx="174" cy="2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10285" name="Text Box 21"/>
            <p:cNvSpPr txBox="1">
              <a:spLocks noChangeArrowheads="1"/>
            </p:cNvSpPr>
            <p:nvPr/>
          </p:nvSpPr>
          <p:spPr bwMode="gray">
            <a:xfrm>
              <a:off x="768" y="1776"/>
              <a:ext cx="1296" cy="18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10244" name="Rectangle 22"/>
          <p:cNvSpPr>
            <a:spLocks noChangeArrowheads="1"/>
          </p:cNvSpPr>
          <p:nvPr/>
        </p:nvSpPr>
        <p:spPr bwMode="auto">
          <a:xfrm>
            <a:off x="323850" y="2205038"/>
            <a:ext cx="26289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«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проникающая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технология (применение компьютерного обучения по отдельным темам,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разделам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отдель-ных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дидактических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задач);</a:t>
            </a:r>
          </a:p>
        </p:txBody>
      </p: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3059832" y="1484784"/>
            <a:ext cx="2952750" cy="5113337"/>
            <a:chOff x="2208" y="1296"/>
            <a:chExt cx="1365" cy="2542"/>
          </a:xfrm>
        </p:grpSpPr>
        <p:sp>
          <p:nvSpPr>
            <p:cNvPr id="10264" name="AutoShape 24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65" name="AutoShape 25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66" name="AutoShape 26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B3F2B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67" name="AutoShape 27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0F7D4"/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68" name="Oval 28"/>
            <p:cNvSpPr>
              <a:spLocks noChangeArrowheads="1"/>
            </p:cNvSpPr>
            <p:nvPr/>
          </p:nvSpPr>
          <p:spPr bwMode="gray">
            <a:xfrm>
              <a:off x="2677" y="1296"/>
              <a:ext cx="405" cy="405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0269" name="Oval 29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0270" name="Oval 30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0271" name="Oval 31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0272" name="Oval 32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0273" name="Text Box 33"/>
            <p:cNvSpPr txBox="1">
              <a:spLocks noChangeArrowheads="1"/>
            </p:cNvSpPr>
            <p:nvPr/>
          </p:nvSpPr>
          <p:spPr bwMode="gray">
            <a:xfrm>
              <a:off x="2794" y="1354"/>
              <a:ext cx="163" cy="2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10274" name="Text Box 34"/>
            <p:cNvSpPr txBox="1">
              <a:spLocks noChangeArrowheads="1"/>
            </p:cNvSpPr>
            <p:nvPr/>
          </p:nvSpPr>
          <p:spPr bwMode="gray">
            <a:xfrm>
              <a:off x="2256" y="1776"/>
              <a:ext cx="1296" cy="16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1600"/>
            </a:p>
          </p:txBody>
        </p:sp>
        <p:sp>
          <p:nvSpPr>
            <p:cNvPr id="10275" name="AutoShape 35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76" name="AutoShape 36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 sz="1200">
                <a:latin typeface="Verdana" pitchFamily="34" charset="0"/>
              </a:endParaRPr>
            </a:p>
          </p:txBody>
        </p:sp>
      </p:grp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6084168" y="1484784"/>
            <a:ext cx="2916237" cy="5157787"/>
            <a:chOff x="3692" y="1296"/>
            <a:chExt cx="1367" cy="2542"/>
          </a:xfrm>
        </p:grpSpPr>
        <p:sp>
          <p:nvSpPr>
            <p:cNvPr id="10250" name="AutoShape 38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1" name="AutoShape 39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2" name="AutoShape 40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F2EDA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3" name="AutoShape 41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5CC"/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6" name="Group 42"/>
            <p:cNvGrpSpPr>
              <a:grpSpLocks/>
            </p:cNvGrpSpPr>
            <p:nvPr/>
          </p:nvGrpSpPr>
          <p:grpSpPr bwMode="auto">
            <a:xfrm>
              <a:off x="4165" y="1296"/>
              <a:ext cx="405" cy="405"/>
              <a:chOff x="1289" y="582"/>
              <a:chExt cx="668" cy="668"/>
            </a:xfrm>
          </p:grpSpPr>
          <p:sp>
            <p:nvSpPr>
              <p:cNvPr id="10259" name="Oval 43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0260" name="Oval 44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0261" name="Oval 45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0262" name="Oval 46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0263" name="Oval 47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0255" name="Text Box 48"/>
            <p:cNvSpPr txBox="1">
              <a:spLocks noChangeArrowheads="1"/>
            </p:cNvSpPr>
            <p:nvPr/>
          </p:nvSpPr>
          <p:spPr bwMode="gray">
            <a:xfrm>
              <a:off x="4281" y="1354"/>
              <a:ext cx="166" cy="2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>
                  <a:solidFill>
                    <a:srgbClr val="000000"/>
                  </a:solidFill>
                </a:rPr>
                <a:t>3</a:t>
              </a:r>
              <a:endParaRPr lang="en-US"/>
            </a:p>
          </p:txBody>
        </p:sp>
        <p:sp>
          <p:nvSpPr>
            <p:cNvPr id="10256" name="Text Box 49"/>
            <p:cNvSpPr txBox="1">
              <a:spLocks noChangeArrowheads="1"/>
            </p:cNvSpPr>
            <p:nvPr/>
          </p:nvSpPr>
          <p:spPr bwMode="gray">
            <a:xfrm>
              <a:off x="3744" y="1776"/>
              <a:ext cx="1296" cy="1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1600"/>
            </a:p>
          </p:txBody>
        </p:sp>
        <p:sp>
          <p:nvSpPr>
            <p:cNvPr id="10257" name="AutoShape 50"/>
            <p:cNvSpPr>
              <a:spLocks noChangeArrowheads="1"/>
            </p:cNvSpPr>
            <p:nvPr/>
          </p:nvSpPr>
          <p:spPr bwMode="gray">
            <a:xfrm>
              <a:off x="3692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99BA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8" name="AutoShape 51"/>
            <p:cNvSpPr>
              <a:spLocks noChangeArrowheads="1"/>
            </p:cNvSpPr>
            <p:nvPr/>
          </p:nvSpPr>
          <p:spPr bwMode="gray">
            <a:xfrm>
              <a:off x="3720" y="3305"/>
              <a:ext cx="1304" cy="48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 sz="1400">
                <a:latin typeface="Verdana" pitchFamily="34" charset="0"/>
              </a:endParaRPr>
            </a:p>
          </p:txBody>
        </p:sp>
      </p:grpSp>
      <p:sp>
        <p:nvSpPr>
          <p:cNvPr id="10247" name="Rectangle 53"/>
          <p:cNvSpPr>
            <a:spLocks noChangeArrowheads="1"/>
          </p:cNvSpPr>
          <p:nvPr/>
        </p:nvSpPr>
        <p:spPr bwMode="auto">
          <a:xfrm>
            <a:off x="3348038" y="2276475"/>
            <a:ext cx="248443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как основная, определяющая, наиболее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значимые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используемых в данной технологии, частей;</a:t>
            </a:r>
          </a:p>
        </p:txBody>
      </p:sp>
      <p:sp>
        <p:nvSpPr>
          <p:cNvPr id="10248" name="Rectangle 54"/>
          <p:cNvSpPr>
            <a:spLocks noChangeArrowheads="1"/>
          </p:cNvSpPr>
          <p:nvPr/>
        </p:nvSpPr>
        <p:spPr bwMode="auto">
          <a:xfrm>
            <a:off x="6300788" y="2205038"/>
            <a:ext cx="26638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монотехнология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(когда все обучение, все управление учебным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процессом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включая все виды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диагностики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монито-ринг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опираются на применение компьютера).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8080375" cy="11430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функции, учителя компьютер представляет:</a:t>
            </a:r>
          </a:p>
        </p:txBody>
      </p:sp>
      <p:sp>
        <p:nvSpPr>
          <p:cNvPr id="11267" name="Rectangle 4"/>
          <p:cNvSpPr>
            <a:spLocks noGrp="1" noChangeArrowheads="1"/>
          </p:cNvSpPr>
          <p:nvPr>
            <p:ph idx="1"/>
          </p:nvPr>
        </p:nvSpPr>
        <p:spPr>
          <a:xfrm>
            <a:off x="395536" y="2708920"/>
            <a:ext cx="8229600" cy="4924425"/>
          </a:xfrm>
        </p:spPr>
        <p:txBody>
          <a:bodyPr>
            <a:normAutofit/>
          </a:bodyPr>
          <a:lstStyle/>
          <a:p>
            <a:pPr eaLnBrk="1" hangingPunct="1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источник учебной информации</a:t>
            </a:r>
          </a:p>
          <a:p>
            <a:pPr eaLnBrk="1" hangingPunct="1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наглядное пособие</a:t>
            </a:r>
          </a:p>
          <a:p>
            <a:pPr eaLnBrk="1" hangingPunct="1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индивидуальное информационное пространство</a:t>
            </a:r>
          </a:p>
          <a:p>
            <a:pPr eaLnBrk="1" hangingPunct="1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средство диагностики и контроля</a:t>
            </a:r>
          </a:p>
          <a:p>
            <a:pPr eaLnBrk="1" hangingPunct="1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тренажер</a:t>
            </a:r>
          </a:p>
        </p:txBody>
      </p:sp>
      <p:pic>
        <p:nvPicPr>
          <p:cNvPr id="15368" name="Picture 8" descr="j03001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7236296" y="4509120"/>
            <a:ext cx="1547812" cy="2060575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333375"/>
            <a:ext cx="8229600" cy="11430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ученика компьютер выполняет различные функции:</a:t>
            </a:r>
          </a:p>
        </p:txBody>
      </p:sp>
      <p:sp>
        <p:nvSpPr>
          <p:cNvPr id="12292" name="Rectangle 8"/>
          <p:cNvSpPr>
            <a:spLocks noChangeArrowheads="1"/>
          </p:cNvSpPr>
          <p:nvPr/>
        </p:nvSpPr>
        <p:spPr bwMode="auto">
          <a:xfrm>
            <a:off x="4448175" y="3244850"/>
            <a:ext cx="24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/>
              <a:t>·</a:t>
            </a:r>
          </a:p>
        </p:txBody>
      </p:sp>
      <p:sp>
        <p:nvSpPr>
          <p:cNvPr id="12293" name="AutoShape 11"/>
          <p:cNvSpPr>
            <a:spLocks noChangeArrowheads="1"/>
          </p:cNvSpPr>
          <p:nvPr/>
        </p:nvSpPr>
        <p:spPr bwMode="ltGray">
          <a:xfrm rot="5400000">
            <a:off x="-2413000" y="873125"/>
            <a:ext cx="4824412" cy="619283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01 w 21600"/>
              <a:gd name="T13" fmla="*/ 0 h 21600"/>
              <a:gd name="T14" fmla="*/ 21199 w 21600"/>
              <a:gd name="T15" fmla="*/ 1362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0">
            <a:gsLst>
              <a:gs pos="0">
                <a:srgbClr val="DBE0ED"/>
              </a:gs>
              <a:gs pos="100000">
                <a:srgbClr val="B0BAD8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4" name="AutoShape 13"/>
          <p:cNvSpPr>
            <a:spLocks noChangeArrowheads="1"/>
          </p:cNvSpPr>
          <p:nvPr/>
        </p:nvSpPr>
        <p:spPr bwMode="gray">
          <a:xfrm>
            <a:off x="3203575" y="4508500"/>
            <a:ext cx="4392761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E7F5C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сотрудничающего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коллектива</a:t>
            </a:r>
            <a:endParaRPr lang="en-US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5" name="AutoShape 14"/>
          <p:cNvSpPr>
            <a:spLocks noChangeArrowheads="1"/>
          </p:cNvSpPr>
          <p:nvPr/>
        </p:nvSpPr>
        <p:spPr bwMode="gray">
          <a:xfrm>
            <a:off x="3203849" y="2780928"/>
            <a:ext cx="3312368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E7F5C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рабочего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инструмента</a:t>
            </a:r>
            <a:endParaRPr lang="en-US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6" name="AutoShape 15"/>
          <p:cNvSpPr>
            <a:spLocks noChangeArrowheads="1"/>
          </p:cNvSpPr>
          <p:nvPr/>
        </p:nvSpPr>
        <p:spPr bwMode="gray">
          <a:xfrm>
            <a:off x="2411413" y="1916113"/>
            <a:ext cx="1944563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b="1"/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051050" y="1989138"/>
            <a:ext cx="347663" cy="381000"/>
            <a:chOff x="2078" y="1680"/>
            <a:chExt cx="1615" cy="1615"/>
          </a:xfrm>
        </p:grpSpPr>
        <p:sp>
          <p:nvSpPr>
            <p:cNvPr id="12332" name="Oval 17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33" name="Oval 18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7" name="Oval 19"/>
            <p:cNvSpPr>
              <a:spLocks noChangeArrowheads="1"/>
            </p:cNvSpPr>
            <p:nvPr/>
          </p:nvSpPr>
          <p:spPr bwMode="gray">
            <a:xfrm>
              <a:off x="2255" y="1855"/>
              <a:ext cx="1261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35" name="Oval 20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189" name="Oval 21"/>
            <p:cNvSpPr>
              <a:spLocks noChangeArrowheads="1"/>
            </p:cNvSpPr>
            <p:nvPr/>
          </p:nvSpPr>
          <p:spPr bwMode="gray">
            <a:xfrm>
              <a:off x="2336" y="1936"/>
              <a:ext cx="1099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37" name="Oval 22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7C63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2843213" y="2852738"/>
            <a:ext cx="347662" cy="381000"/>
            <a:chOff x="2078" y="1680"/>
            <a:chExt cx="1615" cy="1615"/>
          </a:xfrm>
        </p:grpSpPr>
        <p:sp>
          <p:nvSpPr>
            <p:cNvPr id="12326" name="Oval 2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27" name="Oval 2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94" name="Oval 26"/>
            <p:cNvSpPr>
              <a:spLocks noChangeArrowheads="1"/>
            </p:cNvSpPr>
            <p:nvPr/>
          </p:nvSpPr>
          <p:spPr bwMode="gray">
            <a:xfrm>
              <a:off x="2255" y="1855"/>
              <a:ext cx="1261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29" name="Oval 2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196" name="Oval 28"/>
            <p:cNvSpPr>
              <a:spLocks noChangeArrowheads="1"/>
            </p:cNvSpPr>
            <p:nvPr/>
          </p:nvSpPr>
          <p:spPr bwMode="gray">
            <a:xfrm>
              <a:off x="2336" y="1936"/>
              <a:ext cx="1099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31" name="Oval 2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235C32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2987675" y="3716338"/>
            <a:ext cx="347663" cy="381000"/>
            <a:chOff x="2078" y="1680"/>
            <a:chExt cx="1615" cy="1615"/>
          </a:xfrm>
        </p:grpSpPr>
        <p:sp>
          <p:nvSpPr>
            <p:cNvPr id="12320" name="Oval 31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21" name="Oval 32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01" name="Oval 33"/>
            <p:cNvSpPr>
              <a:spLocks noChangeArrowheads="1"/>
            </p:cNvSpPr>
            <p:nvPr/>
          </p:nvSpPr>
          <p:spPr bwMode="gray">
            <a:xfrm>
              <a:off x="2255" y="1855"/>
              <a:ext cx="1261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23" name="Oval 3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0F5368"/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203" name="Oval 35"/>
            <p:cNvSpPr>
              <a:spLocks noChangeArrowheads="1"/>
            </p:cNvSpPr>
            <p:nvPr/>
          </p:nvSpPr>
          <p:spPr bwMode="gray">
            <a:xfrm>
              <a:off x="2336" y="1936"/>
              <a:ext cx="1099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25" name="Oval 3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10576D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2843213" y="4581525"/>
            <a:ext cx="347662" cy="381000"/>
            <a:chOff x="2078" y="1680"/>
            <a:chExt cx="1615" cy="1615"/>
          </a:xfrm>
        </p:grpSpPr>
        <p:sp>
          <p:nvSpPr>
            <p:cNvPr id="12314" name="Oval 38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15" name="Oval 39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08" name="Oval 40"/>
            <p:cNvSpPr>
              <a:spLocks noChangeArrowheads="1"/>
            </p:cNvSpPr>
            <p:nvPr/>
          </p:nvSpPr>
          <p:spPr bwMode="gray">
            <a:xfrm>
              <a:off x="2255" y="1855"/>
              <a:ext cx="1261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17" name="Oval 4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210" name="Oval 42"/>
            <p:cNvSpPr>
              <a:spLocks noChangeArrowheads="1"/>
            </p:cNvSpPr>
            <p:nvPr/>
          </p:nvSpPr>
          <p:spPr bwMode="gray">
            <a:xfrm>
              <a:off x="2336" y="1936"/>
              <a:ext cx="1099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19" name="Oval 4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45326D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6" name="Group 44"/>
          <p:cNvGrpSpPr>
            <a:grpSpLocks/>
          </p:cNvGrpSpPr>
          <p:nvPr/>
        </p:nvGrpSpPr>
        <p:grpSpPr bwMode="auto">
          <a:xfrm>
            <a:off x="2124075" y="5445125"/>
            <a:ext cx="360363" cy="381000"/>
            <a:chOff x="2078" y="1680"/>
            <a:chExt cx="1615" cy="1615"/>
          </a:xfrm>
        </p:grpSpPr>
        <p:sp>
          <p:nvSpPr>
            <p:cNvPr id="12308" name="Oval 45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9" name="Oval 46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15" name="Oval 47"/>
            <p:cNvSpPr>
              <a:spLocks noChangeArrowheads="1"/>
            </p:cNvSpPr>
            <p:nvPr/>
          </p:nvSpPr>
          <p:spPr bwMode="gray">
            <a:xfrm>
              <a:off x="2256" y="1855"/>
              <a:ext cx="1259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11" name="Oval 4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E35E23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7217" name="Oval 49"/>
            <p:cNvSpPr>
              <a:spLocks noChangeArrowheads="1"/>
            </p:cNvSpPr>
            <p:nvPr/>
          </p:nvSpPr>
          <p:spPr bwMode="gray">
            <a:xfrm>
              <a:off x="2334" y="1936"/>
              <a:ext cx="1096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13" name="Oval 5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6E2E1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12302" name="Rectangle 51"/>
          <p:cNvSpPr>
            <a:spLocks noChangeArrowheads="1"/>
          </p:cNvSpPr>
          <p:nvPr/>
        </p:nvSpPr>
        <p:spPr bwMode="auto">
          <a:xfrm>
            <a:off x="2700338" y="1916113"/>
            <a:ext cx="13163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учителя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03" name="AutoShape 12"/>
          <p:cNvSpPr>
            <a:spLocks noChangeArrowheads="1"/>
          </p:cNvSpPr>
          <p:nvPr/>
        </p:nvSpPr>
        <p:spPr bwMode="gray">
          <a:xfrm>
            <a:off x="2483768" y="5373216"/>
            <a:ext cx="4031778" cy="5588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игровой (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досуговой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среды</a:t>
            </a:r>
            <a:endParaRPr lang="en-US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04" name="AutoShape 53"/>
          <p:cNvSpPr>
            <a:spLocks noChangeArrowheads="1"/>
          </p:cNvSpPr>
          <p:nvPr/>
        </p:nvSpPr>
        <p:spPr bwMode="gray">
          <a:xfrm>
            <a:off x="3348038" y="3644900"/>
            <a:ext cx="2808138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объекта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изучения</a:t>
            </a:r>
            <a:endParaRPr lang="en-US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05" name="AutoShape 54"/>
          <p:cNvSpPr>
            <a:spLocks noChangeArrowheads="1"/>
          </p:cNvSpPr>
          <p:nvPr/>
        </p:nvSpPr>
        <p:spPr bwMode="ltGray">
          <a:xfrm rot="5400000" flipH="1">
            <a:off x="-2016125" y="1612900"/>
            <a:ext cx="4032250" cy="478472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gradFill rotWithShape="0">
            <a:gsLst>
              <a:gs pos="0">
                <a:srgbClr val="E3EBFF"/>
              </a:gs>
              <a:gs pos="100000">
                <a:srgbClr val="B8CCFE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ru-RU"/>
          </a:p>
        </p:txBody>
      </p:sp>
      <p:pic>
        <p:nvPicPr>
          <p:cNvPr id="12307" name="Picture 3" descr="C:\Users\Ирина\Desktop\Выступление\INTEL_2007\SarezEW\student_samples\student_web_site\Анимационные картинки\14,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781300"/>
            <a:ext cx="2357438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964612" cy="11430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функции 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рабочего инструмента 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компьютер выступает как: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844675"/>
            <a:ext cx="7772400" cy="4114800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средство подготовки текстов, их хранения;</a:t>
            </a:r>
          </a:p>
          <a:p>
            <a:pPr eaLnBrk="1" hangingPunct="1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текстовый редактор;</a:t>
            </a:r>
          </a:p>
          <a:p>
            <a:pPr eaLnBrk="1" hangingPunct="1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графопостроитель, графический редактор;</a:t>
            </a:r>
          </a:p>
          <a:p>
            <a:pPr eaLnBrk="1" hangingPunct="1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вычислительная  машина больших  возможностей   (с   оформлением  результатов  в различном виде);</a:t>
            </a:r>
          </a:p>
          <a:p>
            <a:pPr eaLnBrk="1" hangingPunct="1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средство моделирования. </a:t>
            </a:r>
          </a:p>
        </p:txBody>
      </p:sp>
      <p:pic>
        <p:nvPicPr>
          <p:cNvPr id="13316" name="Picture 7" descr="chel4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4365104"/>
            <a:ext cx="1763712" cy="196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404813"/>
            <a:ext cx="8856984" cy="11430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Функцию 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объекта обучения 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компьютер выполняет при: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программировании, обучении компьютера заданным процессам;</a:t>
            </a:r>
          </a:p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программных продуктов;</a:t>
            </a:r>
          </a:p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применение различных информационных сред;</a:t>
            </a:r>
          </a:p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сотрудничающий коллектив воссоздается компьютером как следствие коммуникации с широкой аудиторией (компьютерные сети), телекоммуникации в сети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Internet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8080375" cy="11430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Досуговая среда 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организуется </a:t>
            </a:r>
            <a:b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помощью: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598863" y="1916113"/>
            <a:ext cx="5545137" cy="4525962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игровых программ;</a:t>
            </a:r>
          </a:p>
          <a:p>
            <a:pPr eaLnBrk="1" hangingPunct="1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компьютерных игр </a:t>
            </a:r>
          </a:p>
          <a:p>
            <a:pPr eaLnBrk="1" hangingPunct="1">
              <a:buFontTx/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по сети;</a:t>
            </a:r>
          </a:p>
          <a:p>
            <a:pPr eaLnBrk="1" hangingPunct="1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компьютерного видео.</a:t>
            </a:r>
          </a:p>
        </p:txBody>
      </p:sp>
      <p:pic>
        <p:nvPicPr>
          <p:cNvPr id="15364" name="Picture 7" descr="14,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4508500"/>
            <a:ext cx="3240087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8" descr="CHA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1916113"/>
            <a:ext cx="26638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7" descr="C:\Users\Ирина\Desktop\Выступление\INTEL_2007\SarezEW\student_samples\student_web_site\Кар. профессий\File04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3" y="4221163"/>
            <a:ext cx="3095625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48680"/>
            <a:ext cx="9144000" cy="103559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Возможности в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семирной компьютерной сети -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Internet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988840"/>
            <a:ext cx="8229600" cy="3705225"/>
          </a:xfrm>
        </p:spPr>
        <p:txBody>
          <a:bodyPr/>
          <a:lstStyle/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переписка - разговор из всех частей мира;</a:t>
            </a:r>
          </a:p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привлечение научной и культурной информации из всех банков, музеев, хранилищ мира;</a:t>
            </a:r>
          </a:p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интерактивное общение, слежение за событиями через международные серверы ;</a:t>
            </a:r>
          </a:p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инструмент участия в сетевых проектах. </a:t>
            </a:r>
          </a:p>
        </p:txBody>
      </p:sp>
      <p:pic>
        <p:nvPicPr>
          <p:cNvPr id="16388" name="Picture 7" descr="j023621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4077072"/>
            <a:ext cx="8445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 descr="C:\Users\Ирина\Desktop\Выступление\INTEL_2007\SarezEW\student_samples\student_web_site\Анимационные картинки\16,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4869160"/>
            <a:ext cx="19446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548680"/>
            <a:ext cx="8964612" cy="1138585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Использование ИКТ на уроках профессионально-трудового обучения даёт возможность: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060848"/>
            <a:ext cx="8568952" cy="4176712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визуализировать учебную информацию с помощью наглядного представления на экране теоретического материала, технологического процесса и т.п.;</a:t>
            </a:r>
          </a:p>
          <a:p>
            <a:pPr lvl="0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осуществлять подготовку выпускника школы к жизни в условия информационного общества;</a:t>
            </a:r>
          </a:p>
          <a:p>
            <a:pPr lvl="0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индивидуализировать и дифференцировать процесс обучения за счет возможности изучения, повторения  с индивидуальной скоростью усвоения материала;</a:t>
            </a:r>
          </a:p>
          <a:p>
            <a:pPr lvl="0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осуществлять  управление учебной деятельностью и контроль результата усвоения учебного материала;</a:t>
            </a:r>
          </a:p>
          <a:p>
            <a:pPr lvl="0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развивать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метапредметные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 связи с другими </a:t>
            </a:r>
          </a:p>
          <a:p>
            <a:pPr lvl="0"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предметами.</a:t>
            </a:r>
          </a:p>
          <a:p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7" name="Picture 6" descr="http://luzan.ucoz.ru/animes/4c003857ce1c8b0841f9576d002d66bc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7263" y="4869160"/>
            <a:ext cx="1836737" cy="182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2"/>
            <a:ext cx="8218487" cy="138147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Теоретические знания и практические навыки по ИКТ при подготовке и проведении уроков технологии, позволяют: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2132856"/>
            <a:ext cx="8893175" cy="4581525"/>
          </a:xfrm>
        </p:spPr>
        <p:txBody>
          <a:bodyPr/>
          <a:lstStyle/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повысить интерес к предмету;</a:t>
            </a:r>
          </a:p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сделать урок современным; доступным, для усвоения материала учениками;</a:t>
            </a:r>
          </a:p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возможность эмоционально и образно подать материал;</a:t>
            </a:r>
          </a:p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установить отношения взаимопонимания, взаимопомощи между ребенком и учителем;</a:t>
            </a:r>
          </a:p>
          <a:p>
            <a:pPr eaLnBrk="1" hangingPunct="1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повысить учителю свою профессионально - педагогическую компетентность.</a:t>
            </a:r>
          </a:p>
        </p:txBody>
      </p:sp>
      <p:pic>
        <p:nvPicPr>
          <p:cNvPr id="19461" name="Picture 7" descr="C:\Users\Ирина\Desktop\Выступление\INTEL_2007\SarezEW\student_samples\student_web_site\Анимационные картинки\2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7625" y="5084763"/>
            <a:ext cx="1260475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76672"/>
            <a:ext cx="8820150" cy="566514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Базовые информационные технологии: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484784"/>
            <a:ext cx="8686800" cy="4464050"/>
          </a:xfrm>
        </p:spPr>
        <p:txBody>
          <a:bodyPr/>
          <a:lstStyle/>
          <a:p>
            <a:pPr marL="609600" indent="-609600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Технологии работы в текстовых редакторах -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Microsoft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Office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Word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marL="609600" indent="-609600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Графические -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Paint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Sweet Home 3D, Adobe Photoshop.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Технологии числовых расчетов -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Microsoft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Office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Excel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09600" indent="-609600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Программа -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Microsoft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Office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Publisher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Технологии мультимедиа -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Microsoft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Office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PowerPoint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Windows Movie Maker, Pinnacle Studio.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Сетевые информационные технологии. 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548680"/>
            <a:ext cx="8435975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Текстовой редактор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Microsoft Office Word</a:t>
            </a:r>
            <a:endParaRPr lang="ru-RU" sz="4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0" y="1773238"/>
            <a:ext cx="8675688" cy="50847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dirty="0" smtClean="0"/>
              <a:t> </a:t>
            </a:r>
          </a:p>
          <a:p>
            <a:pPr marL="609600" indent="-609600" algn="ctr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 descr="Картинки по запросу microsoft office word 2007 скачат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583"/>
            <a:ext cx="7992888" cy="492062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435975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Графический редактор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dirty="0" smtClean="0"/>
              <a:t> </a:t>
            </a:r>
            <a:r>
              <a:rPr lang="en-US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Microsoft Paint</a:t>
            </a:r>
            <a:endParaRPr lang="ru-RU" sz="4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0" y="1773238"/>
            <a:ext cx="8675688" cy="50847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dirty="0" smtClean="0"/>
              <a:t> </a:t>
            </a:r>
          </a:p>
          <a:p>
            <a:pPr marL="609600" indent="-609600" algn="ctr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5" name="Picture 4" descr="Картинки по запросу windows pai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7"/>
            <a:ext cx="7704856" cy="471820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404664"/>
            <a:ext cx="8712968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Приложение для 3-х мерного моделирования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dirty="0" smtClean="0"/>
              <a:t> </a:t>
            </a:r>
            <a:r>
              <a:rPr lang="en-US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Sweet Home 3D</a:t>
            </a:r>
            <a:endParaRPr lang="ru-RU" sz="4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0" y="1773238"/>
            <a:ext cx="8675688" cy="50847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dirty="0" smtClean="0"/>
              <a:t> </a:t>
            </a:r>
          </a:p>
          <a:p>
            <a:pPr marL="609600" indent="-609600" algn="ctr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2" cstate="print"/>
          <a:srcRect l="40130" b="4240"/>
          <a:stretch>
            <a:fillRect/>
          </a:stretch>
        </p:blipFill>
        <p:spPr bwMode="auto">
          <a:xfrm>
            <a:off x="179512" y="1628800"/>
            <a:ext cx="856895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5175"/>
            <a:ext cx="8713788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Программа для обработки и редактирования фотографий и рисунков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Adobe Photoshop</a:t>
            </a:r>
            <a:endParaRPr lang="ru-RU" sz="4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8" name="Picture 4" descr="Картинки по запросу adobe photosho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16832"/>
            <a:ext cx="8547036" cy="460851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640"/>
            <a:ext cx="8713788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Приложение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Microsoft</a:t>
            </a:r>
            <a:r>
              <a:rPr lang="ru-RU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Office</a:t>
            </a:r>
            <a:r>
              <a:rPr lang="ru-RU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Excel</a:t>
            </a:r>
            <a:r>
              <a:rPr lang="ru-RU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74" name="Picture 2" descr="Картинки по запросу Microsoft Office Excel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84784"/>
            <a:ext cx="7488832" cy="513614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640"/>
            <a:ext cx="8713788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Приложение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Microsoft</a:t>
            </a:r>
            <a:r>
              <a:rPr lang="ru-RU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Office</a:t>
            </a:r>
            <a:r>
              <a:rPr lang="ru-RU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Publisher</a:t>
            </a:r>
            <a:r>
              <a:rPr lang="ru-RU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298" name="Picture 2" descr="Картинки по запросу Microsoft Office Publish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340768"/>
            <a:ext cx="7043936" cy="528295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640"/>
            <a:ext cx="8713788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Приложение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Microsoft</a:t>
            </a:r>
            <a:r>
              <a:rPr lang="ru-RU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Office</a:t>
            </a:r>
            <a:r>
              <a:rPr lang="ru-RU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PowerPoint</a:t>
            </a:r>
            <a:r>
              <a:rPr lang="ru-RU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l="39925"/>
          <a:stretch>
            <a:fillRect/>
          </a:stretch>
        </p:blipFill>
        <p:spPr bwMode="auto">
          <a:xfrm>
            <a:off x="539552" y="1628800"/>
            <a:ext cx="813690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539552" y="1711548"/>
            <a:ext cx="788436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загромождайте отдельный слайд большим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количеством информации!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На каждом слайде должно быть не более двух картинок.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Размер шрифта на слайде должен быть не менее 24-28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пунктов.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Анимация возможна 1 раз в течении 5 минут (в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нач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школе) и 1 раз в течении 1 минуты ( в старшем звене).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Вся презентация должна быть выдержана в одном стиле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(одинаковое оформление всех слайдов: фон, название,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размер, шрифт, начертание шрифта, цвет и толщина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различных линий и т.п.)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548680"/>
            <a:ext cx="83000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Рекомендации к оформлению презентаций: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332656"/>
            <a:ext cx="8080375" cy="855687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Gif </a:t>
            </a:r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анимация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700809"/>
            <a:ext cx="8229600" cy="1944216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Анимация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это то, что никого не может оставить равнодушным. Компьютерные анимации можно вставить в презентацию. Анимированные изображения «оживят» лекционный материал.</a:t>
            </a:r>
          </a:p>
        </p:txBody>
      </p:sp>
      <p:pic>
        <p:nvPicPr>
          <p:cNvPr id="12" name="Рисунок 11" descr="0_2fc0b_619d6a8a_xl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3717032"/>
            <a:ext cx="2526035" cy="2917862"/>
          </a:xfrm>
          <a:prstGeom prst="rect">
            <a:avLst/>
          </a:prstGeom>
        </p:spPr>
      </p:pic>
      <p:pic>
        <p:nvPicPr>
          <p:cNvPr id="13" name="Рисунок 12" descr="36752057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3645024"/>
            <a:ext cx="2238375" cy="2857500"/>
          </a:xfrm>
          <a:prstGeom prst="rect">
            <a:avLst/>
          </a:prstGeom>
        </p:spPr>
      </p:pic>
      <p:pic>
        <p:nvPicPr>
          <p:cNvPr id="14" name="Рисунок 13" descr="601003815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2" y="3933056"/>
            <a:ext cx="2309593" cy="2538611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640"/>
            <a:ext cx="8713788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Приложение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Windows Movie Maker</a:t>
            </a:r>
            <a:endParaRPr lang="ru-RU" sz="4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6322" name="Picture 2" descr="Картинки по запросу Windows Movie Mak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40768"/>
            <a:ext cx="7272808" cy="528837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640"/>
            <a:ext cx="8713788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Программа обработки видео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Pinnacle Studio</a:t>
            </a:r>
            <a:endParaRPr lang="ru-RU" sz="4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0" name="Picture 2" descr="Картинки по запросу pinnacle studio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7992888" cy="514970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2" name="Rectangle 8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8080375" cy="11430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Сетевые информационные технологии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«навигации» в Интернет и поиска материалов -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Microsoft Internet Explorer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Google,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Yandex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Амиго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eaLnBrk="1" hangingPunct="1">
              <a:buFontTx/>
              <a:buAutoNum type="arabicPeriod" startAt="2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Общение в Интернет -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Microsoft Outlook Express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Mail.ru, Skype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09600" indent="-609600" eaLnBrk="1" hangingPunct="1">
              <a:buFontTx/>
              <a:buAutoNum type="arabicPeriod" startAt="2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Летописи.</a:t>
            </a:r>
          </a:p>
          <a:p>
            <a:pPr marL="609600" indent="-609600" eaLnBrk="1" hangingPunct="1">
              <a:buFontTx/>
              <a:buAutoNum type="arabicPeriod" startAt="4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Архивирование материалов.</a:t>
            </a:r>
          </a:p>
          <a:p>
            <a:pPr marL="609600" indent="-609600" eaLnBrk="1" hangingPunct="1">
              <a:buFontTx/>
              <a:buAutoNum type="arabicPeriod" startAt="4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Веб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сайта.</a:t>
            </a:r>
            <a:endParaRPr lang="en-US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90600" lvl="1" indent="-533400" eaLnBrk="1" hangingPunct="1">
              <a:lnSpc>
                <a:spcPct val="90000"/>
              </a:lnSpc>
            </a:pPr>
            <a:endParaRPr lang="ru-RU" dirty="0" smtClean="0"/>
          </a:p>
          <a:p>
            <a:pPr marL="609600" indent="-609600" eaLnBrk="1" hangingPunct="1"/>
            <a:endParaRPr lang="ru-RU" dirty="0" smtClean="0"/>
          </a:p>
        </p:txBody>
      </p:sp>
      <p:pic>
        <p:nvPicPr>
          <p:cNvPr id="37893" name="Picture 9" descr="355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2420888"/>
            <a:ext cx="12954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10" descr="5c1c7ee88330785c8660d462de7a684e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3429000"/>
            <a:ext cx="7159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11" descr="16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56550" y="4221163"/>
            <a:ext cx="94297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Picture 12" descr="p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5085184"/>
            <a:ext cx="1835150" cy="1439862"/>
          </a:xfrm>
          <a:prstGeom prst="rect">
            <a:avLst/>
          </a:prstGeom>
          <a:noFill/>
          <a:ln w="9525">
            <a:solidFill>
              <a:srgbClr val="567EB9"/>
            </a:solidFill>
            <a:miter lim="800000"/>
            <a:headEnd/>
            <a:tailEnd/>
          </a:ln>
        </p:spPr>
      </p:pic>
      <p:pic>
        <p:nvPicPr>
          <p:cNvPr id="37897" name="Picture 13" descr="45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4365104"/>
            <a:ext cx="719138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11"/>
          <p:cNvSpPr>
            <a:spLocks noChangeArrowheads="1"/>
          </p:cNvSpPr>
          <p:nvPr/>
        </p:nvSpPr>
        <p:spPr bwMode="auto">
          <a:xfrm>
            <a:off x="323850" y="2060575"/>
            <a:ext cx="8352606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Технология обучения в сотрудничестве. </a:t>
            </a:r>
          </a:p>
          <a:p>
            <a:pPr marL="342900" indent="-342900">
              <a:buFontTx/>
              <a:buAutoNum type="arabicPeriod"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Технология дифференцированного обучения.</a:t>
            </a:r>
          </a:p>
          <a:p>
            <a:pPr marL="342900" indent="-342900">
              <a:buFontTx/>
              <a:buAutoNum type="arabicPeriod"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Исследовательские методы в обучении.</a:t>
            </a:r>
          </a:p>
          <a:p>
            <a:pPr marL="342900" indent="-342900">
              <a:buFontTx/>
              <a:buAutoNum type="arabicPeriod"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Проектный метод обучения.</a:t>
            </a:r>
          </a:p>
          <a:p>
            <a:pPr marL="342900" indent="-342900">
              <a:buFontTx/>
              <a:buAutoNum type="arabicPeriod"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Здоровьесберегающие технологии.</a:t>
            </a:r>
          </a:p>
          <a:p>
            <a:pPr marL="342900" indent="-342900">
              <a:buFontTx/>
              <a:buAutoNum type="arabicPeriod"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Проблемное обучение.</a:t>
            </a:r>
          </a:p>
          <a:p>
            <a:pPr marL="342900" indent="-342900">
              <a:buFontTx/>
              <a:buAutoNum type="arabicPeriod"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Модульное обучение.</a:t>
            </a:r>
          </a:p>
        </p:txBody>
      </p:sp>
      <p:sp>
        <p:nvSpPr>
          <p:cNvPr id="52236" name="Rectangle 12"/>
          <p:cNvSpPr>
            <a:spLocks noGrp="1" noChangeArrowheads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Использование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ИКТ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реализации целей 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педагогических технологий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484784"/>
            <a:ext cx="8075612" cy="4752528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Информационные технологии только для ищущих, любящих осваивать 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новое.</a:t>
            </a:r>
          </a:p>
          <a:p>
            <a:pPr algn="ctr" eaLnBrk="1" hangingPunct="1">
              <a:buFontTx/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Они для тех, кому небезразличен уровень своей профессиональной компетентности, кого беспокоит, насколько он, педагог современной российской школы, соответствует требованиям века грядущего.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75656" y="476672"/>
            <a:ext cx="6696744" cy="63894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Выставка работ обучающихся.</a:t>
            </a:r>
            <a:endParaRPr lang="ru-RU" dirty="0"/>
          </a:p>
        </p:txBody>
      </p:sp>
      <p:pic>
        <p:nvPicPr>
          <p:cNvPr id="9" name="фильм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514350" y="1576388"/>
            <a:ext cx="8115300" cy="4572000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2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6256" y="1628800"/>
            <a:ext cx="5620448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Спасибо </a:t>
            </a:r>
          </a:p>
          <a:p>
            <a:pPr algn="ctr"/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за </a:t>
            </a:r>
          </a:p>
          <a:p>
            <a:pPr algn="ctr"/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внимание!</a:t>
            </a:r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9" name="k_f - 'Dzhentel'meny udachi' - Final.mp3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0" y="6654800"/>
            <a:ext cx="203200" cy="203200"/>
          </a:xfrm>
        </p:spPr>
      </p:pic>
    </p:spTree>
    <p:extLst>
      <p:ext uri="{BB962C8B-B14F-4D97-AF65-F5344CB8AC3E}">
        <p14:creationId xmlns="" xmlns:p14="http://schemas.microsoft.com/office/powerpoint/2010/main" val="1978741783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100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D0339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0339"/>
                                      </p:to>
                                    </p:animClr>
                                    <p:set>
                                      <p:cBhvr>
                                        <p:cTn id="8" dur="100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" dur="1000" autoRev="1" fill="remov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D0339"/>
                                      </p:to>
                                    </p:animClr>
                                    <p:animClr clrSpc="rgb" dir="cw">
                                      <p:cBhvr>
                                        <p:cTn id="12" dur="1000" autoRev="1" fill="remov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0339"/>
                                      </p:to>
                                    </p:animClr>
                                    <p:set>
                                      <p:cBhvr>
                                        <p:cTn id="13" dur="1000" autoRev="1" fill="remov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autoRev="1" fill="remov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" dur="1000" autoRev="1" fill="remov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D0339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0" autoRev="1" fill="remov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0339"/>
                                      </p:to>
                                    </p:animClr>
                                    <p:set>
                                      <p:cBhvr>
                                        <p:cTn id="18" dur="1000" autoRev="1" fill="remov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autoRev="1" fill="remov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f1007384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BB2780C3CC07BD4BAA623FF9571645580400D1570604EA743043A2641365C0E91715" ma:contentTypeVersion="55" ma:contentTypeDescription="Create a new document." ma:contentTypeScope="" ma:versionID="2c496a0f341a72d7e8cbd42eb499a6d4">
  <xsd:schema xmlns:xsd="http://www.w3.org/2001/XMLSchema" xmlns:xs="http://www.w3.org/2001/XMLSchema" xmlns:p="http://schemas.microsoft.com/office/2006/metadata/properties" xmlns:ns2="9d035d7d-02e5-4a00-8b62-9a556aabc7b5" xmlns:ns3="91e8d559-4d54-460d-ba58-5d5027f88b4d" targetNamespace="http://schemas.microsoft.com/office/2006/metadata/properties" ma:root="true" ma:fieldsID="2bcea688bd265da693c2f253e50f4ab0" ns2:_="" ns3:_="">
    <xsd:import namespace="9d035d7d-02e5-4a00-8b62-9a556aabc7b5"/>
    <xsd:import namespace="91e8d559-4d54-460d-ba58-5d5027f88b4d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  <xsd:element ref="ns3:Description0" minOccurs="0"/>
                <xsd:element ref="ns3:Compon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035d7d-02e5-4a00-8b62-9a556aabc7b5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dc117081-80f4-4e10-b46d-e6dc6854316c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41FC7ADF-4C62-4413-95B2-CDE72C4AD396}" ma:internalName="CSXSubmissionMarket" ma:readOnly="false" ma:showField="MarketName" ma:web="9d035d7d-02e5-4a00-8b62-9a556aabc7b5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5e663266-dbf1-446f-b076-28feab654dae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CD722278-12DA-4BA9-B56C-2624CA46C480}" ma:internalName="InProjectListLookup" ma:readOnly="true" ma:showField="InProjectLis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65226a81-6f17-445b-9321-8ea42e2eee04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CD722278-12DA-4BA9-B56C-2624CA46C480}" ma:internalName="LastCompleteVersionLookup" ma:readOnly="true" ma:showField="LastComplete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CD722278-12DA-4BA9-B56C-2624CA46C480}" ma:internalName="LastPreviewErrorLookup" ma:readOnly="true" ma:showField="LastPreviewError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CD722278-12DA-4BA9-B56C-2624CA46C480}" ma:internalName="LastPreviewResultLookup" ma:readOnly="true" ma:showField="LastPreviewResul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CD722278-12DA-4BA9-B56C-2624CA46C480}" ma:internalName="LastPreviewAttemptDateLookup" ma:readOnly="true" ma:showField="LastPreviewAttemptDat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CD722278-12DA-4BA9-B56C-2624CA46C480}" ma:internalName="LastPreviewedByLookup" ma:readOnly="true" ma:showField="LastPreviewedBy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CD722278-12DA-4BA9-B56C-2624CA46C480}" ma:internalName="LastPreviewTimeLookup" ma:readOnly="true" ma:showField="LastPreviewTi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CD722278-12DA-4BA9-B56C-2624CA46C480}" ma:internalName="LastPreviewVersionLookup" ma:readOnly="true" ma:showField="LastPreview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CD722278-12DA-4BA9-B56C-2624CA46C480}" ma:internalName="LastPublishErrorLookup" ma:readOnly="true" ma:showField="LastPublishError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CD722278-12DA-4BA9-B56C-2624CA46C480}" ma:internalName="LastPublishResultLookup" ma:readOnly="true" ma:showField="LastPublishResul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CD722278-12DA-4BA9-B56C-2624CA46C480}" ma:internalName="LastPublishAttemptDateLookup" ma:readOnly="true" ma:showField="LastPublishAttemptDat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CD722278-12DA-4BA9-B56C-2624CA46C480}" ma:internalName="LastPublishedByLookup" ma:readOnly="true" ma:showField="LastPublishedBy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CD722278-12DA-4BA9-B56C-2624CA46C480}" ma:internalName="LastPublishTimeLookup" ma:readOnly="true" ma:showField="LastPublishTi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CD722278-12DA-4BA9-B56C-2624CA46C480}" ma:internalName="LastPublishVersionLookup" ma:readOnly="true" ma:showField="LastPublish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B116CC8E-FCD3-4331-849C-1BF4DB8052AE}" ma:internalName="LocLastLocAttemptVersionLookup" ma:readOnly="false" ma:showField="LastLocAttemptVersion" ma:web="9d035d7d-02e5-4a00-8b62-9a556aabc7b5">
      <xsd:simpleType>
        <xsd:restriction base="dms:Lookup"/>
      </xsd:simpleType>
    </xsd:element>
    <xsd:element name="LocLastLocAttemptVersionTypeLookup" ma:index="72" nillable="true" ma:displayName="Loc Last Loc Attempt Version Type" ma:default="" ma:list="{B116CC8E-FCD3-4331-849C-1BF4DB8052AE}" ma:internalName="LocLastLocAttemptVersionTypeLookup" ma:readOnly="true" ma:showField="LastLocAttemptVersionType" ma:web="9d035d7d-02e5-4a00-8b62-9a556aabc7b5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B116CC8E-FCD3-4331-849C-1BF4DB8052AE}" ma:internalName="LocNewPublishedVersionLookup" ma:readOnly="true" ma:showField="NewPublishedVersion" ma:web="9d035d7d-02e5-4a00-8b62-9a556aabc7b5">
      <xsd:simpleType>
        <xsd:restriction base="dms:Lookup"/>
      </xsd:simpleType>
    </xsd:element>
    <xsd:element name="LocOverallHandbackStatusLookup" ma:index="76" nillable="true" ma:displayName="Loc Overall Handback Status" ma:default="" ma:list="{B116CC8E-FCD3-4331-849C-1BF4DB8052AE}" ma:internalName="LocOverallHandbackStatusLookup" ma:readOnly="true" ma:showField="OverallHandbackStatus" ma:web="9d035d7d-02e5-4a00-8b62-9a556aabc7b5">
      <xsd:simpleType>
        <xsd:restriction base="dms:Lookup"/>
      </xsd:simpleType>
    </xsd:element>
    <xsd:element name="LocOverallLocStatusLookup" ma:index="77" nillable="true" ma:displayName="Loc Overall Localize Status" ma:default="" ma:list="{B116CC8E-FCD3-4331-849C-1BF4DB8052AE}" ma:internalName="LocOverallLocStatusLookup" ma:readOnly="true" ma:showField="OverallLocStatus" ma:web="9d035d7d-02e5-4a00-8b62-9a556aabc7b5">
      <xsd:simpleType>
        <xsd:restriction base="dms:Lookup"/>
      </xsd:simpleType>
    </xsd:element>
    <xsd:element name="LocOverallPreviewStatusLookup" ma:index="78" nillable="true" ma:displayName="Loc Overall Preview Status" ma:default="" ma:list="{B116CC8E-FCD3-4331-849C-1BF4DB8052AE}" ma:internalName="LocOverallPreviewStatusLookup" ma:readOnly="true" ma:showField="OverallPreviewStatus" ma:web="9d035d7d-02e5-4a00-8b62-9a556aabc7b5">
      <xsd:simpleType>
        <xsd:restriction base="dms:Lookup"/>
      </xsd:simpleType>
    </xsd:element>
    <xsd:element name="LocOverallPublishStatusLookup" ma:index="79" nillable="true" ma:displayName="Loc Overall Publish Status" ma:default="" ma:list="{B116CC8E-FCD3-4331-849C-1BF4DB8052AE}" ma:internalName="LocOverallPublishStatusLookup" ma:readOnly="true" ma:showField="OverallPublishStatus" ma:web="9d035d7d-02e5-4a00-8b62-9a556aabc7b5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B116CC8E-FCD3-4331-849C-1BF4DB8052AE}" ma:internalName="LocProcessedForHandoffsLookup" ma:readOnly="true" ma:showField="ProcessedForHandoffs" ma:web="9d035d7d-02e5-4a00-8b62-9a556aabc7b5">
      <xsd:simpleType>
        <xsd:restriction base="dms:Lookup"/>
      </xsd:simpleType>
    </xsd:element>
    <xsd:element name="LocProcessedForMarketsLookup" ma:index="82" nillable="true" ma:displayName="Loc Processed For Markets" ma:default="" ma:list="{B116CC8E-FCD3-4331-849C-1BF4DB8052AE}" ma:internalName="LocProcessedForMarketsLookup" ma:readOnly="true" ma:showField="ProcessedForMarkets" ma:web="9d035d7d-02e5-4a00-8b62-9a556aabc7b5">
      <xsd:simpleType>
        <xsd:restriction base="dms:Lookup"/>
      </xsd:simpleType>
    </xsd:element>
    <xsd:element name="LocPublishedDependentAssetsLookup" ma:index="83" nillable="true" ma:displayName="Loc Published Dependent Assets" ma:default="" ma:list="{B116CC8E-FCD3-4331-849C-1BF4DB8052AE}" ma:internalName="LocPublishedDependentAssetsLookup" ma:readOnly="true" ma:showField="PublishedDependentAssets" ma:web="9d035d7d-02e5-4a00-8b62-9a556aabc7b5">
      <xsd:simpleType>
        <xsd:restriction base="dms:Lookup"/>
      </xsd:simpleType>
    </xsd:element>
    <xsd:element name="LocPublishedLinkedAssetsLookup" ma:index="84" nillable="true" ma:displayName="Loc Published Linked Assets" ma:default="" ma:list="{B116CC8E-FCD3-4331-849C-1BF4DB8052AE}" ma:internalName="LocPublishedLinkedAssetsLookup" ma:readOnly="true" ma:showField="PublishedLinkedAssets" ma:web="9d035d7d-02e5-4a00-8b62-9a556aabc7b5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c95181ba-569f-436f-adb3-78c3831fea54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41FC7ADF-4C62-4413-95B2-CDE72C4AD396}" ma:internalName="Markets" ma:readOnly="false" ma:showField="MarketNa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CD722278-12DA-4BA9-B56C-2624CA46C480}" ma:internalName="NumOfRatingsLookup" ma:readOnly="true" ma:showField="NumOfRatings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CD722278-12DA-4BA9-B56C-2624CA46C480}" ma:internalName="PublishStatusLookup" ma:readOnly="false" ma:showField="PublishStatus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a34c0026-7bf6-479c-b6e7-24710140ce31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0ef119a3-9350-4d50-81f0-e824a5745f43}" ma:internalName="TaxCatchAll" ma:showField="CatchAllData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0ef119a3-9350-4d50-81f0-e824a5745f43}" ma:internalName="TaxCatchAllLabel" ma:readOnly="true" ma:showField="CatchAllDataLabel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e8d559-4d54-460d-ba58-5d5027f88b4d" elementFormDefault="qualified">
    <xsd:import namespace="http://schemas.microsoft.com/office/2006/documentManagement/types"/>
    <xsd:import namespace="http://schemas.microsoft.com/office/infopath/2007/PartnerControls"/>
    <xsd:element name="Description0" ma:index="134" nillable="true" ma:displayName="Description" ma:internalName="Description0">
      <xsd:simpleType>
        <xsd:restriction base="dms:Note"/>
      </xsd:simpleType>
    </xsd:element>
    <xsd:element name="Component" ma:index="135" nillable="true" ma:displayName="Component" ma:internalName="Component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9d035d7d-02e5-4a00-8b62-9a556aabc7b5">english</DirectSourceMarket>
    <ApprovalStatus xmlns="9d035d7d-02e5-4a00-8b62-9a556aabc7b5">InProgress</ApprovalStatus>
    <MarketSpecific xmlns="9d035d7d-02e5-4a00-8b62-9a556aabc7b5" xsi:nil="true"/>
    <PrimaryImageGen xmlns="9d035d7d-02e5-4a00-8b62-9a556aabc7b5">true</PrimaryImageGen>
    <ThumbnailAssetId xmlns="9d035d7d-02e5-4a00-8b62-9a556aabc7b5" xsi:nil="true"/>
    <LegacyData xmlns="9d035d7d-02e5-4a00-8b62-9a556aabc7b5">Manager:;BuildStatus:Publish Pending;MockupPath:</LegacyData>
    <NumericId xmlns="9d035d7d-02e5-4a00-8b62-9a556aabc7b5">-1</NumericId>
    <TPFriendlyName xmlns="9d035d7d-02e5-4a00-8b62-9a556aabc7b5">Современный шаблон с голубым оформлением</TPFriendlyName>
    <BusinessGroup xmlns="9d035d7d-02e5-4a00-8b62-9a556aabc7b5" xsi:nil="true"/>
    <APEditor xmlns="9d035d7d-02e5-4a00-8b62-9a556aabc7b5">
      <UserInfo>
        <DisplayName>REDMOND\v-luannv</DisplayName>
        <AccountId>103</AccountId>
        <AccountType/>
      </UserInfo>
    </APEditor>
    <SourceTitle xmlns="9d035d7d-02e5-4a00-8b62-9a556aabc7b5">Contemporary blue design template</SourceTitle>
    <OpenTemplate xmlns="9d035d7d-02e5-4a00-8b62-9a556aabc7b5">true</OpenTemplate>
    <UALocComments xmlns="9d035d7d-02e5-4a00-8b62-9a556aabc7b5" xsi:nil="true"/>
    <ParentAssetId xmlns="9d035d7d-02e5-4a00-8b62-9a556aabc7b5" xsi:nil="true"/>
    <PublishStatusLookup xmlns="9d035d7d-02e5-4a00-8b62-9a556aabc7b5">
      <Value>85885</Value>
      <Value>402733</Value>
    </PublishStatusLookup>
    <IntlLangReviewDate xmlns="9d035d7d-02e5-4a00-8b62-9a556aabc7b5" xsi:nil="true"/>
    <LastPublishResultLookup xmlns="9d035d7d-02e5-4a00-8b62-9a556aabc7b5" xsi:nil="true"/>
    <MachineTranslated xmlns="9d035d7d-02e5-4a00-8b62-9a556aabc7b5">false</MachineTranslated>
    <Providers xmlns="9d035d7d-02e5-4a00-8b62-9a556aabc7b5" xsi:nil="true"/>
    <OriginalSourceMarket xmlns="9d035d7d-02e5-4a00-8b62-9a556aabc7b5">english</OriginalSourceMarket>
    <TPInstallLocation xmlns="9d035d7d-02e5-4a00-8b62-9a556aabc7b5">{My Templates}</TPInstallLocation>
    <ClipArtFilename xmlns="9d035d7d-02e5-4a00-8b62-9a556aabc7b5" xsi:nil="true"/>
    <APDescription xmlns="9d035d7d-02e5-4a00-8b62-9a556aabc7b5" xsi:nil="true"/>
    <ContentItem xmlns="9d035d7d-02e5-4a00-8b62-9a556aabc7b5" xsi:nil="true"/>
    <PublishTargets xmlns="9d035d7d-02e5-4a00-8b62-9a556aabc7b5">OfficeOnline</PublishTargets>
    <TimesCloned xmlns="9d035d7d-02e5-4a00-8b62-9a556aabc7b5" xsi:nil="true"/>
    <LastHandOff xmlns="9d035d7d-02e5-4a00-8b62-9a556aabc7b5" xsi:nil="true"/>
    <Provider xmlns="9d035d7d-02e5-4a00-8b62-9a556aabc7b5">EY006220130</Provider>
    <AcquiredFrom xmlns="9d035d7d-02e5-4a00-8b62-9a556aabc7b5" xsi:nil="true"/>
    <AssetStart xmlns="9d035d7d-02e5-4a00-8b62-9a556aabc7b5">2009-01-02T00:00:00+00:00</AssetStart>
    <FriendlyTitle xmlns="9d035d7d-02e5-4a00-8b62-9a556aabc7b5" xsi:nil="true"/>
    <ArtSampleDocs xmlns="9d035d7d-02e5-4a00-8b62-9a556aabc7b5" xsi:nil="true"/>
    <TPClientViewer xmlns="9d035d7d-02e5-4a00-8b62-9a556aabc7b5">Microsoft Office PowerPoint</TPClientViewer>
    <UACurrentWords xmlns="9d035d7d-02e5-4a00-8b62-9a556aabc7b5">0</UACurrentWords>
    <UALocRecommendation xmlns="9d035d7d-02e5-4a00-8b62-9a556aabc7b5">Localize</UALocRecommendation>
    <Manager xmlns="9d035d7d-02e5-4a00-8b62-9a556aabc7b5" xsi:nil="true"/>
    <IsDeleted xmlns="9d035d7d-02e5-4a00-8b62-9a556aabc7b5">false</IsDeleted>
    <ShowIn xmlns="9d035d7d-02e5-4a00-8b62-9a556aabc7b5">Show everywhere</ShowIn>
    <UANotes xmlns="9d035d7d-02e5-4a00-8b62-9a556aabc7b5">online only. Removed PPT 12 design template appver per bug AWS Intl Support bug 22543 as it was causing problems with download.. O14_beta1</UANotes>
    <TemplateStatus xmlns="9d035d7d-02e5-4a00-8b62-9a556aabc7b5" xsi:nil="true"/>
    <VoteCount xmlns="9d035d7d-02e5-4a00-8b62-9a556aabc7b5" xsi:nil="true"/>
    <CSXHash xmlns="9d035d7d-02e5-4a00-8b62-9a556aabc7b5" xsi:nil="true"/>
    <OOCacheId xmlns="9d035d7d-02e5-4a00-8b62-9a556aabc7b5" xsi:nil="true"/>
    <Downloads xmlns="9d035d7d-02e5-4a00-8b62-9a556aabc7b5">0</Downloads>
    <DSATActionTaken xmlns="9d035d7d-02e5-4a00-8b62-9a556aabc7b5" xsi:nil="true"/>
    <CSXSubmissionMarket xmlns="9d035d7d-02e5-4a00-8b62-9a556aabc7b5" xsi:nil="true"/>
    <AssetExpire xmlns="9d035d7d-02e5-4a00-8b62-9a556aabc7b5">2029-05-12T00:00:00+00:00</AssetExpire>
    <TPExecutable xmlns="9d035d7d-02e5-4a00-8b62-9a556aabc7b5" xsi:nil="true"/>
    <SubmitterId xmlns="9d035d7d-02e5-4a00-8b62-9a556aabc7b5" xsi:nil="true"/>
    <EditorialTags xmlns="9d035d7d-02e5-4a00-8b62-9a556aabc7b5" xsi:nil="true"/>
    <AssetType xmlns="9d035d7d-02e5-4a00-8b62-9a556aabc7b5">TP</AssetType>
    <BugNumber xmlns="9d035d7d-02e5-4a00-8b62-9a556aabc7b5">426091. 537272</BugNumber>
    <ApprovalLog xmlns="9d035d7d-02e5-4a00-8b62-9a556aabc7b5" xsi:nil="true"/>
    <CSXUpdate xmlns="9d035d7d-02e5-4a00-8b62-9a556aabc7b5">false</CSXUpdate>
    <CSXSubmissionDate xmlns="9d035d7d-02e5-4a00-8b62-9a556aabc7b5" xsi:nil="true"/>
    <Milestone xmlns="9d035d7d-02e5-4a00-8b62-9a556aabc7b5" xsi:nil="true"/>
    <TPComponent xmlns="9d035d7d-02e5-4a00-8b62-9a556aabc7b5">PPTFiles</TPComponent>
    <OriginAsset xmlns="9d035d7d-02e5-4a00-8b62-9a556aabc7b5" xsi:nil="true"/>
    <Component xmlns="91e8d559-4d54-460d-ba58-5d5027f88b4d" xsi:nil="true"/>
    <Description0 xmlns="91e8d559-4d54-460d-ba58-5d5027f88b4d" xsi:nil="true"/>
    <AssetId xmlns="9d035d7d-02e5-4a00-8b62-9a556aabc7b5">TP010073846</AssetId>
    <TPApplication xmlns="9d035d7d-02e5-4a00-8b62-9a556aabc7b5">PowerPoint</TPApplication>
    <TPLaunchHelpLink xmlns="9d035d7d-02e5-4a00-8b62-9a556aabc7b5" xsi:nil="true"/>
    <IntlLocPriority xmlns="9d035d7d-02e5-4a00-8b62-9a556aabc7b5" xsi:nil="true"/>
    <PolicheckWords xmlns="9d035d7d-02e5-4a00-8b62-9a556aabc7b5" xsi:nil="true"/>
    <CrawlForDependencies xmlns="9d035d7d-02e5-4a00-8b62-9a556aabc7b5">false</CrawlForDependencies>
    <PlannedPubDate xmlns="9d035d7d-02e5-4a00-8b62-9a556aabc7b5" xsi:nil="true"/>
    <IntlLangReviewer xmlns="9d035d7d-02e5-4a00-8b62-9a556aabc7b5" xsi:nil="true"/>
    <HandoffToMSDN xmlns="9d035d7d-02e5-4a00-8b62-9a556aabc7b5" xsi:nil="true"/>
    <TrustLevel xmlns="9d035d7d-02e5-4a00-8b62-9a556aabc7b5">1 Microsoft Managed Content</TrustLevel>
    <IsSearchable xmlns="9d035d7d-02e5-4a00-8b62-9a556aabc7b5">false</IsSearchable>
    <TPNamespace xmlns="9d035d7d-02e5-4a00-8b62-9a556aabc7b5">POWERPNT</TPNamespace>
    <TemplateTemplateType xmlns="9d035d7d-02e5-4a00-8b62-9a556aabc7b5">PowerPoint 12 Default</TemplateTemplateType>
    <Markets xmlns="9d035d7d-02e5-4a00-8b62-9a556aabc7b5"/>
    <IntlLangReview xmlns="9d035d7d-02e5-4a00-8b62-9a556aabc7b5" xsi:nil="true"/>
    <UAProjectedTotalWords xmlns="9d035d7d-02e5-4a00-8b62-9a556aabc7b5" xsi:nil="true"/>
    <AverageRating xmlns="9d035d7d-02e5-4a00-8b62-9a556aabc7b5" xsi:nil="true"/>
    <OutputCachingOn xmlns="9d035d7d-02e5-4a00-8b62-9a556aabc7b5">false</OutputCachingOn>
    <APAuthor xmlns="9d035d7d-02e5-4a00-8b62-9a556aabc7b5">
      <UserInfo>
        <DisplayName>REDMOND\cynvey</DisplayName>
        <AccountId>241</AccountId>
        <AccountType/>
      </UserInfo>
    </APAuthor>
    <TPAppVersion xmlns="9d035d7d-02e5-4a00-8b62-9a556aabc7b5">12</TPAppVersion>
    <TPCommandLine xmlns="9d035d7d-02e5-4a00-8b62-9a556aabc7b5">{PP} /n {FilePath}</TPCommandLine>
    <EditorialStatus xmlns="9d035d7d-02e5-4a00-8b62-9a556aabc7b5" xsi:nil="true"/>
    <TPLaunchHelpLinkType xmlns="9d035d7d-02e5-4a00-8b62-9a556aabc7b5" xsi:nil="true"/>
    <LastModifiedDateTime xmlns="9d035d7d-02e5-4a00-8b62-9a556aabc7b5" xsi:nil="true"/>
    <BlockPublish xmlns="9d035d7d-02e5-4a00-8b62-9a556aabc7b5" xsi:nil="true"/>
    <InternalTagsTaxHTField0 xmlns="9d035d7d-02e5-4a00-8b62-9a556aabc7b5">
      <Terms xmlns="http://schemas.microsoft.com/office/infopath/2007/PartnerControls"/>
    </InternalTagsTaxHTField0>
    <LocComments xmlns="9d035d7d-02e5-4a00-8b62-9a556aabc7b5" xsi:nil="true"/>
    <LocProcessedForMarketsLookup xmlns="9d035d7d-02e5-4a00-8b62-9a556aabc7b5" xsi:nil="true"/>
    <LocOverallHandbackStatusLookup xmlns="9d035d7d-02e5-4a00-8b62-9a556aabc7b5" xsi:nil="true"/>
    <LocLastLocAttemptVersionLookup xmlns="9d035d7d-02e5-4a00-8b62-9a556aabc7b5">70672</LocLastLocAttemptVersionLookup>
    <LocNewPublishedVersionLookup xmlns="9d035d7d-02e5-4a00-8b62-9a556aabc7b5" xsi:nil="true"/>
    <LocProcessedForHandoffsLookup xmlns="9d035d7d-02e5-4a00-8b62-9a556aabc7b5" xsi:nil="true"/>
    <CampaignTagsTaxHTField0 xmlns="9d035d7d-02e5-4a00-8b62-9a556aabc7b5">
      <Terms xmlns="http://schemas.microsoft.com/office/infopath/2007/PartnerControls"/>
    </CampaignTagsTaxHTField0>
    <LocLastLocAttemptVersionTypeLookup xmlns="9d035d7d-02e5-4a00-8b62-9a556aabc7b5" xsi:nil="true"/>
    <LocOverallLocStatusLookup xmlns="9d035d7d-02e5-4a00-8b62-9a556aabc7b5" xsi:nil="true"/>
    <TaxCatchAll xmlns="9d035d7d-02e5-4a00-8b62-9a556aabc7b5"/>
    <LocRecommendedHandoff xmlns="9d035d7d-02e5-4a00-8b62-9a556aabc7b5" xsi:nil="true"/>
    <LocalizationTagsTaxHTField0 xmlns="9d035d7d-02e5-4a00-8b62-9a556aabc7b5">
      <Terms xmlns="http://schemas.microsoft.com/office/infopath/2007/PartnerControls"/>
    </LocalizationTagsTaxHTField0>
    <LocPublishedDependentAssetsLookup xmlns="9d035d7d-02e5-4a00-8b62-9a556aabc7b5" xsi:nil="true"/>
    <LocPublishedLinkedAssetsLookup xmlns="9d035d7d-02e5-4a00-8b62-9a556aabc7b5" xsi:nil="true"/>
    <RecommendationsModifier xmlns="9d035d7d-02e5-4a00-8b62-9a556aabc7b5" xsi:nil="true"/>
    <LocManualTestRequired xmlns="9d035d7d-02e5-4a00-8b62-9a556aabc7b5" xsi:nil="true"/>
    <ScenarioTagsTaxHTField0 xmlns="9d035d7d-02e5-4a00-8b62-9a556aabc7b5">
      <Terms xmlns="http://schemas.microsoft.com/office/infopath/2007/PartnerControls"/>
    </ScenarioTagsTaxHTField0>
    <FeatureTagsTaxHTField0 xmlns="9d035d7d-02e5-4a00-8b62-9a556aabc7b5">
      <Terms xmlns="http://schemas.microsoft.com/office/infopath/2007/PartnerControls"/>
    </FeatureTagsTaxHTField0>
    <LocOverallPreviewStatusLookup xmlns="9d035d7d-02e5-4a00-8b62-9a556aabc7b5" xsi:nil="true"/>
    <LocOverallPublishStatusLookup xmlns="9d035d7d-02e5-4a00-8b62-9a556aabc7b5" xsi:nil="true"/>
    <OriginalRelease xmlns="9d035d7d-02e5-4a00-8b62-9a556aabc7b5">14</OriginalRelease>
    <LocMarketGroupTiers2 xmlns="9d035d7d-02e5-4a00-8b62-9a556aabc7b5" xsi:nil="true"/>
  </documentManagement>
</p:properties>
</file>

<file path=customXml/itemProps1.xml><?xml version="1.0" encoding="utf-8"?>
<ds:datastoreItem xmlns:ds="http://schemas.openxmlformats.org/officeDocument/2006/customXml" ds:itemID="{85D30E9B-310B-4F3A-9B4A-1CB6002FAE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035d7d-02e5-4a00-8b62-9a556aabc7b5"/>
    <ds:schemaRef ds:uri="91e8d559-4d54-460d-ba58-5d5027f88b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16154E-A0DF-4D27-AFD4-D3380C4344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B1C781-CD00-44A1-B706-8C1032A9F44A}">
  <ds:schemaRefs>
    <ds:schemaRef ds:uri="http://schemas.microsoft.com/office/2006/metadata/properties"/>
    <ds:schemaRef ds:uri="http://schemas.microsoft.com/office/infopath/2007/PartnerControls"/>
    <ds:schemaRef ds:uri="9d035d7d-02e5-4a00-8b62-9a556aabc7b5"/>
    <ds:schemaRef ds:uri="91e8d559-4d54-460d-ba58-5d5027f88b4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tf10073846</Template>
  <TotalTime>0</TotalTime>
  <Words>835</Words>
  <Application>Microsoft Office PowerPoint</Application>
  <PresentationFormat>Экран (4:3)</PresentationFormat>
  <Paragraphs>172</Paragraphs>
  <Slides>36</Slides>
  <Notes>6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tf10073846</vt:lpstr>
      <vt:lpstr>Применение информационно-коммуникационных технологий  на уроках  профессионально-трудового обучения.</vt:lpstr>
      <vt:lpstr>Слайд 2</vt:lpstr>
      <vt:lpstr>Слайд 3</vt:lpstr>
      <vt:lpstr>Слайд 4</vt:lpstr>
      <vt:lpstr>Слайд 5</vt:lpstr>
      <vt:lpstr>Слайд 6</vt:lpstr>
      <vt:lpstr>Слайд 7</vt:lpstr>
      <vt:lpstr> Информационные (компьютерные)                                               технологии  - это процессы сбора, организации, хранения, обработки, передачи и представления информации обучаемому, средством  осуществления которых является компьютер.</vt:lpstr>
      <vt:lpstr>Цели компьютерных технологий:</vt:lpstr>
      <vt:lpstr>Достоинства информационной технологии: </vt:lpstr>
      <vt:lpstr>Компьютерная технология может осуществляться в трех вариантах:</vt:lpstr>
      <vt:lpstr>В функции, учителя компьютер представляет:</vt:lpstr>
      <vt:lpstr>Для ученика компьютер выполняет различные функции:</vt:lpstr>
      <vt:lpstr>В функции рабочего инструмента компьютер выступает как:</vt:lpstr>
      <vt:lpstr>Функцию объекта обучения компьютер выполняет при:</vt:lpstr>
      <vt:lpstr>Досуговая среда организуется  с помощью:</vt:lpstr>
      <vt:lpstr>Возможности всемирной компьютерной сети -Internet:</vt:lpstr>
      <vt:lpstr>Использование ИКТ на уроках профессионально-трудового обучения даёт возможность:</vt:lpstr>
      <vt:lpstr>Теоретические знания и практические навыки по ИКТ при подготовке и проведении уроков технологии, позволяют:</vt:lpstr>
      <vt:lpstr> Базовые информационные технологии: </vt:lpstr>
      <vt:lpstr>Текстовой редактор  Microsoft Office Word</vt:lpstr>
      <vt:lpstr>Графический редактор   Microsoft Paint</vt:lpstr>
      <vt:lpstr>Приложение для 3-х мерного моделирования   Sweet Home 3D</vt:lpstr>
      <vt:lpstr>Программа для обработки и редактирования фотографий и рисунков  Adobe Photoshop</vt:lpstr>
      <vt:lpstr>Приложение  Microsoft Office Excel.</vt:lpstr>
      <vt:lpstr>Приложение  Microsoft Office Publisher.</vt:lpstr>
      <vt:lpstr>Приложение  Microsoft Office PowerPoint.</vt:lpstr>
      <vt:lpstr>Слайд 28</vt:lpstr>
      <vt:lpstr>Gif – анимация</vt:lpstr>
      <vt:lpstr>Приложение  Windows Movie Maker</vt:lpstr>
      <vt:lpstr>Программа обработки видео  Pinnacle Studio</vt:lpstr>
      <vt:lpstr>Сетевые информационные технологии</vt:lpstr>
      <vt:lpstr>Использование ИКТ для реализации целей  педагогических технологий</vt:lpstr>
      <vt:lpstr>Слайд 34</vt:lpstr>
      <vt:lpstr>Выставка работ обучающихся.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2017-08-20T07:21:12Z</dcterms:created>
  <dcterms:modified xsi:type="dcterms:W3CDTF">2017-10-04T17:35:13Z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CID">
    <vt:lpwstr>1049</vt:lpwstr>
  </property>
  <property fmtid="{D5CDD505-2E9C-101B-9397-08002B2CF9AE}" pid="3" name="Order">
    <vt:r8>6803600</vt:r8>
  </property>
  <property fmtid="{D5CDD505-2E9C-101B-9397-08002B2CF9AE}" pid="4" name="ContentTypeId">
    <vt:lpwstr>0x010100BB2780C3CC07BD4BAA623FF9571645580400D1570604EA743043A2641365C0E91715</vt:lpwstr>
  </property>
  <property fmtid="{D5CDD505-2E9C-101B-9397-08002B2CF9AE}" pid="5" name="ImageGenCounter">
    <vt:i4>0</vt:i4>
  </property>
  <property fmtid="{D5CDD505-2E9C-101B-9397-08002B2CF9AE}" pid="6" name="APTrustLevel">
    <vt:r8>1</vt:r8>
  </property>
  <property fmtid="{D5CDD505-2E9C-101B-9397-08002B2CF9AE}" pid="7" name="ViolationReportStatus">
    <vt:lpwstr>None</vt:lpwstr>
  </property>
  <property fmtid="{D5CDD505-2E9C-101B-9397-08002B2CF9AE}" pid="8" name="ImageGenStatus">
    <vt:i4>0</vt:i4>
  </property>
  <property fmtid="{D5CDD505-2E9C-101B-9397-08002B2CF9AE}" pid="9" name="PolicheckStatus">
    <vt:i4>0</vt:i4>
  </property>
  <property fmtid="{D5CDD505-2E9C-101B-9397-08002B2CF9AE}" pid="10" name="Applications">
    <vt:lpwstr>53;#PowerPoint 12;#67;#Template 12;#427;#Template 14;#484;#PowerPoint - Design Templt 14;#407;#PowerPoint 14;#55;#PowerPoint - Design Templt 12</vt:lpwstr>
  </property>
  <property fmtid="{D5CDD505-2E9C-101B-9397-08002B2CF9AE}" pid="11" name="PolicheckCounter">
    <vt:i4>0</vt:i4>
  </property>
</Properties>
</file>