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6" r:id="rId13"/>
    <p:sldId id="278" r:id="rId14"/>
    <p:sldId id="279" r:id="rId15"/>
    <p:sldId id="280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990099"/>
    <a:srgbClr val="FFCCFF"/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4" d="100"/>
          <a:sy n="64" d="100"/>
        </p:scale>
        <p:origin x="-14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22.12.2018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 rot="21167005">
            <a:off x="1763688" y="692696"/>
            <a:ext cx="5976664" cy="4248472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ln w="11430"/>
              <a:solidFill>
                <a:srgbClr val="CC3399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1430"/>
                <a:solidFill>
                  <a:srgbClr val="CC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 </a:t>
            </a:r>
            <a:r>
              <a:rPr lang="ru-RU" sz="3200" b="1" dirty="0" smtClean="0">
                <a:ln w="11430"/>
                <a:solidFill>
                  <a:srgbClr val="CC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фраз,</a:t>
            </a:r>
            <a:br>
              <a:rPr lang="ru-RU" sz="3200" b="1" dirty="0" smtClean="0">
                <a:ln w="11430"/>
                <a:solidFill>
                  <a:srgbClr val="CC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solidFill>
                  <a:srgbClr val="CC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которые нельзя говорить 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CC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ребенку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4653136"/>
            <a:ext cx="7931224" cy="1656185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В </a:t>
            </a:r>
            <a:r>
              <a:rPr lang="ru-RU" sz="2400" dirty="0" smtClean="0"/>
              <a:t>первую очередь личность  ребенка формируют родители</a:t>
            </a:r>
            <a:r>
              <a:rPr lang="ru-RU" sz="2400" dirty="0" smtClean="0"/>
              <a:t>.</a:t>
            </a:r>
          </a:p>
          <a:p>
            <a:pPr algn="ctr">
              <a:buNone/>
            </a:pPr>
            <a:r>
              <a:rPr lang="ru-RU" sz="2400" dirty="0" smtClean="0"/>
              <a:t>Они помогают ребенку усваивать правила поведения в обществе, разбираться в происходящем, учат общению и взаимодействию с людьми, состраданию.</a:t>
            </a:r>
            <a:endParaRPr lang="ru-RU" sz="2400" dirty="0"/>
          </a:p>
        </p:txBody>
      </p:sp>
      <p:pic>
        <p:nvPicPr>
          <p:cNvPr id="1026" name="Picture 2" descr="http://www.ya-roditel.ru/upload/medialibrary/d51/d51ba26f608f0a8f13b5f4171055a5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20688"/>
            <a:ext cx="5838349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«Ты не можешь»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157192"/>
            <a:ext cx="8136904" cy="4453955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Если ребенок </a:t>
            </a:r>
            <a:r>
              <a:rPr lang="ru-RU" sz="2400" dirty="0" smtClean="0"/>
              <a:t>не может этого сейчас, </a:t>
            </a:r>
            <a:r>
              <a:rPr lang="ru-RU" sz="2400" dirty="0" smtClean="0"/>
              <a:t>то следует </a:t>
            </a:r>
            <a:r>
              <a:rPr lang="ru-RU" sz="2400" dirty="0" smtClean="0"/>
              <a:t>показать, что </a:t>
            </a:r>
            <a:r>
              <a:rPr lang="ru-RU" sz="2400" dirty="0" smtClean="0"/>
              <a:t>сделать для </a:t>
            </a:r>
            <a:r>
              <a:rPr lang="ru-RU" sz="2400" dirty="0" smtClean="0"/>
              <a:t>достижения результата, а не блокировать желаемое до начала действий.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https://www.crimeantatars.club/wp-content/uploads/2017/04/IMG_37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340768"/>
            <a:ext cx="5832648" cy="3891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«Будет </a:t>
            </a:r>
            <a:r>
              <a:rPr lang="ru-RU" dirty="0" smtClean="0"/>
              <a:t>ещё </a:t>
            </a:r>
            <a:r>
              <a:rPr lang="ru-RU" dirty="0" smtClean="0"/>
              <a:t>сложнее»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869160"/>
            <a:ext cx="8208912" cy="180020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Часто </a:t>
            </a:r>
            <a:r>
              <a:rPr lang="ru-RU" sz="2400" dirty="0" smtClean="0"/>
              <a:t>этой фразой пугают ребенка ужасами взрослой жизни. Сложнее не будет. Будет по другому, он освоит и справится. Тем более, что он всегда может рассчитывать на Вашу </a:t>
            </a:r>
            <a:r>
              <a:rPr lang="ru-RU" sz="2400" dirty="0" smtClean="0"/>
              <a:t>помощь.</a:t>
            </a:r>
            <a:endParaRPr lang="ru-RU" sz="2400" dirty="0"/>
          </a:p>
        </p:txBody>
      </p:sp>
      <p:pic>
        <p:nvPicPr>
          <p:cNvPr id="16386" name="Picture 2" descr="https://d28tr4z0v6zm21.cloudfront.net/article/420/635784439338792702headerimage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123728" y="1196752"/>
            <a:ext cx="5328592" cy="3542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«Ты виноват»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841776"/>
            <a:ext cx="8363272" cy="201622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Не «ты виноват», </a:t>
            </a:r>
            <a:r>
              <a:rPr lang="ru-RU" sz="2400" dirty="0" smtClean="0"/>
              <a:t>а </a:t>
            </a:r>
            <a:r>
              <a:rPr lang="ru-RU" sz="2400" dirty="0" smtClean="0"/>
              <a:t>«все </a:t>
            </a:r>
            <a:r>
              <a:rPr lang="ru-RU" sz="2400" dirty="0" smtClean="0"/>
              <a:t>иногда совершают ошибки, важно уметь их видеть и </a:t>
            </a:r>
            <a:r>
              <a:rPr lang="ru-RU" sz="2400" dirty="0" smtClean="0"/>
              <a:t>исправлять». </a:t>
            </a:r>
            <a:r>
              <a:rPr lang="ru-RU" sz="2400" dirty="0" smtClean="0"/>
              <a:t>Ведь все плохие вещи делаем мы, но и хорошие вещи делаем тоже мы.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7410" name="Picture 2" descr="https://tengrinews.kz/userdata/news/2017/news_327024/photo_2268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268760"/>
            <a:ext cx="5040560" cy="335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«Ты маленький. Тебе это рано»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797152"/>
            <a:ext cx="7632848" cy="1512168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Для </a:t>
            </a:r>
            <a:r>
              <a:rPr lang="ru-RU" sz="2400" dirty="0" smtClean="0"/>
              <a:t>ребенка очень важно и полезно осваивать взрослую жизнь. Имейте смелость о ней рассказать. В конце концов, она не так страшна.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4" name="Picture 2" descr="https://detkino.ru/files/node_images/1cbb559da295aa56f5fbcba1addf1e1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96752"/>
            <a:ext cx="5472608" cy="3639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«Я не буду тебя любить»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869160"/>
            <a:ext cx="8291264" cy="1540767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Ваша любовь </a:t>
            </a:r>
            <a:r>
              <a:rPr lang="ru-RU" sz="2400" dirty="0" smtClean="0"/>
              <a:t>к ребенку обусловлена его </a:t>
            </a:r>
            <a:r>
              <a:rPr lang="ru-RU" sz="2400" dirty="0" smtClean="0"/>
              <a:t>действиями  </a:t>
            </a:r>
            <a:r>
              <a:rPr lang="ru-RU" sz="2400" dirty="0" smtClean="0"/>
              <a:t>или тем, что он Ваш ребенок? Потребность в любви - одна из важнейших его потребностей.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8" name="Picture 2" descr="http://www.woman-in-city.ru/wp-content/uploads/2017/04/kak-vospitat-rebenka-samostoyatelnyim-1024x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96752"/>
            <a:ext cx="5616624" cy="3565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«Не важно, </a:t>
            </a:r>
            <a:r>
              <a:rPr lang="ru-RU" dirty="0" smtClean="0"/>
              <a:t>чего ты </a:t>
            </a:r>
            <a:r>
              <a:rPr lang="ru-RU" dirty="0" smtClean="0"/>
              <a:t>хочешь»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869160"/>
            <a:ext cx="8075240" cy="168478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Иногда приходится </a:t>
            </a:r>
            <a:r>
              <a:rPr lang="ru-RU" sz="2400" dirty="0" smtClean="0"/>
              <a:t>делать неприятные вещи. Но </a:t>
            </a:r>
            <a:r>
              <a:rPr lang="ru-RU" sz="2400" dirty="0" smtClean="0"/>
              <a:t>то, что ребенок </a:t>
            </a:r>
            <a:r>
              <a:rPr lang="ru-RU" sz="2400" dirty="0" smtClean="0"/>
              <a:t>хочет - важно. И важно показать ему что вы услышали его желания, приняли их. И не побояться </a:t>
            </a:r>
            <a:r>
              <a:rPr lang="ru-RU" sz="2400" dirty="0" smtClean="0"/>
              <a:t>объяснить, </a:t>
            </a:r>
            <a:r>
              <a:rPr lang="ru-RU" sz="2400" dirty="0" smtClean="0"/>
              <a:t>почему именно сейчас важно </a:t>
            </a:r>
            <a:r>
              <a:rPr lang="ru-RU" sz="2400" dirty="0" smtClean="0"/>
              <a:t>это сделать.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482" name="Picture 2" descr="http://dolci.pw/wp-content/uploads/2018/02/5-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08720"/>
            <a:ext cx="5904656" cy="3936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«Вот </a:t>
            </a:r>
            <a:r>
              <a:rPr lang="ru-RU" dirty="0" smtClean="0"/>
              <a:t>у другого ребенка</a:t>
            </a:r>
            <a:r>
              <a:rPr lang="ru-RU" dirty="0" smtClean="0"/>
              <a:t>...»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669160"/>
            <a:ext cx="8229600" cy="218884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2400" dirty="0" smtClean="0"/>
              <a:t>Огромная </a:t>
            </a:r>
            <a:r>
              <a:rPr lang="ru-RU" sz="2400" dirty="0" smtClean="0"/>
              <a:t>ошибка сравнивать ребенка с другими </a:t>
            </a:r>
            <a:r>
              <a:rPr lang="ru-RU" sz="2400" dirty="0" smtClean="0"/>
              <a:t>детьми. Всегда </a:t>
            </a:r>
            <a:r>
              <a:rPr lang="ru-RU" sz="2400" dirty="0" smtClean="0"/>
              <a:t>будет </a:t>
            </a:r>
            <a:r>
              <a:rPr lang="ru-RU" sz="2400" dirty="0" smtClean="0"/>
              <a:t>кто-то, </a:t>
            </a:r>
            <a:r>
              <a:rPr lang="ru-RU" sz="2400" dirty="0" smtClean="0"/>
              <a:t>кто умнее, сильнее, быстрее. Если не хотите, чтобы </a:t>
            </a:r>
            <a:r>
              <a:rPr lang="ru-RU" sz="2400" dirty="0" smtClean="0"/>
              <a:t>ребенок </a:t>
            </a:r>
            <a:r>
              <a:rPr lang="ru-RU" sz="2400" dirty="0" smtClean="0"/>
              <a:t>чувствовал себя неудачником, обратите внимание на него, а не на других детей. </a:t>
            </a:r>
            <a:br>
              <a:rPr lang="ru-RU" sz="2400" dirty="0" smtClean="0"/>
            </a:br>
            <a:endParaRPr lang="ru-RU" dirty="0"/>
          </a:p>
        </p:txBody>
      </p:sp>
      <p:pic>
        <p:nvPicPr>
          <p:cNvPr id="21506" name="Picture 2" descr="http://s1.1zoom.me/big3/569/Boys_Pencils_Glasses_Glance_Globe_514300_6000x4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268759"/>
            <a:ext cx="5256584" cy="350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«Я </a:t>
            </a:r>
            <a:r>
              <a:rPr lang="ru-RU" dirty="0" smtClean="0"/>
              <a:t>в твои </a:t>
            </a:r>
            <a:r>
              <a:rPr lang="ru-RU" dirty="0" smtClean="0"/>
              <a:t>годы»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317232"/>
            <a:ext cx="8229600" cy="1540768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В его </a:t>
            </a:r>
            <a:r>
              <a:rPr lang="ru-RU" sz="2400" dirty="0" smtClean="0"/>
              <a:t>годы В</a:t>
            </a:r>
            <a:r>
              <a:rPr lang="ru-RU" sz="2400" dirty="0" smtClean="0"/>
              <a:t>ы </a:t>
            </a:r>
            <a:r>
              <a:rPr lang="ru-RU" sz="2400" dirty="0" smtClean="0"/>
              <a:t>жили в другой стране с другими правилами и другим воспитанием. Помогите </a:t>
            </a:r>
            <a:r>
              <a:rPr lang="ru-RU" sz="2400" dirty="0" smtClean="0"/>
              <a:t>ребенку </a:t>
            </a:r>
            <a:r>
              <a:rPr lang="ru-RU" sz="2400" dirty="0" smtClean="0"/>
              <a:t>развиваться, а не </a:t>
            </a:r>
            <a:r>
              <a:rPr lang="ru-RU" sz="2400" dirty="0" err="1" smtClean="0"/>
              <a:t>самоутверждаться</a:t>
            </a:r>
            <a:r>
              <a:rPr lang="ru-RU" sz="2400" dirty="0" smtClean="0"/>
              <a:t> </a:t>
            </a:r>
            <a:r>
              <a:rPr lang="ru-RU" sz="2400" dirty="0" smtClean="0"/>
              <a:t>посредством </a:t>
            </a:r>
            <a:r>
              <a:rPr lang="ru-RU" sz="2400" dirty="0" smtClean="0"/>
              <a:t>авторитета.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http://www.21.by/pub/news/2015/09/1441172794430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5877372" cy="391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«Не реви»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589240"/>
            <a:ext cx="8229600" cy="820688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П</a:t>
            </a:r>
            <a:r>
              <a:rPr lang="ru-RU" sz="2400" dirty="0" smtClean="0"/>
              <a:t>очему</a:t>
            </a:r>
            <a:r>
              <a:rPr lang="ru-RU" sz="2400" dirty="0" smtClean="0"/>
              <a:t>? Ревут все. И это реакция на переживания. О чем он переживает? И почему не может это сказать? </a:t>
            </a:r>
            <a:endParaRPr lang="ru-RU" sz="2400" dirty="0"/>
          </a:p>
        </p:txBody>
      </p:sp>
      <p:pic>
        <p:nvPicPr>
          <p:cNvPr id="23554" name="Picture 2" descr="http://alwaysbusymama.com/images/content/1727-gotovimsya-k-shkole-sovety-roditelyam-pervoklassnik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80728"/>
            <a:ext cx="5126085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«Отдам соседке/цыганам/</a:t>
            </a:r>
            <a:r>
              <a:rPr lang="ru-RU" dirty="0" err="1" smtClean="0"/>
              <a:t>бабайке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533256"/>
            <a:ext cx="8229600" cy="132474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Ребенок </a:t>
            </a:r>
            <a:r>
              <a:rPr lang="ru-RU" sz="2400" dirty="0" smtClean="0"/>
              <a:t>должен чувствовать безопасность рядом с вами. Подобными фразами вы подрывает как чувство безопасности так и фундаментальное доверие к вам. </a:t>
            </a:r>
            <a:endParaRPr lang="ru-RU" sz="2400" dirty="0"/>
          </a:p>
        </p:txBody>
      </p:sp>
      <p:pic>
        <p:nvPicPr>
          <p:cNvPr id="33794" name="Picture 2" descr="http://greenego.ru/wp-content/uploads/2018/04/IMG_3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6120680" cy="408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«Ладно, я </a:t>
            </a:r>
            <a:r>
              <a:rPr lang="ru-RU" dirty="0" smtClean="0"/>
              <a:t>сам все </a:t>
            </a:r>
            <a:r>
              <a:rPr lang="ru-RU" dirty="0" smtClean="0"/>
              <a:t>сделаю»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229200"/>
            <a:ext cx="8229600" cy="1828800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/>
              <a:t>Т</a:t>
            </a:r>
            <a:r>
              <a:rPr lang="ru-RU" sz="2800" dirty="0" smtClean="0"/>
              <a:t>огда </a:t>
            </a:r>
            <a:r>
              <a:rPr lang="ru-RU" sz="2800" dirty="0" smtClean="0"/>
              <a:t>он не сделает ничего. А зачем? Ведь всегда есть вы, а значит, можно вовсе ничему не учиться. </a:t>
            </a:r>
            <a:endParaRPr lang="ru-RU" sz="2800" dirty="0"/>
          </a:p>
        </p:txBody>
      </p:sp>
      <p:pic>
        <p:nvPicPr>
          <p:cNvPr id="31746" name="Picture 2" descr="http://www.velvet.by/files/userfiles/309/uchene-sv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96751"/>
            <a:ext cx="5760640" cy="3842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«Не реви»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5445224"/>
            <a:ext cx="7859216" cy="120811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П</a:t>
            </a:r>
            <a:r>
              <a:rPr lang="ru-RU" sz="2400" dirty="0" smtClean="0"/>
              <a:t>очему</a:t>
            </a:r>
            <a:r>
              <a:rPr lang="ru-RU" sz="2400" dirty="0" smtClean="0"/>
              <a:t>? Ревут все. И это реакция на переживания. О чем он переживает? И почему не может это сказать? </a:t>
            </a:r>
            <a:endParaRPr lang="ru-RU" sz="2400" dirty="0"/>
          </a:p>
        </p:txBody>
      </p:sp>
      <p:pic>
        <p:nvPicPr>
          <p:cNvPr id="30722" name="Picture 2" descr="http://club-licey.ru/wp-content/uploads/2016/03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60202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«Ерунда какая»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661248"/>
            <a:ext cx="8229600" cy="103671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Нет,  </a:t>
            </a:r>
            <a:r>
              <a:rPr lang="ru-RU" sz="2400" dirty="0" smtClean="0"/>
              <a:t>не ерунда. То, о чем переживает ребенок, для него так же важно, как для Вас кредиты и ипотека. </a:t>
            </a:r>
            <a:endParaRPr lang="ru-RU" sz="2400" dirty="0"/>
          </a:p>
        </p:txBody>
      </p:sp>
      <p:pic>
        <p:nvPicPr>
          <p:cNvPr id="29698" name="Picture 2" descr="http://blog.timsinger.com/wp-content/uploads/2016/06/GreatSchools-Ranks-the-Top-10-Elementary-and-Middle-Schools-in-the-Fort-Lauderdale-Ar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6912768" cy="4609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«Ты </a:t>
            </a:r>
            <a:r>
              <a:rPr lang="ru-RU" dirty="0" smtClean="0"/>
              <a:t>лучше </a:t>
            </a:r>
            <a:r>
              <a:rPr lang="ru-RU" dirty="0" smtClean="0"/>
              <a:t>всех. Лучше </a:t>
            </a:r>
            <a:r>
              <a:rPr lang="ru-RU" dirty="0" smtClean="0"/>
              <a:t>других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733256"/>
            <a:ext cx="8229600" cy="820688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О</a:t>
            </a:r>
            <a:r>
              <a:rPr lang="ru-RU" sz="2400" dirty="0" smtClean="0"/>
              <a:t>н </a:t>
            </a:r>
            <a:r>
              <a:rPr lang="ru-RU" sz="2400" dirty="0" smtClean="0"/>
              <a:t>обычный, замечательный и любимый. И этого достаточно. </a:t>
            </a:r>
            <a:endParaRPr lang="ru-RU" sz="2400" dirty="0"/>
          </a:p>
        </p:txBody>
      </p:sp>
      <p:pic>
        <p:nvPicPr>
          <p:cNvPr id="26626" name="Picture 2" descr="http://home-ledi.ru/images/pics/%D0%A0%D0%BE%D0%B4%D0%B8%D1%82%D0%B5%D0%BB%D0%B8_%D0%B8_%D0%B4%D0%B5%D1%82%D0%B8_%D0%B2%D0%BE%D1%81%D0%BF%D0%B8%D1%82%D0%B0%D0%BD%D0%B8%D0%B5_%D0%BF%D0%BE%D0%B4%D1%80%D0%BE%D1%81%D1%82%D0%BA%D0%B0_14_%D0%BB%D0%B5%D1%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96752"/>
            <a:ext cx="5907759" cy="4399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6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0066"/>
      </a:hlink>
      <a:folHlink>
        <a:srgbClr val="66006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464</Words>
  <Application>Microsoft Office PowerPoint</Application>
  <PresentationFormat>Экран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1_Тема Office</vt:lpstr>
      <vt:lpstr>Слайд 1</vt:lpstr>
      <vt:lpstr>Слайд 2</vt:lpstr>
      <vt:lpstr>«Ты не можешь» </vt:lpstr>
      <vt:lpstr>«Будет ещё сложнее» </vt:lpstr>
      <vt:lpstr>«Ты виноват»</vt:lpstr>
      <vt:lpstr>«Ты маленький. Тебе это рано» </vt:lpstr>
      <vt:lpstr>«Я не буду тебя любить» </vt:lpstr>
      <vt:lpstr>«Не важно, чего ты хочешь»</vt:lpstr>
      <vt:lpstr>«Вот у другого ребенка...» </vt:lpstr>
      <vt:lpstr>«Я в твои годы»</vt:lpstr>
      <vt:lpstr>«Не реви»</vt:lpstr>
      <vt:lpstr>«Отдам соседке/цыганам/бабайке»</vt:lpstr>
      <vt:lpstr>«Ладно, я сам все сделаю» </vt:lpstr>
      <vt:lpstr>«Не реви»</vt:lpstr>
      <vt:lpstr>«Ерунда какая» </vt:lpstr>
      <vt:lpstr>«Ты лучше всех. Лучше других»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Универсальные</dc:title>
  <dc:creator>Фокина Лидия Петровна</dc:creator>
  <cp:keywords>Шаблон презентации</cp:keywords>
  <cp:lastModifiedBy>Студент</cp:lastModifiedBy>
  <cp:revision>89</cp:revision>
  <dcterms:created xsi:type="dcterms:W3CDTF">2014-07-06T18:18:01Z</dcterms:created>
  <dcterms:modified xsi:type="dcterms:W3CDTF">2018-12-22T06:48:00Z</dcterms:modified>
</cp:coreProperties>
</file>