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38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767B92-08B3-4049-9E10-0F27DF0C71F0}" type="doc">
      <dgm:prSet loTypeId="urn:microsoft.com/office/officeart/2005/8/layout/default#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F18B34-1C3F-4DC3-8AA3-30A0743B970F}">
      <dgm:prSet phldrT="[Текст]"/>
      <dgm:spPr/>
      <dgm:t>
        <a:bodyPr/>
        <a:lstStyle/>
        <a:p>
          <a:r>
            <a:rPr lang="ru-RU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Для оперативной передачи информации используют системы автоматизированной передачи информация — </a:t>
          </a:r>
          <a:r>
            <a:rPr lang="ru-RU" b="1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системы административно-управленческой связи.</a:t>
          </a:r>
          <a:endParaRPr lang="ru-RU" b="1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50C82BBD-43DC-4A27-BC20-8AE7D5062142}" type="parTrans" cxnId="{8ADC6CF6-29CB-49A6-B424-B86EBD7D3EA4}">
      <dgm:prSet/>
      <dgm:spPr/>
      <dgm:t>
        <a:bodyPr/>
        <a:lstStyle/>
        <a:p>
          <a:endParaRPr lang="ru-RU"/>
        </a:p>
      </dgm:t>
    </dgm:pt>
    <dgm:pt modelId="{0A638BF3-D809-4947-AEBB-B059B394A83D}" type="sibTrans" cxnId="{8ADC6CF6-29CB-49A6-B424-B86EBD7D3EA4}">
      <dgm:prSet/>
      <dgm:spPr/>
      <dgm:t>
        <a:bodyPr/>
        <a:lstStyle/>
        <a:p>
          <a:endParaRPr lang="ru-RU"/>
        </a:p>
      </dgm:t>
    </dgm:pt>
    <dgm:pt modelId="{240AFBFF-D083-459C-9A2D-CEE6E6180155}">
      <dgm:prSet/>
      <dgm:spPr/>
      <dgm:t>
        <a:bodyPr/>
        <a:lstStyle/>
        <a:p>
          <a:r>
            <a:rPr lang="ru-RU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Совокупность всех средств, служащих для передачи информации, будем называть </a:t>
          </a:r>
          <a:r>
            <a:rPr lang="ru-RU" b="1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системой передачи информации.</a:t>
          </a:r>
          <a:endParaRPr lang="ru-RU" b="1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5672AA2E-9139-42FA-B181-A433D36ECC65}" type="parTrans" cxnId="{90F0C9D9-8DB5-4C8E-B716-6C94A81E71E2}">
      <dgm:prSet/>
      <dgm:spPr/>
      <dgm:t>
        <a:bodyPr/>
        <a:lstStyle/>
        <a:p>
          <a:endParaRPr lang="ru-RU"/>
        </a:p>
      </dgm:t>
    </dgm:pt>
    <dgm:pt modelId="{73277DD2-E304-4E20-BF4D-02CE540873C3}" type="sibTrans" cxnId="{90F0C9D9-8DB5-4C8E-B716-6C94A81E71E2}">
      <dgm:prSet/>
      <dgm:spPr/>
      <dgm:t>
        <a:bodyPr/>
        <a:lstStyle/>
        <a:p>
          <a:endParaRPr lang="ru-RU"/>
        </a:p>
      </dgm:t>
    </dgm:pt>
    <dgm:pt modelId="{9DDB57C4-811D-41C6-81F8-69C6B39D2546}" type="pres">
      <dgm:prSet presAssocID="{BB767B92-08B3-4049-9E10-0F27DF0C71F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754A2C-9D5A-457F-AF9A-EA6CDAC348F4}" type="pres">
      <dgm:prSet presAssocID="{67F18B34-1C3F-4DC3-8AA3-30A0743B970F}" presName="node" presStyleLbl="node1" presStyleIdx="0" presStyleCnt="2" custScaleX="131328" custLinFactNeighborX="-756" custLinFactNeighborY="-869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61E361-F1DE-49AB-B7AA-59942E02B2EB}" type="pres">
      <dgm:prSet presAssocID="{0A638BF3-D809-4947-AEBB-B059B394A83D}" presName="sibTrans" presStyleCnt="0"/>
      <dgm:spPr/>
    </dgm:pt>
    <dgm:pt modelId="{CE784987-8558-4C6A-AF45-6EB19D60D1A6}" type="pres">
      <dgm:prSet presAssocID="{240AFBFF-D083-459C-9A2D-CEE6E6180155}" presName="node" presStyleLbl="node1" presStyleIdx="1" presStyleCnt="2" custScaleX="1328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F0C9D9-8DB5-4C8E-B716-6C94A81E71E2}" srcId="{BB767B92-08B3-4049-9E10-0F27DF0C71F0}" destId="{240AFBFF-D083-459C-9A2D-CEE6E6180155}" srcOrd="1" destOrd="0" parTransId="{5672AA2E-9139-42FA-B181-A433D36ECC65}" sibTransId="{73277DD2-E304-4E20-BF4D-02CE540873C3}"/>
    <dgm:cxn modelId="{0207E6CE-E685-43A2-B56B-792E32C7A00A}" type="presOf" srcId="{BB767B92-08B3-4049-9E10-0F27DF0C71F0}" destId="{9DDB57C4-811D-41C6-81F8-69C6B39D2546}" srcOrd="0" destOrd="0" presId="urn:microsoft.com/office/officeart/2005/8/layout/default#3"/>
    <dgm:cxn modelId="{ECBFE4FB-ABA2-4618-9302-2F73DAAC364A}" type="presOf" srcId="{67F18B34-1C3F-4DC3-8AA3-30A0743B970F}" destId="{63754A2C-9D5A-457F-AF9A-EA6CDAC348F4}" srcOrd="0" destOrd="0" presId="urn:microsoft.com/office/officeart/2005/8/layout/default#3"/>
    <dgm:cxn modelId="{8ADC6CF6-29CB-49A6-B424-B86EBD7D3EA4}" srcId="{BB767B92-08B3-4049-9E10-0F27DF0C71F0}" destId="{67F18B34-1C3F-4DC3-8AA3-30A0743B970F}" srcOrd="0" destOrd="0" parTransId="{50C82BBD-43DC-4A27-BC20-8AE7D5062142}" sibTransId="{0A638BF3-D809-4947-AEBB-B059B394A83D}"/>
    <dgm:cxn modelId="{8AD06E05-8AF6-425A-8C73-59447EA1C7C4}" type="presOf" srcId="{240AFBFF-D083-459C-9A2D-CEE6E6180155}" destId="{CE784987-8558-4C6A-AF45-6EB19D60D1A6}" srcOrd="0" destOrd="0" presId="urn:microsoft.com/office/officeart/2005/8/layout/default#3"/>
    <dgm:cxn modelId="{FC376210-1C8A-4E25-A462-757E2BC0ED4D}" type="presParOf" srcId="{9DDB57C4-811D-41C6-81F8-69C6B39D2546}" destId="{63754A2C-9D5A-457F-AF9A-EA6CDAC348F4}" srcOrd="0" destOrd="0" presId="urn:microsoft.com/office/officeart/2005/8/layout/default#3"/>
    <dgm:cxn modelId="{ED89701D-BD22-4F6C-8328-4BAD1D1F76FF}" type="presParOf" srcId="{9DDB57C4-811D-41C6-81F8-69C6B39D2546}" destId="{4F61E361-F1DE-49AB-B7AA-59942E02B2EB}" srcOrd="1" destOrd="0" presId="urn:microsoft.com/office/officeart/2005/8/layout/default#3"/>
    <dgm:cxn modelId="{84DA9930-89E5-4567-BF22-7EAEC8BD26FC}" type="presParOf" srcId="{9DDB57C4-811D-41C6-81F8-69C6B39D2546}" destId="{CE784987-8558-4C6A-AF45-6EB19D60D1A6}" srcOrd="2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D058BC-BD8E-4014-87CB-EF1B9576676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73026A-ADBF-41F5-A53F-00666A6CA0EA}">
      <dgm:prSet phldrT="[Текст]"/>
      <dgm:spPr/>
      <dgm:t>
        <a:bodyPr/>
        <a:lstStyle/>
        <a:p>
          <a:r>
            <a:rPr lang="ru-RU" dirty="0" smtClean="0"/>
            <a:t>Основными качественными показателями системы передачи информации являются:</a:t>
          </a:r>
          <a:endParaRPr lang="ru-RU" dirty="0"/>
        </a:p>
      </dgm:t>
    </dgm:pt>
    <dgm:pt modelId="{153DB387-2BF6-4984-B9FA-F9A00A812ADA}" type="parTrans" cxnId="{86ED6A7B-C1A2-46B5-A1EC-983C4D6C6CBE}">
      <dgm:prSet/>
      <dgm:spPr/>
      <dgm:t>
        <a:bodyPr/>
        <a:lstStyle/>
        <a:p>
          <a:endParaRPr lang="ru-RU"/>
        </a:p>
      </dgm:t>
    </dgm:pt>
    <dgm:pt modelId="{FA613026-E1D3-4F41-B51F-BCA3EF31F595}" type="sibTrans" cxnId="{86ED6A7B-C1A2-46B5-A1EC-983C4D6C6CBE}">
      <dgm:prSet/>
      <dgm:spPr/>
      <dgm:t>
        <a:bodyPr/>
        <a:lstStyle/>
        <a:p>
          <a:endParaRPr lang="ru-RU"/>
        </a:p>
      </dgm:t>
    </dgm:pt>
    <dgm:pt modelId="{06C4B5B7-04EA-4B5A-980E-0E455E3352BD}">
      <dgm:prSet/>
      <dgm:spPr/>
      <dgm:t>
        <a:bodyPr/>
        <a:lstStyle/>
        <a:p>
          <a:r>
            <a:rPr lang="ru-RU" b="1" dirty="0" smtClean="0"/>
            <a:t>достоверность</a:t>
          </a:r>
          <a:r>
            <a:rPr lang="ru-RU" dirty="0" smtClean="0"/>
            <a:t> (передача информации без ее искажения);</a:t>
          </a:r>
          <a:endParaRPr lang="ru-RU" dirty="0"/>
        </a:p>
      </dgm:t>
    </dgm:pt>
    <dgm:pt modelId="{4B249EEA-820F-4BEF-9951-1CEBD9F64B26}" type="parTrans" cxnId="{392DFFC3-9CD0-4784-8C61-CBDF94892E58}">
      <dgm:prSet/>
      <dgm:spPr/>
      <dgm:t>
        <a:bodyPr/>
        <a:lstStyle/>
        <a:p>
          <a:endParaRPr lang="ru-RU"/>
        </a:p>
      </dgm:t>
    </dgm:pt>
    <dgm:pt modelId="{5039849C-B53D-405C-B46F-C53E061646D8}" type="sibTrans" cxnId="{392DFFC3-9CD0-4784-8C61-CBDF94892E58}">
      <dgm:prSet/>
      <dgm:spPr/>
      <dgm:t>
        <a:bodyPr/>
        <a:lstStyle/>
        <a:p>
          <a:endParaRPr lang="ru-RU"/>
        </a:p>
      </dgm:t>
    </dgm:pt>
    <dgm:pt modelId="{43926918-DD93-42E9-94CE-C3AD6E8A7558}">
      <dgm:prSet/>
      <dgm:spPr/>
      <dgm:t>
        <a:bodyPr/>
        <a:lstStyle/>
        <a:p>
          <a:r>
            <a:rPr lang="ru-RU" b="1" dirty="0" smtClean="0"/>
            <a:t>надежность работы </a:t>
          </a:r>
          <a:r>
            <a:rPr lang="ru-RU" dirty="0" smtClean="0"/>
            <a:t>(полное и правильное выполнение системой всех своих функций).</a:t>
          </a:r>
          <a:endParaRPr lang="ru-RU" dirty="0"/>
        </a:p>
      </dgm:t>
    </dgm:pt>
    <dgm:pt modelId="{17A52180-3047-4138-9F23-759E3A6ABB81}" type="parTrans" cxnId="{DCB99D33-5629-4FDC-9324-858F306A7EF0}">
      <dgm:prSet/>
      <dgm:spPr/>
      <dgm:t>
        <a:bodyPr/>
        <a:lstStyle/>
        <a:p>
          <a:endParaRPr lang="ru-RU"/>
        </a:p>
      </dgm:t>
    </dgm:pt>
    <dgm:pt modelId="{CFBC9900-8DCA-4D71-8B2D-4848FE8D8793}" type="sibTrans" cxnId="{DCB99D33-5629-4FDC-9324-858F306A7EF0}">
      <dgm:prSet/>
      <dgm:spPr/>
      <dgm:t>
        <a:bodyPr/>
        <a:lstStyle/>
        <a:p>
          <a:endParaRPr lang="ru-RU"/>
        </a:p>
      </dgm:t>
    </dgm:pt>
    <dgm:pt modelId="{9BBCB412-CCC1-4933-BF32-26CDC083AEB5}">
      <dgm:prSet/>
      <dgm:spPr/>
      <dgm:t>
        <a:bodyPr/>
        <a:lstStyle/>
        <a:p>
          <a:r>
            <a:rPr lang="ru-RU" b="1" dirty="0" smtClean="0"/>
            <a:t>пропускная способность </a:t>
          </a:r>
          <a:r>
            <a:rPr lang="ru-RU" dirty="0" smtClean="0"/>
            <a:t>(наибольшее теоретически достижимое количество информации, которое может быть передано по системе за единицу времени- Пропускная способность системы обусловливается скоростью преобразования информации « передатчике и приемнике и допустимой скоростью передачи информации по каналу связи, определяемой физическими свойствами канала связи и сигнала);</a:t>
          </a:r>
          <a:endParaRPr lang="ru-RU" dirty="0"/>
        </a:p>
      </dgm:t>
    </dgm:pt>
    <dgm:pt modelId="{CEF95434-B254-4150-8B25-A4FC499FCF57}" type="parTrans" cxnId="{7565D077-5CAD-4523-B4A6-F46F96B049D2}">
      <dgm:prSet/>
      <dgm:spPr/>
      <dgm:t>
        <a:bodyPr/>
        <a:lstStyle/>
        <a:p>
          <a:endParaRPr lang="ru-RU"/>
        </a:p>
      </dgm:t>
    </dgm:pt>
    <dgm:pt modelId="{8E215423-9A8C-483C-AB00-50C2FB800CFE}" type="sibTrans" cxnId="{7565D077-5CAD-4523-B4A6-F46F96B049D2}">
      <dgm:prSet/>
      <dgm:spPr/>
      <dgm:t>
        <a:bodyPr/>
        <a:lstStyle/>
        <a:p>
          <a:endParaRPr lang="ru-RU"/>
        </a:p>
      </dgm:t>
    </dgm:pt>
    <dgm:pt modelId="{24AD8AE2-BF57-4838-8D53-1EF3B65160FF}" type="pres">
      <dgm:prSet presAssocID="{3ED058BC-BD8E-4014-87CB-EF1B9576676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C53630-12F6-48E5-AC34-96B5AE420F51}" type="pres">
      <dgm:prSet presAssocID="{F773026A-ADBF-41F5-A53F-00666A6CA0EA}" presName="composite" presStyleCnt="0"/>
      <dgm:spPr/>
    </dgm:pt>
    <dgm:pt modelId="{4431A729-2149-499B-82B5-1163F40D24C1}" type="pres">
      <dgm:prSet presAssocID="{F773026A-ADBF-41F5-A53F-00666A6CA0EA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FFBE38-4ABE-4E1F-8BD6-FEC21B8F4162}" type="pres">
      <dgm:prSet presAssocID="{F773026A-ADBF-41F5-A53F-00666A6CA0EA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65D077-5CAD-4523-B4A6-F46F96B049D2}" srcId="{F773026A-ADBF-41F5-A53F-00666A6CA0EA}" destId="{9BBCB412-CCC1-4933-BF32-26CDC083AEB5}" srcOrd="0" destOrd="0" parTransId="{CEF95434-B254-4150-8B25-A4FC499FCF57}" sibTransId="{8E215423-9A8C-483C-AB00-50C2FB800CFE}"/>
    <dgm:cxn modelId="{7BF36AEB-C28F-43F4-8990-B2FA6638BD88}" type="presOf" srcId="{43926918-DD93-42E9-94CE-C3AD6E8A7558}" destId="{98FFBE38-4ABE-4E1F-8BD6-FEC21B8F4162}" srcOrd="0" destOrd="2" presId="urn:microsoft.com/office/officeart/2005/8/layout/hList1"/>
    <dgm:cxn modelId="{514007BB-0FA9-414F-9DFD-EEE1FC0476DC}" type="presOf" srcId="{9BBCB412-CCC1-4933-BF32-26CDC083AEB5}" destId="{98FFBE38-4ABE-4E1F-8BD6-FEC21B8F4162}" srcOrd="0" destOrd="0" presId="urn:microsoft.com/office/officeart/2005/8/layout/hList1"/>
    <dgm:cxn modelId="{0C09685E-3157-4F2E-A265-898A3AEB5F5C}" type="presOf" srcId="{F773026A-ADBF-41F5-A53F-00666A6CA0EA}" destId="{4431A729-2149-499B-82B5-1163F40D24C1}" srcOrd="0" destOrd="0" presId="urn:microsoft.com/office/officeart/2005/8/layout/hList1"/>
    <dgm:cxn modelId="{0B1055DF-E9EB-48CF-9437-926AF5611FD4}" type="presOf" srcId="{06C4B5B7-04EA-4B5A-980E-0E455E3352BD}" destId="{98FFBE38-4ABE-4E1F-8BD6-FEC21B8F4162}" srcOrd="0" destOrd="1" presId="urn:microsoft.com/office/officeart/2005/8/layout/hList1"/>
    <dgm:cxn modelId="{86ED6A7B-C1A2-46B5-A1EC-983C4D6C6CBE}" srcId="{3ED058BC-BD8E-4014-87CB-EF1B9576676A}" destId="{F773026A-ADBF-41F5-A53F-00666A6CA0EA}" srcOrd="0" destOrd="0" parTransId="{153DB387-2BF6-4984-B9FA-F9A00A812ADA}" sibTransId="{FA613026-E1D3-4F41-B51F-BCA3EF31F595}"/>
    <dgm:cxn modelId="{392DFFC3-9CD0-4784-8C61-CBDF94892E58}" srcId="{F773026A-ADBF-41F5-A53F-00666A6CA0EA}" destId="{06C4B5B7-04EA-4B5A-980E-0E455E3352BD}" srcOrd="1" destOrd="0" parTransId="{4B249EEA-820F-4BEF-9951-1CEBD9F64B26}" sibTransId="{5039849C-B53D-405C-B46F-C53E061646D8}"/>
    <dgm:cxn modelId="{DCB99D33-5629-4FDC-9324-858F306A7EF0}" srcId="{F773026A-ADBF-41F5-A53F-00666A6CA0EA}" destId="{43926918-DD93-42E9-94CE-C3AD6E8A7558}" srcOrd="2" destOrd="0" parTransId="{17A52180-3047-4138-9F23-759E3A6ABB81}" sibTransId="{CFBC9900-8DCA-4D71-8B2D-4848FE8D8793}"/>
    <dgm:cxn modelId="{8B1BCF65-8432-4648-B897-EF0FCA77E0DA}" type="presOf" srcId="{3ED058BC-BD8E-4014-87CB-EF1B9576676A}" destId="{24AD8AE2-BF57-4838-8D53-1EF3B65160FF}" srcOrd="0" destOrd="0" presId="urn:microsoft.com/office/officeart/2005/8/layout/hList1"/>
    <dgm:cxn modelId="{A26EE7B4-4B13-4C44-91BA-DDE745C609DE}" type="presParOf" srcId="{24AD8AE2-BF57-4838-8D53-1EF3B65160FF}" destId="{94C53630-12F6-48E5-AC34-96B5AE420F51}" srcOrd="0" destOrd="0" presId="urn:microsoft.com/office/officeart/2005/8/layout/hList1"/>
    <dgm:cxn modelId="{4EDC7B59-4EAC-4AE4-9B79-C580065357D2}" type="presParOf" srcId="{94C53630-12F6-48E5-AC34-96B5AE420F51}" destId="{4431A729-2149-499B-82B5-1163F40D24C1}" srcOrd="0" destOrd="0" presId="urn:microsoft.com/office/officeart/2005/8/layout/hList1"/>
    <dgm:cxn modelId="{4EDF0073-9A43-467F-A419-41903F2E9870}" type="presParOf" srcId="{94C53630-12F6-48E5-AC34-96B5AE420F51}" destId="{98FFBE38-4ABE-4E1F-8BD6-FEC21B8F416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32EF99-853D-420F-954C-6A616755864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6D7D55-C5A7-4B20-9DFC-169799E0DB83}">
      <dgm:prSet phldrT="[Текст]"/>
      <dgm:spPr/>
      <dgm:t>
        <a:bodyPr/>
        <a:lstStyle/>
        <a:p>
          <a:r>
            <a:rPr lang="ru-RU" dirty="0" smtClean="0"/>
            <a:t>Каналы  связи  (КС)  являются  общим  звеном  любой  системы  передачи информации. По физической природе каналы связи делятся следующим образом:</a:t>
          </a:r>
          <a:endParaRPr lang="ru-RU" dirty="0"/>
        </a:p>
      </dgm:t>
    </dgm:pt>
    <dgm:pt modelId="{E81486B7-CA35-4F4B-8F65-3B6250802B49}" type="parTrans" cxnId="{C7B7C573-D594-445F-862C-7CA967CB2591}">
      <dgm:prSet/>
      <dgm:spPr/>
      <dgm:t>
        <a:bodyPr/>
        <a:lstStyle/>
        <a:p>
          <a:endParaRPr lang="ru-RU"/>
        </a:p>
      </dgm:t>
    </dgm:pt>
    <dgm:pt modelId="{0DD5654F-6413-41A2-9A86-8F539F2147D0}" type="sibTrans" cxnId="{C7B7C573-D594-445F-862C-7CA967CB2591}">
      <dgm:prSet/>
      <dgm:spPr/>
      <dgm:t>
        <a:bodyPr/>
        <a:lstStyle/>
        <a:p>
          <a:endParaRPr lang="ru-RU"/>
        </a:p>
      </dgm:t>
    </dgm:pt>
    <dgm:pt modelId="{34112D54-B527-4A9C-AF39-8623798C6B36}">
      <dgm:prSet/>
      <dgm:spPr/>
      <dgm:t>
        <a:bodyPr/>
        <a:lstStyle/>
        <a:p>
          <a:r>
            <a:rPr lang="ru-RU" dirty="0" smtClean="0"/>
            <a:t>- механические -  используются  для  передачи  материальных  носителей информации;</a:t>
          </a:r>
          <a:endParaRPr lang="ru-RU" dirty="0"/>
        </a:p>
      </dgm:t>
    </dgm:pt>
    <dgm:pt modelId="{14976909-9516-4CE8-B794-63A105CDA967}" type="parTrans" cxnId="{823736E8-8132-45D2-85F8-1DB405ED0A01}">
      <dgm:prSet/>
      <dgm:spPr/>
      <dgm:t>
        <a:bodyPr/>
        <a:lstStyle/>
        <a:p>
          <a:endParaRPr lang="ru-RU"/>
        </a:p>
      </dgm:t>
    </dgm:pt>
    <dgm:pt modelId="{99C95A31-1EDF-4E8A-A0F8-791C3562BDE5}" type="sibTrans" cxnId="{823736E8-8132-45D2-85F8-1DB405ED0A01}">
      <dgm:prSet/>
      <dgm:spPr/>
      <dgm:t>
        <a:bodyPr/>
        <a:lstStyle/>
        <a:p>
          <a:endParaRPr lang="ru-RU"/>
        </a:p>
      </dgm:t>
    </dgm:pt>
    <dgm:pt modelId="{97B26F3C-67B2-418F-B121-13DCEAEBBBA1}">
      <dgm:prSet/>
      <dgm:spPr/>
      <dgm:t>
        <a:bodyPr/>
        <a:lstStyle/>
        <a:p>
          <a:r>
            <a:rPr lang="ru-RU" dirty="0" smtClean="0"/>
            <a:t>- акустические -передают звуковой сигнал;</a:t>
          </a:r>
          <a:endParaRPr lang="ru-RU" dirty="0"/>
        </a:p>
      </dgm:t>
    </dgm:pt>
    <dgm:pt modelId="{CE33779E-D8E4-4ECA-A8F0-ECFA3E4264D9}" type="parTrans" cxnId="{0A2F92D0-60A3-4D74-B718-66EFB4CB68B3}">
      <dgm:prSet/>
      <dgm:spPr/>
      <dgm:t>
        <a:bodyPr/>
        <a:lstStyle/>
        <a:p>
          <a:endParaRPr lang="ru-RU"/>
        </a:p>
      </dgm:t>
    </dgm:pt>
    <dgm:pt modelId="{5D59C184-5DFE-4043-A567-F6BDE657EF9C}" type="sibTrans" cxnId="{0A2F92D0-60A3-4D74-B718-66EFB4CB68B3}">
      <dgm:prSet/>
      <dgm:spPr/>
      <dgm:t>
        <a:bodyPr/>
        <a:lstStyle/>
        <a:p>
          <a:endParaRPr lang="ru-RU"/>
        </a:p>
      </dgm:t>
    </dgm:pt>
    <dgm:pt modelId="{567EB600-60D5-48D9-AF67-AE4BB1CF98CD}">
      <dgm:prSet/>
      <dgm:spPr/>
      <dgm:t>
        <a:bodyPr/>
        <a:lstStyle/>
        <a:p>
          <a:r>
            <a:rPr lang="ru-RU" dirty="0" smtClean="0"/>
            <a:t>- оптические - передают световой сигнал;</a:t>
          </a:r>
          <a:endParaRPr lang="ru-RU" dirty="0"/>
        </a:p>
      </dgm:t>
    </dgm:pt>
    <dgm:pt modelId="{3F97E5C2-5FDC-45CE-B70D-C6B9C2E93BE2}" type="parTrans" cxnId="{6897D128-779A-4F61-AA62-525408C2C1CE}">
      <dgm:prSet/>
      <dgm:spPr/>
      <dgm:t>
        <a:bodyPr/>
        <a:lstStyle/>
        <a:p>
          <a:endParaRPr lang="ru-RU"/>
        </a:p>
      </dgm:t>
    </dgm:pt>
    <dgm:pt modelId="{26C578B1-5486-407B-AF40-E5CA8A6EE6B7}" type="sibTrans" cxnId="{6897D128-779A-4F61-AA62-525408C2C1CE}">
      <dgm:prSet/>
      <dgm:spPr/>
      <dgm:t>
        <a:bodyPr/>
        <a:lstStyle/>
        <a:p>
          <a:endParaRPr lang="ru-RU"/>
        </a:p>
      </dgm:t>
    </dgm:pt>
    <dgm:pt modelId="{232BF194-7B86-46CE-B9B1-E1EB65575542}">
      <dgm:prSet/>
      <dgm:spPr/>
      <dgm:t>
        <a:bodyPr/>
        <a:lstStyle/>
        <a:p>
          <a:r>
            <a:rPr lang="ru-RU" dirty="0" smtClean="0"/>
            <a:t>- электрические - передают электрический сигнал. могут быть проводные  и  беспроводные  (или радиоканалы).</a:t>
          </a:r>
          <a:endParaRPr lang="ru-RU" dirty="0"/>
        </a:p>
      </dgm:t>
    </dgm:pt>
    <dgm:pt modelId="{AA0B5C69-34E7-457C-A035-FF75DC17B049}" type="parTrans" cxnId="{AD19797C-326E-46D5-95AE-A5D5376CE1C2}">
      <dgm:prSet/>
      <dgm:spPr/>
      <dgm:t>
        <a:bodyPr/>
        <a:lstStyle/>
        <a:p>
          <a:endParaRPr lang="ru-RU"/>
        </a:p>
      </dgm:t>
    </dgm:pt>
    <dgm:pt modelId="{EF0D5FBD-4CCD-4ED0-BF51-98E51638DB56}" type="sibTrans" cxnId="{AD19797C-326E-46D5-95AE-A5D5376CE1C2}">
      <dgm:prSet/>
      <dgm:spPr/>
      <dgm:t>
        <a:bodyPr/>
        <a:lstStyle/>
        <a:p>
          <a:endParaRPr lang="ru-RU"/>
        </a:p>
      </dgm:t>
    </dgm:pt>
    <dgm:pt modelId="{A27E15E5-9999-4AAB-9D86-4765526304EE}">
      <dgm:prSet/>
      <dgm:spPr/>
      <dgm:t>
        <a:bodyPr/>
        <a:lstStyle/>
        <a:p>
          <a:r>
            <a:rPr lang="ru-RU" dirty="0" smtClean="0"/>
            <a:t>По форме представления передаваемой информации каналы связи делятся на</a:t>
          </a:r>
          <a:endParaRPr lang="ru-RU" dirty="0"/>
        </a:p>
      </dgm:t>
    </dgm:pt>
    <dgm:pt modelId="{D0602564-1D41-41E6-80B0-24E18758860D}" type="parTrans" cxnId="{8966152E-3494-4D11-B867-9F5FE07C0E6D}">
      <dgm:prSet/>
      <dgm:spPr/>
      <dgm:t>
        <a:bodyPr/>
        <a:lstStyle/>
        <a:p>
          <a:endParaRPr lang="ru-RU"/>
        </a:p>
      </dgm:t>
    </dgm:pt>
    <dgm:pt modelId="{5A384AE4-D820-44C1-9015-310850FCDA91}" type="sibTrans" cxnId="{8966152E-3494-4D11-B867-9F5FE07C0E6D}">
      <dgm:prSet/>
      <dgm:spPr/>
      <dgm:t>
        <a:bodyPr/>
        <a:lstStyle/>
        <a:p>
          <a:endParaRPr lang="ru-RU"/>
        </a:p>
      </dgm:t>
    </dgm:pt>
    <dgm:pt modelId="{84EF873F-11A9-4D9A-9B3A-1EA2AC1C1144}">
      <dgm:prSet/>
      <dgm:spPr/>
      <dgm:t>
        <a:bodyPr/>
        <a:lstStyle/>
        <a:p>
          <a:r>
            <a:rPr lang="ru-RU" dirty="0" smtClean="0"/>
            <a:t>аналоговые  и  дискретные.  По  аналоговым  каналам  передается  информация, представленная в непрерывной форме, т.е. в виде непрерывного  ряда  значений какой-либо   физической   величины.   По   дискретным   каналам   передается информация,  представленная  в  виде   дискретных   (цифровых,   импульсных) сигналов той или иной физической природы.</a:t>
          </a:r>
          <a:endParaRPr lang="ru-RU" dirty="0"/>
        </a:p>
      </dgm:t>
    </dgm:pt>
    <dgm:pt modelId="{CEC7B8A5-33FD-46BA-973B-18548E56BB9C}" type="parTrans" cxnId="{1B80A6A7-574E-4D4D-8EB6-9788242E0F5A}">
      <dgm:prSet/>
      <dgm:spPr/>
      <dgm:t>
        <a:bodyPr/>
        <a:lstStyle/>
        <a:p>
          <a:endParaRPr lang="ru-RU"/>
        </a:p>
      </dgm:t>
    </dgm:pt>
    <dgm:pt modelId="{BE85C772-1E67-4C63-9825-F37D7F4DA6BA}" type="sibTrans" cxnId="{1B80A6A7-574E-4D4D-8EB6-9788242E0F5A}">
      <dgm:prSet/>
      <dgm:spPr/>
      <dgm:t>
        <a:bodyPr/>
        <a:lstStyle/>
        <a:p>
          <a:endParaRPr lang="ru-RU"/>
        </a:p>
      </dgm:t>
    </dgm:pt>
    <dgm:pt modelId="{AE7D7A95-0E6E-4FF0-B26D-127664B4AFF9}" type="pres">
      <dgm:prSet presAssocID="{AD32EF99-853D-420F-954C-6A616755864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422E6C-44FA-41C6-9C83-98119BA91B2A}" type="pres">
      <dgm:prSet presAssocID="{296D7D55-C5A7-4B20-9DFC-169799E0DB83}" presName="linNode" presStyleCnt="0"/>
      <dgm:spPr/>
    </dgm:pt>
    <dgm:pt modelId="{3486120D-AC93-4978-B153-7EACB1288F3D}" type="pres">
      <dgm:prSet presAssocID="{296D7D55-C5A7-4B20-9DFC-169799E0DB83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62ADCC-C334-4589-AF55-2F57E3C4728C}" type="pres">
      <dgm:prSet presAssocID="{296D7D55-C5A7-4B20-9DFC-169799E0DB83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4DFAAE-7156-4F9F-9E26-FA727D220185}" type="pres">
      <dgm:prSet presAssocID="{0DD5654F-6413-41A2-9A86-8F539F2147D0}" presName="sp" presStyleCnt="0"/>
      <dgm:spPr/>
    </dgm:pt>
    <dgm:pt modelId="{AABF2B3F-E984-438B-A606-C83360969DCD}" type="pres">
      <dgm:prSet presAssocID="{A27E15E5-9999-4AAB-9D86-4765526304EE}" presName="linNode" presStyleCnt="0"/>
      <dgm:spPr/>
    </dgm:pt>
    <dgm:pt modelId="{79C9A219-3EED-4830-9928-60AC208C1512}" type="pres">
      <dgm:prSet presAssocID="{A27E15E5-9999-4AAB-9D86-4765526304EE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4CFC8C-10B4-465E-9A72-FA5000181CD9}" type="pres">
      <dgm:prSet presAssocID="{A27E15E5-9999-4AAB-9D86-4765526304EE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B7C573-D594-445F-862C-7CA967CB2591}" srcId="{AD32EF99-853D-420F-954C-6A6167558644}" destId="{296D7D55-C5A7-4B20-9DFC-169799E0DB83}" srcOrd="0" destOrd="0" parTransId="{E81486B7-CA35-4F4B-8F65-3B6250802B49}" sibTransId="{0DD5654F-6413-41A2-9A86-8F539F2147D0}"/>
    <dgm:cxn modelId="{1B80A6A7-574E-4D4D-8EB6-9788242E0F5A}" srcId="{A27E15E5-9999-4AAB-9D86-4765526304EE}" destId="{84EF873F-11A9-4D9A-9B3A-1EA2AC1C1144}" srcOrd="0" destOrd="0" parTransId="{CEC7B8A5-33FD-46BA-973B-18548E56BB9C}" sibTransId="{BE85C772-1E67-4C63-9825-F37D7F4DA6BA}"/>
    <dgm:cxn modelId="{41C22B2A-E6E7-4F66-8FE8-C7D2BD12A112}" type="presOf" srcId="{232BF194-7B86-46CE-B9B1-E1EB65575542}" destId="{C462ADCC-C334-4589-AF55-2F57E3C4728C}" srcOrd="0" destOrd="3" presId="urn:microsoft.com/office/officeart/2005/8/layout/vList5"/>
    <dgm:cxn modelId="{60A8CC9A-8BEB-4604-8C8C-4424BCA421B7}" type="presOf" srcId="{34112D54-B527-4A9C-AF39-8623798C6B36}" destId="{C462ADCC-C334-4589-AF55-2F57E3C4728C}" srcOrd="0" destOrd="0" presId="urn:microsoft.com/office/officeart/2005/8/layout/vList5"/>
    <dgm:cxn modelId="{6897D128-779A-4F61-AA62-525408C2C1CE}" srcId="{296D7D55-C5A7-4B20-9DFC-169799E0DB83}" destId="{567EB600-60D5-48D9-AF67-AE4BB1CF98CD}" srcOrd="2" destOrd="0" parTransId="{3F97E5C2-5FDC-45CE-B70D-C6B9C2E93BE2}" sibTransId="{26C578B1-5486-407B-AF40-E5CA8A6EE6B7}"/>
    <dgm:cxn modelId="{2972270D-87AE-4D6B-B5F4-5CF2B62E08C9}" type="presOf" srcId="{A27E15E5-9999-4AAB-9D86-4765526304EE}" destId="{79C9A219-3EED-4830-9928-60AC208C1512}" srcOrd="0" destOrd="0" presId="urn:microsoft.com/office/officeart/2005/8/layout/vList5"/>
    <dgm:cxn modelId="{AD19797C-326E-46D5-95AE-A5D5376CE1C2}" srcId="{296D7D55-C5A7-4B20-9DFC-169799E0DB83}" destId="{232BF194-7B86-46CE-B9B1-E1EB65575542}" srcOrd="3" destOrd="0" parTransId="{AA0B5C69-34E7-457C-A035-FF75DC17B049}" sibTransId="{EF0D5FBD-4CCD-4ED0-BF51-98E51638DB56}"/>
    <dgm:cxn modelId="{8966152E-3494-4D11-B867-9F5FE07C0E6D}" srcId="{AD32EF99-853D-420F-954C-6A6167558644}" destId="{A27E15E5-9999-4AAB-9D86-4765526304EE}" srcOrd="1" destOrd="0" parTransId="{D0602564-1D41-41E6-80B0-24E18758860D}" sibTransId="{5A384AE4-D820-44C1-9015-310850FCDA91}"/>
    <dgm:cxn modelId="{0A2F92D0-60A3-4D74-B718-66EFB4CB68B3}" srcId="{296D7D55-C5A7-4B20-9DFC-169799E0DB83}" destId="{97B26F3C-67B2-418F-B121-13DCEAEBBBA1}" srcOrd="1" destOrd="0" parTransId="{CE33779E-D8E4-4ECA-A8F0-ECFA3E4264D9}" sibTransId="{5D59C184-5DFE-4043-A567-F6BDE657EF9C}"/>
    <dgm:cxn modelId="{4993A656-DFD7-4EFF-9E01-118C4504A98B}" type="presOf" srcId="{AD32EF99-853D-420F-954C-6A6167558644}" destId="{AE7D7A95-0E6E-4FF0-B26D-127664B4AFF9}" srcOrd="0" destOrd="0" presId="urn:microsoft.com/office/officeart/2005/8/layout/vList5"/>
    <dgm:cxn modelId="{C4B75F1A-EFA8-472E-82AD-E3D827F86050}" type="presOf" srcId="{567EB600-60D5-48D9-AF67-AE4BB1CF98CD}" destId="{C462ADCC-C334-4589-AF55-2F57E3C4728C}" srcOrd="0" destOrd="2" presId="urn:microsoft.com/office/officeart/2005/8/layout/vList5"/>
    <dgm:cxn modelId="{06725E46-AE9B-4B93-BA24-347FFCE3DDE0}" type="presOf" srcId="{97B26F3C-67B2-418F-B121-13DCEAEBBBA1}" destId="{C462ADCC-C334-4589-AF55-2F57E3C4728C}" srcOrd="0" destOrd="1" presId="urn:microsoft.com/office/officeart/2005/8/layout/vList5"/>
    <dgm:cxn modelId="{3AF599A9-8946-426E-91E5-0236B99809E0}" type="presOf" srcId="{296D7D55-C5A7-4B20-9DFC-169799E0DB83}" destId="{3486120D-AC93-4978-B153-7EACB1288F3D}" srcOrd="0" destOrd="0" presId="urn:microsoft.com/office/officeart/2005/8/layout/vList5"/>
    <dgm:cxn modelId="{8769CFFF-E821-4B86-8268-5FF5FE03FED9}" type="presOf" srcId="{84EF873F-11A9-4D9A-9B3A-1EA2AC1C1144}" destId="{224CFC8C-10B4-465E-9A72-FA5000181CD9}" srcOrd="0" destOrd="0" presId="urn:microsoft.com/office/officeart/2005/8/layout/vList5"/>
    <dgm:cxn modelId="{823736E8-8132-45D2-85F8-1DB405ED0A01}" srcId="{296D7D55-C5A7-4B20-9DFC-169799E0DB83}" destId="{34112D54-B527-4A9C-AF39-8623798C6B36}" srcOrd="0" destOrd="0" parTransId="{14976909-9516-4CE8-B794-63A105CDA967}" sibTransId="{99C95A31-1EDF-4E8A-A0F8-791C3562BDE5}"/>
    <dgm:cxn modelId="{55C7954E-2B65-4BD4-A5F3-E59B13A26699}" type="presParOf" srcId="{AE7D7A95-0E6E-4FF0-B26D-127664B4AFF9}" destId="{E2422E6C-44FA-41C6-9C83-98119BA91B2A}" srcOrd="0" destOrd="0" presId="urn:microsoft.com/office/officeart/2005/8/layout/vList5"/>
    <dgm:cxn modelId="{91A9C067-CABC-455C-9BA4-E104C177BBE1}" type="presParOf" srcId="{E2422E6C-44FA-41C6-9C83-98119BA91B2A}" destId="{3486120D-AC93-4978-B153-7EACB1288F3D}" srcOrd="0" destOrd="0" presId="urn:microsoft.com/office/officeart/2005/8/layout/vList5"/>
    <dgm:cxn modelId="{C3A0ACDE-5CF6-4201-9F2C-E1F42352AD60}" type="presParOf" srcId="{E2422E6C-44FA-41C6-9C83-98119BA91B2A}" destId="{C462ADCC-C334-4589-AF55-2F57E3C4728C}" srcOrd="1" destOrd="0" presId="urn:microsoft.com/office/officeart/2005/8/layout/vList5"/>
    <dgm:cxn modelId="{174755AB-B991-427B-B2A1-7EF667386907}" type="presParOf" srcId="{AE7D7A95-0E6E-4FF0-B26D-127664B4AFF9}" destId="{094DFAAE-7156-4F9F-9E26-FA727D220185}" srcOrd="1" destOrd="0" presId="urn:microsoft.com/office/officeart/2005/8/layout/vList5"/>
    <dgm:cxn modelId="{69A2F810-176B-4F63-96C0-E8A93D49ED8C}" type="presParOf" srcId="{AE7D7A95-0E6E-4FF0-B26D-127664B4AFF9}" destId="{AABF2B3F-E984-438B-A606-C83360969DCD}" srcOrd="2" destOrd="0" presId="urn:microsoft.com/office/officeart/2005/8/layout/vList5"/>
    <dgm:cxn modelId="{09824B10-46D6-4106-84B0-713B8490399B}" type="presParOf" srcId="{AABF2B3F-E984-438B-A606-C83360969DCD}" destId="{79C9A219-3EED-4830-9928-60AC208C1512}" srcOrd="0" destOrd="0" presId="urn:microsoft.com/office/officeart/2005/8/layout/vList5"/>
    <dgm:cxn modelId="{A90CFDCF-7F90-41E9-8FEC-F2325F012E07}" type="presParOf" srcId="{AABF2B3F-E984-438B-A606-C83360969DCD}" destId="{224CFC8C-10B4-465E-9A72-FA5000181CD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30C489-D368-405E-B916-3FEF3F3040B9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B0B13E-B7FB-469E-AE1F-F6EB5B681AC4}">
      <dgm:prSet phldrT="[Текст]"/>
      <dgm:spPr/>
      <dgm:t>
        <a:bodyPr/>
        <a:lstStyle/>
        <a:p>
          <a:r>
            <a:rPr lang="ru-RU" i="1" dirty="0" smtClean="0"/>
            <a:t>• </a:t>
          </a:r>
          <a:r>
            <a:rPr lang="ru-RU" dirty="0" smtClean="0"/>
            <a:t>низкоскоростные, скорость передачи информации в которых от 50 до 200 бод; это дискретные (телеграфные) каналы связи, как коммутируемые (абонентский телеграф), так и некоммутируемые;</a:t>
          </a:r>
          <a:endParaRPr lang="ru-RU" dirty="0"/>
        </a:p>
      </dgm:t>
    </dgm:pt>
    <dgm:pt modelId="{FDA35713-BC1C-459B-89E4-89919473D307}" type="parTrans" cxnId="{53D726CE-B0DC-4368-8110-445F9F34749A}">
      <dgm:prSet/>
      <dgm:spPr/>
      <dgm:t>
        <a:bodyPr/>
        <a:lstStyle/>
        <a:p>
          <a:endParaRPr lang="ru-RU"/>
        </a:p>
      </dgm:t>
    </dgm:pt>
    <dgm:pt modelId="{D5582648-E037-4F16-A9A5-2C8C82BA0250}" type="sibTrans" cxnId="{53D726CE-B0DC-4368-8110-445F9F34749A}">
      <dgm:prSet/>
      <dgm:spPr/>
      <dgm:t>
        <a:bodyPr/>
        <a:lstStyle/>
        <a:p>
          <a:endParaRPr lang="ru-RU"/>
        </a:p>
      </dgm:t>
    </dgm:pt>
    <dgm:pt modelId="{6F6A20C0-DEE5-4F74-9629-6ABA1985CF08}">
      <dgm:prSet/>
      <dgm:spPr/>
      <dgm:t>
        <a:bodyPr/>
        <a:lstStyle/>
        <a:p>
          <a:r>
            <a:rPr lang="ru-RU" i="1" dirty="0" smtClean="0"/>
            <a:t>• </a:t>
          </a:r>
          <a:r>
            <a:rPr lang="ru-RU" dirty="0" smtClean="0"/>
            <a:t>высокоскоростные (широкополосные), обеспечивающие ско­рость передачи информации: выше 36 000 бод; по этим каналам связи можно передавать и дискретную, и аналоговую информацию.</a:t>
          </a:r>
          <a:endParaRPr lang="ru-RU" dirty="0"/>
        </a:p>
      </dgm:t>
    </dgm:pt>
    <dgm:pt modelId="{4C047F20-31C9-46CB-A78E-623DC1E198BD}" type="parTrans" cxnId="{99F2F4DC-6267-45CD-9FC1-45FBD1DED42A}">
      <dgm:prSet/>
      <dgm:spPr/>
      <dgm:t>
        <a:bodyPr/>
        <a:lstStyle/>
        <a:p>
          <a:endParaRPr lang="ru-RU"/>
        </a:p>
      </dgm:t>
    </dgm:pt>
    <dgm:pt modelId="{4AED3DD7-5306-4368-A4AB-60FDACD41AE0}" type="sibTrans" cxnId="{99F2F4DC-6267-45CD-9FC1-45FBD1DED42A}">
      <dgm:prSet/>
      <dgm:spPr/>
      <dgm:t>
        <a:bodyPr/>
        <a:lstStyle/>
        <a:p>
          <a:endParaRPr lang="ru-RU"/>
        </a:p>
      </dgm:t>
    </dgm:pt>
    <dgm:pt modelId="{4C27F068-0802-46AC-B2AC-D880568622D9}">
      <dgm:prSet phldrT="[Текст]"/>
      <dgm:spPr/>
      <dgm:t>
        <a:bodyPr/>
        <a:lstStyle/>
        <a:p>
          <a:r>
            <a:rPr lang="ru-RU" dirty="0" smtClean="0"/>
            <a:t>По   пропускной способности их можно классифицировать на виды:</a:t>
          </a:r>
          <a:endParaRPr lang="ru-RU" dirty="0"/>
        </a:p>
      </dgm:t>
    </dgm:pt>
    <dgm:pt modelId="{0D37B954-BB62-4D7A-9F4A-3A6D315351E6}" type="parTrans" cxnId="{6C07F2BE-3B52-46D9-982D-D41060E504DB}">
      <dgm:prSet/>
      <dgm:spPr/>
      <dgm:t>
        <a:bodyPr/>
        <a:lstStyle/>
        <a:p>
          <a:endParaRPr lang="ru-RU"/>
        </a:p>
      </dgm:t>
    </dgm:pt>
    <dgm:pt modelId="{A35B8607-8871-450C-80E5-8F1C9040589D}" type="sibTrans" cxnId="{6C07F2BE-3B52-46D9-982D-D41060E504DB}">
      <dgm:prSet/>
      <dgm:spPr/>
      <dgm:t>
        <a:bodyPr/>
        <a:lstStyle/>
        <a:p>
          <a:endParaRPr lang="ru-RU"/>
        </a:p>
      </dgm:t>
    </dgm:pt>
    <dgm:pt modelId="{FB1ADDF4-8B64-4F76-A060-79320E8AF149}">
      <dgm:prSet/>
      <dgm:spPr/>
      <dgm:t>
        <a:bodyPr/>
        <a:lstStyle/>
        <a:p>
          <a:r>
            <a:rPr lang="ru-RU" i="1" dirty="0" smtClean="0"/>
            <a:t>•</a:t>
          </a:r>
          <a:r>
            <a:rPr lang="ru-RU" dirty="0" smtClean="0"/>
            <a:t> </a:t>
          </a:r>
          <a:r>
            <a:rPr lang="ru-RU" i="1" dirty="0" smtClean="0"/>
            <a:t> </a:t>
          </a:r>
          <a:r>
            <a:rPr lang="ru-RU" dirty="0" smtClean="0"/>
            <a:t>среднескоростные, использующие аналоговые (телефонные) линии связи; скорость передачи в них от 300 до 9 600 бод, а в новых стандартах МККТТ </a:t>
          </a:r>
          <a:r>
            <a:rPr lang="ru-RU" dirty="0" err="1" smtClean="0"/>
            <a:t>д</a:t>
          </a:r>
          <a:r>
            <a:rPr lang="en-US" dirty="0" smtClean="0"/>
            <a:t>o </a:t>
          </a:r>
          <a:r>
            <a:rPr lang="ru-RU" dirty="0" smtClean="0"/>
            <a:t>33 600 бод (стандарт </a:t>
          </a:r>
          <a:r>
            <a:rPr lang="en-US" dirty="0" smtClean="0"/>
            <a:t>V</a:t>
          </a:r>
          <a:r>
            <a:rPr lang="ru-RU" dirty="0" smtClean="0"/>
            <a:t>.34 бис);</a:t>
          </a:r>
          <a:endParaRPr lang="ru-RU" dirty="0"/>
        </a:p>
      </dgm:t>
    </dgm:pt>
    <dgm:pt modelId="{63735A0F-2C85-4870-BF00-A988F81922F2}" type="sibTrans" cxnId="{C455D513-DD42-472B-8ADE-E1B379E1A5AD}">
      <dgm:prSet/>
      <dgm:spPr/>
      <dgm:t>
        <a:bodyPr/>
        <a:lstStyle/>
        <a:p>
          <a:endParaRPr lang="ru-RU"/>
        </a:p>
      </dgm:t>
    </dgm:pt>
    <dgm:pt modelId="{2B819A67-3566-451A-B1B1-B432700B2AF5}" type="parTrans" cxnId="{C455D513-DD42-472B-8ADE-E1B379E1A5AD}">
      <dgm:prSet/>
      <dgm:spPr/>
      <dgm:t>
        <a:bodyPr/>
        <a:lstStyle/>
        <a:p>
          <a:endParaRPr lang="ru-RU"/>
        </a:p>
      </dgm:t>
    </dgm:pt>
    <dgm:pt modelId="{1F6EFCFC-04DF-43A0-A1E7-10E33782C192}" type="pres">
      <dgm:prSet presAssocID="{1530C489-D368-405E-B916-3FEF3F3040B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7BC34F-4FCA-4FC2-B9E0-0961E7A0BED5}" type="pres">
      <dgm:prSet presAssocID="{4C27F068-0802-46AC-B2AC-D880568622D9}" presName="roof" presStyleLbl="dkBgShp" presStyleIdx="0" presStyleCnt="2"/>
      <dgm:spPr/>
      <dgm:t>
        <a:bodyPr/>
        <a:lstStyle/>
        <a:p>
          <a:endParaRPr lang="ru-RU"/>
        </a:p>
      </dgm:t>
    </dgm:pt>
    <dgm:pt modelId="{4D06BFFB-D602-4FCD-9349-A06B3677A9F4}" type="pres">
      <dgm:prSet presAssocID="{4C27F068-0802-46AC-B2AC-D880568622D9}" presName="pillars" presStyleCnt="0"/>
      <dgm:spPr/>
    </dgm:pt>
    <dgm:pt modelId="{B0D85DCB-42F1-46F1-B5FD-11EDE0530C3C}" type="pres">
      <dgm:prSet presAssocID="{4C27F068-0802-46AC-B2AC-D880568622D9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9288EB-506D-4B4B-9ABC-95641E9A8738}" type="pres">
      <dgm:prSet presAssocID="{FB1ADDF4-8B64-4F76-A060-79320E8AF149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17BE1E-7AE2-4FE6-99EA-59F3D081CD6F}" type="pres">
      <dgm:prSet presAssocID="{6F6A20C0-DEE5-4F74-9629-6ABA1985CF08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B5B33D-1453-41E0-B5FF-3FE7D2524321}" type="pres">
      <dgm:prSet presAssocID="{4C27F068-0802-46AC-B2AC-D880568622D9}" presName="base" presStyleLbl="dkBgShp" presStyleIdx="1" presStyleCnt="2"/>
      <dgm:spPr/>
    </dgm:pt>
  </dgm:ptLst>
  <dgm:cxnLst>
    <dgm:cxn modelId="{8E20D9F3-B7C3-4C27-85A8-B06434B2F776}" type="presOf" srcId="{1530C489-D368-405E-B916-3FEF3F3040B9}" destId="{1F6EFCFC-04DF-43A0-A1E7-10E33782C192}" srcOrd="0" destOrd="0" presId="urn:microsoft.com/office/officeart/2005/8/layout/hList3"/>
    <dgm:cxn modelId="{1E308468-3FC0-47BD-85B7-98C35EA00A7D}" type="presOf" srcId="{4C27F068-0802-46AC-B2AC-D880568622D9}" destId="{9E7BC34F-4FCA-4FC2-B9E0-0961E7A0BED5}" srcOrd="0" destOrd="0" presId="urn:microsoft.com/office/officeart/2005/8/layout/hList3"/>
    <dgm:cxn modelId="{ADF98C78-0BF2-4CB9-8024-3C5DB478D1C3}" type="presOf" srcId="{B3B0B13E-B7FB-469E-AE1F-F6EB5B681AC4}" destId="{B0D85DCB-42F1-46F1-B5FD-11EDE0530C3C}" srcOrd="0" destOrd="0" presId="urn:microsoft.com/office/officeart/2005/8/layout/hList3"/>
    <dgm:cxn modelId="{53D726CE-B0DC-4368-8110-445F9F34749A}" srcId="{4C27F068-0802-46AC-B2AC-D880568622D9}" destId="{B3B0B13E-B7FB-469E-AE1F-F6EB5B681AC4}" srcOrd="0" destOrd="0" parTransId="{FDA35713-BC1C-459B-89E4-89919473D307}" sibTransId="{D5582648-E037-4F16-A9A5-2C8C82BA0250}"/>
    <dgm:cxn modelId="{A8D2242F-2015-4A68-BE96-0ED550A2D490}" type="presOf" srcId="{6F6A20C0-DEE5-4F74-9629-6ABA1985CF08}" destId="{5517BE1E-7AE2-4FE6-99EA-59F3D081CD6F}" srcOrd="0" destOrd="0" presId="urn:microsoft.com/office/officeart/2005/8/layout/hList3"/>
    <dgm:cxn modelId="{6C07F2BE-3B52-46D9-982D-D41060E504DB}" srcId="{1530C489-D368-405E-B916-3FEF3F3040B9}" destId="{4C27F068-0802-46AC-B2AC-D880568622D9}" srcOrd="0" destOrd="0" parTransId="{0D37B954-BB62-4D7A-9F4A-3A6D315351E6}" sibTransId="{A35B8607-8871-450C-80E5-8F1C9040589D}"/>
    <dgm:cxn modelId="{1A789713-1BE9-4019-916D-5E45972FE7BE}" type="presOf" srcId="{FB1ADDF4-8B64-4F76-A060-79320E8AF149}" destId="{6A9288EB-506D-4B4B-9ABC-95641E9A8738}" srcOrd="0" destOrd="0" presId="urn:microsoft.com/office/officeart/2005/8/layout/hList3"/>
    <dgm:cxn modelId="{99F2F4DC-6267-45CD-9FC1-45FBD1DED42A}" srcId="{4C27F068-0802-46AC-B2AC-D880568622D9}" destId="{6F6A20C0-DEE5-4F74-9629-6ABA1985CF08}" srcOrd="2" destOrd="0" parTransId="{4C047F20-31C9-46CB-A78E-623DC1E198BD}" sibTransId="{4AED3DD7-5306-4368-A4AB-60FDACD41AE0}"/>
    <dgm:cxn modelId="{C455D513-DD42-472B-8ADE-E1B379E1A5AD}" srcId="{4C27F068-0802-46AC-B2AC-D880568622D9}" destId="{FB1ADDF4-8B64-4F76-A060-79320E8AF149}" srcOrd="1" destOrd="0" parTransId="{2B819A67-3566-451A-B1B1-B432700B2AF5}" sibTransId="{63735A0F-2C85-4870-BF00-A988F81922F2}"/>
    <dgm:cxn modelId="{AC7DB451-E43B-4C65-8E95-EA273946A9D3}" type="presParOf" srcId="{1F6EFCFC-04DF-43A0-A1E7-10E33782C192}" destId="{9E7BC34F-4FCA-4FC2-B9E0-0961E7A0BED5}" srcOrd="0" destOrd="0" presId="urn:microsoft.com/office/officeart/2005/8/layout/hList3"/>
    <dgm:cxn modelId="{BF12AF6E-1109-42EE-A007-C86760DC7627}" type="presParOf" srcId="{1F6EFCFC-04DF-43A0-A1E7-10E33782C192}" destId="{4D06BFFB-D602-4FCD-9349-A06B3677A9F4}" srcOrd="1" destOrd="0" presId="urn:microsoft.com/office/officeart/2005/8/layout/hList3"/>
    <dgm:cxn modelId="{4759B6C1-C2DB-4AAC-9A1E-73C35C49293D}" type="presParOf" srcId="{4D06BFFB-D602-4FCD-9349-A06B3677A9F4}" destId="{B0D85DCB-42F1-46F1-B5FD-11EDE0530C3C}" srcOrd="0" destOrd="0" presId="urn:microsoft.com/office/officeart/2005/8/layout/hList3"/>
    <dgm:cxn modelId="{E7135D89-424C-4C33-B277-EF5BE32EC7E9}" type="presParOf" srcId="{4D06BFFB-D602-4FCD-9349-A06B3677A9F4}" destId="{6A9288EB-506D-4B4B-9ABC-95641E9A8738}" srcOrd="1" destOrd="0" presId="urn:microsoft.com/office/officeart/2005/8/layout/hList3"/>
    <dgm:cxn modelId="{59FB2965-A8AC-49DC-9E7D-27BBC0953B20}" type="presParOf" srcId="{4D06BFFB-D602-4FCD-9349-A06B3677A9F4}" destId="{5517BE1E-7AE2-4FE6-99EA-59F3D081CD6F}" srcOrd="2" destOrd="0" presId="urn:microsoft.com/office/officeart/2005/8/layout/hList3"/>
    <dgm:cxn modelId="{B8F68821-54C4-4B22-8A38-0EF9AB56B4A8}" type="presParOf" srcId="{1F6EFCFC-04DF-43A0-A1E7-10E33782C192}" destId="{B6B5B33D-1453-41E0-B5FF-3FE7D252432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4CF8B63-2376-40BF-B07F-55AA1091994D}" type="doc">
      <dgm:prSet loTypeId="urn:microsoft.com/office/officeart/2005/8/layout/hList3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7B111CC-FA83-47C5-A53C-8DA98297142B}">
      <dgm:prSet phldrT="[Текст]"/>
      <dgm:spPr/>
      <dgm:t>
        <a:bodyPr/>
        <a:lstStyle/>
        <a:p>
          <a:r>
            <a:rPr lang="ru-RU" dirty="0" smtClean="0"/>
            <a:t>Классификация систем административно-управленческой связи</a:t>
          </a:r>
          <a:endParaRPr lang="ru-RU" dirty="0"/>
        </a:p>
      </dgm:t>
    </dgm:pt>
    <dgm:pt modelId="{AF2C98E5-6D18-4217-A274-15FC8BC9177E}" type="parTrans" cxnId="{CB7963C6-AA8A-45E5-8556-192422DDAA74}">
      <dgm:prSet/>
      <dgm:spPr/>
      <dgm:t>
        <a:bodyPr/>
        <a:lstStyle/>
        <a:p>
          <a:endParaRPr lang="ru-RU"/>
        </a:p>
      </dgm:t>
    </dgm:pt>
    <dgm:pt modelId="{8C9B5C2B-F882-4D6F-BC3D-8D495F249C77}" type="sibTrans" cxnId="{CB7963C6-AA8A-45E5-8556-192422DDAA74}">
      <dgm:prSet/>
      <dgm:spPr/>
      <dgm:t>
        <a:bodyPr/>
        <a:lstStyle/>
        <a:p>
          <a:endParaRPr lang="ru-RU"/>
        </a:p>
      </dgm:t>
    </dgm:pt>
    <dgm:pt modelId="{6BF568C8-6356-4058-93F5-6E5047A82F3A}">
      <dgm:prSet phldrT="[Текст]"/>
      <dgm:spPr/>
      <dgm:t>
        <a:bodyPr/>
        <a:lstStyle/>
        <a:p>
          <a:r>
            <a:rPr lang="ru-RU" dirty="0" smtClean="0"/>
            <a:t>В </a:t>
          </a:r>
          <a:r>
            <a:rPr lang="ru-RU" i="1" dirty="0" smtClean="0"/>
            <a:t>СП документированной информации</a:t>
          </a:r>
          <a:r>
            <a:rPr lang="ru-RU" dirty="0" smtClean="0"/>
            <a:t> передача ведется с "документа на документ". У передающего абонента информация может либо автоматически считываться с заранее сформированного документа, либо (при ручном вводе) параллельно регистрироваться на первичный документ, у принимающего абонента предусмотрена обязательная регистрация поступающей информации, исключая случаи непосредственного ее ввода в вычислительную систему, где она и запоминается (создается электронный документ).</a:t>
          </a:r>
          <a:endParaRPr lang="ru-RU" dirty="0"/>
        </a:p>
      </dgm:t>
    </dgm:pt>
    <dgm:pt modelId="{2B111373-26BD-4BF9-A345-AABC59BFAA43}" type="parTrans" cxnId="{72B32464-DC39-439B-B040-4D21264C3CB9}">
      <dgm:prSet/>
      <dgm:spPr/>
      <dgm:t>
        <a:bodyPr/>
        <a:lstStyle/>
        <a:p>
          <a:endParaRPr lang="ru-RU"/>
        </a:p>
      </dgm:t>
    </dgm:pt>
    <dgm:pt modelId="{FDA4B8B3-DBE4-4724-99AC-1552CE7C2AC2}" type="sibTrans" cxnId="{72B32464-DC39-439B-B040-4D21264C3CB9}">
      <dgm:prSet/>
      <dgm:spPr/>
      <dgm:t>
        <a:bodyPr/>
        <a:lstStyle/>
        <a:p>
          <a:endParaRPr lang="ru-RU"/>
        </a:p>
      </dgm:t>
    </dgm:pt>
    <dgm:pt modelId="{0131FC3D-A545-4E9F-964E-80ABD1F980CE}">
      <dgm:prSet/>
      <dgm:spPr/>
      <dgm:t>
        <a:bodyPr/>
        <a:lstStyle/>
        <a:p>
          <a:r>
            <a:rPr lang="ru-RU" smtClean="0"/>
            <a:t>В </a:t>
          </a:r>
          <a:r>
            <a:rPr lang="ru-RU" i="1" smtClean="0"/>
            <a:t>СП недокументированной информации</a:t>
          </a:r>
          <a:r>
            <a:rPr lang="ru-RU" smtClean="0"/>
            <a:t> не предусматривается обязательная регистрация информации на документ ни у передающего, ни у принимающего абонента, хотя при желании такая регистрация может быть выполнена с привлечением дополнительных технических средств.</a:t>
          </a:r>
          <a:endParaRPr lang="ru-RU"/>
        </a:p>
      </dgm:t>
    </dgm:pt>
    <dgm:pt modelId="{8AF120EE-93DB-45BA-89EE-095C024AB7C1}" type="parTrans" cxnId="{1D0102FD-BD6A-4768-96C2-50258C313102}">
      <dgm:prSet/>
      <dgm:spPr/>
      <dgm:t>
        <a:bodyPr/>
        <a:lstStyle/>
        <a:p>
          <a:endParaRPr lang="ru-RU"/>
        </a:p>
      </dgm:t>
    </dgm:pt>
    <dgm:pt modelId="{2F93B027-99C1-4E67-BD5F-23BEC014E5BF}" type="sibTrans" cxnId="{1D0102FD-BD6A-4768-96C2-50258C313102}">
      <dgm:prSet/>
      <dgm:spPr/>
      <dgm:t>
        <a:bodyPr/>
        <a:lstStyle/>
        <a:p>
          <a:endParaRPr lang="ru-RU"/>
        </a:p>
      </dgm:t>
    </dgm:pt>
    <dgm:pt modelId="{95C8E04B-8C55-4092-8CD7-6E226608C7C6}">
      <dgm:prSet/>
      <dgm:spPr/>
      <dgm:t>
        <a:bodyPr/>
        <a:lstStyle/>
        <a:p>
          <a:r>
            <a:rPr lang="ru-RU" dirty="0" smtClean="0"/>
            <a:t>В </a:t>
          </a:r>
          <a:r>
            <a:rPr lang="ru-RU" i="1" dirty="0" smtClean="0"/>
            <a:t>СП с документированием информации при приеме</a:t>
          </a:r>
          <a:r>
            <a:rPr lang="ru-RU" dirty="0" smtClean="0"/>
            <a:t> обязательное документирование информации на передающем конце не предусматривается. Информация передается непосредственно от автоматических датчиков, счетчиков, установленных на алогических агрегатах и другом производственном оборудовании, полуавтоматических устройств ввода информации, пультов ввода и т.п. Регистрация сообщения на документ обязательна лишь у принимающего абонента.</a:t>
          </a:r>
          <a:endParaRPr lang="ru-RU" dirty="0"/>
        </a:p>
      </dgm:t>
    </dgm:pt>
    <dgm:pt modelId="{4DD31B20-A171-4DD0-9932-342C3191ABE2}" type="parTrans" cxnId="{C057822F-9047-4367-9FA1-AADB728B7855}">
      <dgm:prSet/>
      <dgm:spPr/>
      <dgm:t>
        <a:bodyPr/>
        <a:lstStyle/>
        <a:p>
          <a:endParaRPr lang="ru-RU"/>
        </a:p>
      </dgm:t>
    </dgm:pt>
    <dgm:pt modelId="{C35D37E7-13A5-4E57-AB86-8F0013FE133F}" type="sibTrans" cxnId="{C057822F-9047-4367-9FA1-AADB728B7855}">
      <dgm:prSet/>
      <dgm:spPr/>
      <dgm:t>
        <a:bodyPr/>
        <a:lstStyle/>
        <a:p>
          <a:endParaRPr lang="ru-RU"/>
        </a:p>
      </dgm:t>
    </dgm:pt>
    <dgm:pt modelId="{59FA6504-1304-4BBE-AA32-45E9E3B9BF17}" type="pres">
      <dgm:prSet presAssocID="{34CF8B63-2376-40BF-B07F-55AA1091994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C4791E2-5B03-4A3E-8B69-38B9561C9705}" type="pres">
      <dgm:prSet presAssocID="{B7B111CC-FA83-47C5-A53C-8DA98297142B}" presName="roof" presStyleLbl="dkBgShp" presStyleIdx="0" presStyleCnt="2"/>
      <dgm:spPr/>
      <dgm:t>
        <a:bodyPr/>
        <a:lstStyle/>
        <a:p>
          <a:endParaRPr lang="ru-RU"/>
        </a:p>
      </dgm:t>
    </dgm:pt>
    <dgm:pt modelId="{CE086B99-5AA4-498E-850F-2A6D9A33914F}" type="pres">
      <dgm:prSet presAssocID="{B7B111CC-FA83-47C5-A53C-8DA98297142B}" presName="pillars" presStyleCnt="0"/>
      <dgm:spPr/>
    </dgm:pt>
    <dgm:pt modelId="{291A8224-F6F5-4D0E-A14D-31A409BE59AF}" type="pres">
      <dgm:prSet presAssocID="{B7B111CC-FA83-47C5-A53C-8DA98297142B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C232EA-1EF8-4892-B195-CFAF8282D73A}" type="pres">
      <dgm:prSet presAssocID="{0131FC3D-A545-4E9F-964E-80ABD1F980CE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CDDF73-24E1-48D5-99A0-50AC59F6498E}" type="pres">
      <dgm:prSet presAssocID="{95C8E04B-8C55-4092-8CD7-6E226608C7C6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E30145-49D5-44A2-9731-784DA4B2F80C}" type="pres">
      <dgm:prSet presAssocID="{B7B111CC-FA83-47C5-A53C-8DA98297142B}" presName="base" presStyleLbl="dkBgShp" presStyleIdx="1" presStyleCnt="2"/>
      <dgm:spPr/>
    </dgm:pt>
  </dgm:ptLst>
  <dgm:cxnLst>
    <dgm:cxn modelId="{CB7963C6-AA8A-45E5-8556-192422DDAA74}" srcId="{34CF8B63-2376-40BF-B07F-55AA1091994D}" destId="{B7B111CC-FA83-47C5-A53C-8DA98297142B}" srcOrd="0" destOrd="0" parTransId="{AF2C98E5-6D18-4217-A274-15FC8BC9177E}" sibTransId="{8C9B5C2B-F882-4D6F-BC3D-8D495F249C77}"/>
    <dgm:cxn modelId="{72B32464-DC39-439B-B040-4D21264C3CB9}" srcId="{B7B111CC-FA83-47C5-A53C-8DA98297142B}" destId="{6BF568C8-6356-4058-93F5-6E5047A82F3A}" srcOrd="0" destOrd="0" parTransId="{2B111373-26BD-4BF9-A345-AABC59BFAA43}" sibTransId="{FDA4B8B3-DBE4-4724-99AC-1552CE7C2AC2}"/>
    <dgm:cxn modelId="{1D0102FD-BD6A-4768-96C2-50258C313102}" srcId="{B7B111CC-FA83-47C5-A53C-8DA98297142B}" destId="{0131FC3D-A545-4E9F-964E-80ABD1F980CE}" srcOrd="1" destOrd="0" parTransId="{8AF120EE-93DB-45BA-89EE-095C024AB7C1}" sibTransId="{2F93B027-99C1-4E67-BD5F-23BEC014E5BF}"/>
    <dgm:cxn modelId="{474F2999-F770-446C-8BD0-226EC3015C8B}" type="presOf" srcId="{0131FC3D-A545-4E9F-964E-80ABD1F980CE}" destId="{C9C232EA-1EF8-4892-B195-CFAF8282D73A}" srcOrd="0" destOrd="0" presId="urn:microsoft.com/office/officeart/2005/8/layout/hList3"/>
    <dgm:cxn modelId="{A0F00CD2-4F07-477E-B746-97FFF6C18F94}" type="presOf" srcId="{B7B111CC-FA83-47C5-A53C-8DA98297142B}" destId="{AC4791E2-5B03-4A3E-8B69-38B9561C9705}" srcOrd="0" destOrd="0" presId="urn:microsoft.com/office/officeart/2005/8/layout/hList3"/>
    <dgm:cxn modelId="{77DD4C76-9903-4650-B398-66619B1C7704}" type="presOf" srcId="{95C8E04B-8C55-4092-8CD7-6E226608C7C6}" destId="{C2CDDF73-24E1-48D5-99A0-50AC59F6498E}" srcOrd="0" destOrd="0" presId="urn:microsoft.com/office/officeart/2005/8/layout/hList3"/>
    <dgm:cxn modelId="{C057822F-9047-4367-9FA1-AADB728B7855}" srcId="{B7B111CC-FA83-47C5-A53C-8DA98297142B}" destId="{95C8E04B-8C55-4092-8CD7-6E226608C7C6}" srcOrd="2" destOrd="0" parTransId="{4DD31B20-A171-4DD0-9932-342C3191ABE2}" sibTransId="{C35D37E7-13A5-4E57-AB86-8F0013FE133F}"/>
    <dgm:cxn modelId="{80008BDA-606F-4598-8348-FECB60CE1AC7}" type="presOf" srcId="{6BF568C8-6356-4058-93F5-6E5047A82F3A}" destId="{291A8224-F6F5-4D0E-A14D-31A409BE59AF}" srcOrd="0" destOrd="0" presId="urn:microsoft.com/office/officeart/2005/8/layout/hList3"/>
    <dgm:cxn modelId="{6DACF532-B619-4B05-B609-63390592A4FC}" type="presOf" srcId="{34CF8B63-2376-40BF-B07F-55AA1091994D}" destId="{59FA6504-1304-4BBE-AA32-45E9E3B9BF17}" srcOrd="0" destOrd="0" presId="urn:microsoft.com/office/officeart/2005/8/layout/hList3"/>
    <dgm:cxn modelId="{F18542A6-DEA5-4CBA-9580-96CF38532515}" type="presParOf" srcId="{59FA6504-1304-4BBE-AA32-45E9E3B9BF17}" destId="{AC4791E2-5B03-4A3E-8B69-38B9561C9705}" srcOrd="0" destOrd="0" presId="urn:microsoft.com/office/officeart/2005/8/layout/hList3"/>
    <dgm:cxn modelId="{15CC4A3A-CBE0-4594-9304-14ED6C2F1031}" type="presParOf" srcId="{59FA6504-1304-4BBE-AA32-45E9E3B9BF17}" destId="{CE086B99-5AA4-498E-850F-2A6D9A33914F}" srcOrd="1" destOrd="0" presId="urn:microsoft.com/office/officeart/2005/8/layout/hList3"/>
    <dgm:cxn modelId="{40007AC2-5274-4794-BE58-B8CC87BBF13E}" type="presParOf" srcId="{CE086B99-5AA4-498E-850F-2A6D9A33914F}" destId="{291A8224-F6F5-4D0E-A14D-31A409BE59AF}" srcOrd="0" destOrd="0" presId="urn:microsoft.com/office/officeart/2005/8/layout/hList3"/>
    <dgm:cxn modelId="{35ABA9C7-8C71-4EC2-A8A1-0E9A10761C60}" type="presParOf" srcId="{CE086B99-5AA4-498E-850F-2A6D9A33914F}" destId="{C9C232EA-1EF8-4892-B195-CFAF8282D73A}" srcOrd="1" destOrd="0" presId="urn:microsoft.com/office/officeart/2005/8/layout/hList3"/>
    <dgm:cxn modelId="{B6F35A33-CAA0-41D8-9056-CF8B24DC5D8C}" type="presParOf" srcId="{CE086B99-5AA4-498E-850F-2A6D9A33914F}" destId="{C2CDDF73-24E1-48D5-99A0-50AC59F6498E}" srcOrd="2" destOrd="0" presId="urn:microsoft.com/office/officeart/2005/8/layout/hList3"/>
    <dgm:cxn modelId="{33E2F2F1-1464-451F-8348-FC31261B1D96}" type="presParOf" srcId="{59FA6504-1304-4BBE-AA32-45E9E3B9BF17}" destId="{ACE30145-49D5-44A2-9731-784DA4B2F80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54A2C-9D5A-457F-AF9A-EA6CDAC348F4}">
      <dsp:nvSpPr>
        <dsp:cNvPr id="0" name=""/>
        <dsp:cNvSpPr/>
      </dsp:nvSpPr>
      <dsp:spPr>
        <a:xfrm>
          <a:off x="757205" y="0"/>
          <a:ext cx="6638756" cy="30330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Для оперативной передачи информации используют системы автоматизированной передачи информация — </a:t>
          </a:r>
          <a:r>
            <a:rPr lang="ru-RU" sz="3300" b="1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системы административно-управленческой связи.</a:t>
          </a:r>
          <a:endParaRPr lang="ru-RU" sz="3300" b="1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757205" y="0"/>
        <a:ext cx="6638756" cy="3033057"/>
      </dsp:txXfrm>
    </dsp:sp>
    <dsp:sp modelId="{CE784987-8558-4C6A-AF45-6EB19D60D1A6}">
      <dsp:nvSpPr>
        <dsp:cNvPr id="0" name=""/>
        <dsp:cNvSpPr/>
      </dsp:nvSpPr>
      <dsp:spPr>
        <a:xfrm>
          <a:off x="757205" y="3538902"/>
          <a:ext cx="6715189" cy="30330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Совокупность всех средств, служащих для передачи информации, будем называть </a:t>
          </a:r>
          <a:r>
            <a:rPr lang="ru-RU" sz="3300" b="1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системой передачи информации.</a:t>
          </a:r>
          <a:endParaRPr lang="ru-RU" sz="3300" b="1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757205" y="3538902"/>
        <a:ext cx="6715189" cy="30330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1A729-2149-499B-82B5-1163F40D24C1}">
      <dsp:nvSpPr>
        <dsp:cNvPr id="0" name=""/>
        <dsp:cNvSpPr/>
      </dsp:nvSpPr>
      <dsp:spPr>
        <a:xfrm>
          <a:off x="0" y="159836"/>
          <a:ext cx="8229600" cy="7457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Основными качественными показателями системы передачи информации являются:</a:t>
          </a:r>
          <a:endParaRPr lang="ru-RU" sz="2000" kern="1200" dirty="0"/>
        </a:p>
      </dsp:txBody>
      <dsp:txXfrm>
        <a:off x="0" y="159836"/>
        <a:ext cx="8229600" cy="745740"/>
      </dsp:txXfrm>
    </dsp:sp>
    <dsp:sp modelId="{98FFBE38-4ABE-4E1F-8BD6-FEC21B8F4162}">
      <dsp:nvSpPr>
        <dsp:cNvPr id="0" name=""/>
        <dsp:cNvSpPr/>
      </dsp:nvSpPr>
      <dsp:spPr>
        <a:xfrm>
          <a:off x="0" y="905576"/>
          <a:ext cx="8229600" cy="29096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пропускная способность </a:t>
          </a:r>
          <a:r>
            <a:rPr lang="ru-RU" sz="2000" kern="1200" dirty="0" smtClean="0"/>
            <a:t>(наибольшее теоретически достижимое количество информации, которое может быть передано по системе за единицу времени- Пропускная способность системы обусловливается скоростью преобразования информации « передатчике и приемнике и допустимой скоростью передачи информации по каналу связи, определяемой физическими свойствами канала связи и сигнала);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достоверность</a:t>
          </a:r>
          <a:r>
            <a:rPr lang="ru-RU" sz="2000" kern="1200" dirty="0" smtClean="0"/>
            <a:t> (передача информации без ее искажения);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надежность работы </a:t>
          </a:r>
          <a:r>
            <a:rPr lang="ru-RU" sz="2000" kern="1200" dirty="0" smtClean="0"/>
            <a:t>(полное и правильное выполнение системой всех своих функций).</a:t>
          </a:r>
          <a:endParaRPr lang="ru-RU" sz="2000" kern="1200" dirty="0"/>
        </a:p>
      </dsp:txBody>
      <dsp:txXfrm>
        <a:off x="0" y="905576"/>
        <a:ext cx="8229600" cy="29096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62ADCC-C334-4589-AF55-2F57E3C4728C}">
      <dsp:nvSpPr>
        <dsp:cNvPr id="0" name=""/>
        <dsp:cNvSpPr/>
      </dsp:nvSpPr>
      <dsp:spPr>
        <a:xfrm rot="5400000">
          <a:off x="4536780" y="-1309221"/>
          <a:ext cx="2118694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- механические -  используются  для  передачи  материальных  носителей информации;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- акустические -передают звуковой сигнал;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- оптические - передают световой сигнал;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- электрические - передают электрический сигнал. могут быть проводные  и  беспроводные  (или радиоканалы).</a:t>
          </a:r>
          <a:endParaRPr lang="ru-RU" sz="1600" kern="1200" dirty="0"/>
        </a:p>
      </dsp:txBody>
      <dsp:txXfrm rot="-5400000">
        <a:off x="2962655" y="368330"/>
        <a:ext cx="5163518" cy="1911842"/>
      </dsp:txXfrm>
    </dsp:sp>
    <dsp:sp modelId="{3486120D-AC93-4978-B153-7EACB1288F3D}">
      <dsp:nvSpPr>
        <dsp:cNvPr id="0" name=""/>
        <dsp:cNvSpPr/>
      </dsp:nvSpPr>
      <dsp:spPr>
        <a:xfrm>
          <a:off x="0" y="66"/>
          <a:ext cx="2962656" cy="26483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Каналы  связи  (КС)  являются  общим  звеном  любой  системы  передачи информации. По физической природе каналы связи делятся следующим образом:</a:t>
          </a:r>
          <a:endParaRPr lang="ru-RU" sz="2000" kern="1200" dirty="0"/>
        </a:p>
      </dsp:txBody>
      <dsp:txXfrm>
        <a:off x="129283" y="129349"/>
        <a:ext cx="2704090" cy="2389802"/>
      </dsp:txXfrm>
    </dsp:sp>
    <dsp:sp modelId="{224CFC8C-10B4-465E-9A72-FA5000181CD9}">
      <dsp:nvSpPr>
        <dsp:cNvPr id="0" name=""/>
        <dsp:cNvSpPr/>
      </dsp:nvSpPr>
      <dsp:spPr>
        <a:xfrm rot="5400000">
          <a:off x="4536780" y="1471565"/>
          <a:ext cx="2118694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аналоговые  и  дискретные.  По  аналоговым  каналам  передается  информация, представленная в непрерывной форме, т.е. в виде непрерывного  ряда  значений какой-либо   физической   величины.   По   дискретным   каналам   передается информация,  представленная  в  виде   дискретных   (цифровых,   импульсных) сигналов той или иной физической природы.</a:t>
          </a:r>
          <a:endParaRPr lang="ru-RU" sz="1600" kern="1200" dirty="0"/>
        </a:p>
      </dsp:txBody>
      <dsp:txXfrm rot="-5400000">
        <a:off x="2962655" y="3149116"/>
        <a:ext cx="5163518" cy="1911842"/>
      </dsp:txXfrm>
    </dsp:sp>
    <dsp:sp modelId="{79C9A219-3EED-4830-9928-60AC208C1512}">
      <dsp:nvSpPr>
        <dsp:cNvPr id="0" name=""/>
        <dsp:cNvSpPr/>
      </dsp:nvSpPr>
      <dsp:spPr>
        <a:xfrm>
          <a:off x="0" y="2780853"/>
          <a:ext cx="2962656" cy="26483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 форме представления передаваемой информации каналы связи делятся на</a:t>
          </a:r>
          <a:endParaRPr lang="ru-RU" sz="2000" kern="1200" dirty="0"/>
        </a:p>
      </dsp:txBody>
      <dsp:txXfrm>
        <a:off x="129283" y="2910136"/>
        <a:ext cx="2704090" cy="23898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7BC34F-4FCA-4FC2-B9E0-0961E7A0BED5}">
      <dsp:nvSpPr>
        <dsp:cNvPr id="0" name=""/>
        <dsp:cNvSpPr/>
      </dsp:nvSpPr>
      <dsp:spPr>
        <a:xfrm>
          <a:off x="0" y="0"/>
          <a:ext cx="8229600" cy="13577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По   пропускной способности их можно классифицировать на виды:</a:t>
          </a:r>
          <a:endParaRPr lang="ru-RU" sz="3800" kern="1200" dirty="0"/>
        </a:p>
      </dsp:txBody>
      <dsp:txXfrm>
        <a:off x="0" y="0"/>
        <a:ext cx="8229600" cy="1357788"/>
      </dsp:txXfrm>
    </dsp:sp>
    <dsp:sp modelId="{B0D85DCB-42F1-46F1-B5FD-11EDE0530C3C}">
      <dsp:nvSpPr>
        <dsp:cNvPr id="0" name=""/>
        <dsp:cNvSpPr/>
      </dsp:nvSpPr>
      <dsp:spPr>
        <a:xfrm>
          <a:off x="4018" y="1357788"/>
          <a:ext cx="2740521" cy="28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/>
            <a:t>• </a:t>
          </a:r>
          <a:r>
            <a:rPr lang="ru-RU" sz="1800" kern="1200" dirty="0" smtClean="0"/>
            <a:t>низкоскоростные, скорость передачи информации в которых от 50 до 200 бод; это дискретные (телеграфные) каналы связи, как коммутируемые (абонентский телеграф), так и некоммутируемые;</a:t>
          </a:r>
          <a:endParaRPr lang="ru-RU" sz="1800" kern="1200" dirty="0"/>
        </a:p>
      </dsp:txBody>
      <dsp:txXfrm>
        <a:off x="4018" y="1357788"/>
        <a:ext cx="2740521" cy="2851356"/>
      </dsp:txXfrm>
    </dsp:sp>
    <dsp:sp modelId="{6A9288EB-506D-4B4B-9ABC-95641E9A8738}">
      <dsp:nvSpPr>
        <dsp:cNvPr id="0" name=""/>
        <dsp:cNvSpPr/>
      </dsp:nvSpPr>
      <dsp:spPr>
        <a:xfrm>
          <a:off x="2744539" y="1357788"/>
          <a:ext cx="2740521" cy="28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/>
            <a:t>•</a:t>
          </a:r>
          <a:r>
            <a:rPr lang="ru-RU" sz="1800" kern="1200" dirty="0" smtClean="0"/>
            <a:t> </a:t>
          </a:r>
          <a:r>
            <a:rPr lang="ru-RU" sz="1800" i="1" kern="1200" dirty="0" smtClean="0"/>
            <a:t> </a:t>
          </a:r>
          <a:r>
            <a:rPr lang="ru-RU" sz="1800" kern="1200" dirty="0" smtClean="0"/>
            <a:t>среднескоростные, использующие аналоговые (телефонные) линии связи; скорость передачи в них от 300 до 9 600 бод, а в новых стандартах МККТТ </a:t>
          </a:r>
          <a:r>
            <a:rPr lang="ru-RU" sz="1800" kern="1200" dirty="0" err="1" smtClean="0"/>
            <a:t>д</a:t>
          </a:r>
          <a:r>
            <a:rPr lang="en-US" sz="1800" kern="1200" dirty="0" smtClean="0"/>
            <a:t>o </a:t>
          </a:r>
          <a:r>
            <a:rPr lang="ru-RU" sz="1800" kern="1200" dirty="0" smtClean="0"/>
            <a:t>33 600 бод (стандарт </a:t>
          </a:r>
          <a:r>
            <a:rPr lang="en-US" sz="1800" kern="1200" dirty="0" smtClean="0"/>
            <a:t>V</a:t>
          </a:r>
          <a:r>
            <a:rPr lang="ru-RU" sz="1800" kern="1200" dirty="0" smtClean="0"/>
            <a:t>.34 бис);</a:t>
          </a:r>
          <a:endParaRPr lang="ru-RU" sz="1800" kern="1200" dirty="0"/>
        </a:p>
      </dsp:txBody>
      <dsp:txXfrm>
        <a:off x="2744539" y="1357788"/>
        <a:ext cx="2740521" cy="2851356"/>
      </dsp:txXfrm>
    </dsp:sp>
    <dsp:sp modelId="{5517BE1E-7AE2-4FE6-99EA-59F3D081CD6F}">
      <dsp:nvSpPr>
        <dsp:cNvPr id="0" name=""/>
        <dsp:cNvSpPr/>
      </dsp:nvSpPr>
      <dsp:spPr>
        <a:xfrm>
          <a:off x="5485060" y="1357788"/>
          <a:ext cx="2740521" cy="28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/>
            <a:t>• </a:t>
          </a:r>
          <a:r>
            <a:rPr lang="ru-RU" sz="1800" kern="1200" dirty="0" smtClean="0"/>
            <a:t>высокоскоростные (широкополосные), обеспечивающие ско­рость передачи информации: выше 36 000 бод; по этим каналам связи можно передавать и дискретную, и аналоговую информацию.</a:t>
          </a:r>
          <a:endParaRPr lang="ru-RU" sz="1800" kern="1200" dirty="0"/>
        </a:p>
      </dsp:txBody>
      <dsp:txXfrm>
        <a:off x="5485060" y="1357788"/>
        <a:ext cx="2740521" cy="2851356"/>
      </dsp:txXfrm>
    </dsp:sp>
    <dsp:sp modelId="{B6B5B33D-1453-41E0-B5FF-3FE7D2524321}">
      <dsp:nvSpPr>
        <dsp:cNvPr id="0" name=""/>
        <dsp:cNvSpPr/>
      </dsp:nvSpPr>
      <dsp:spPr>
        <a:xfrm>
          <a:off x="0" y="4209145"/>
          <a:ext cx="8229600" cy="31681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791E2-5B03-4A3E-8B69-38B9561C9705}">
      <dsp:nvSpPr>
        <dsp:cNvPr id="0" name=""/>
        <dsp:cNvSpPr/>
      </dsp:nvSpPr>
      <dsp:spPr>
        <a:xfrm>
          <a:off x="0" y="0"/>
          <a:ext cx="8229600" cy="1885963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Классификация систем административно-управленческой связи</a:t>
          </a:r>
          <a:endParaRPr lang="ru-RU" sz="3800" kern="1200" dirty="0"/>
        </a:p>
      </dsp:txBody>
      <dsp:txXfrm>
        <a:off x="0" y="0"/>
        <a:ext cx="8229600" cy="1885963"/>
      </dsp:txXfrm>
    </dsp:sp>
    <dsp:sp modelId="{291A8224-F6F5-4D0E-A14D-31A409BE59AF}">
      <dsp:nvSpPr>
        <dsp:cNvPr id="0" name=""/>
        <dsp:cNvSpPr/>
      </dsp:nvSpPr>
      <dsp:spPr>
        <a:xfrm>
          <a:off x="4018" y="1885963"/>
          <a:ext cx="2740521" cy="396052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 </a:t>
          </a:r>
          <a:r>
            <a:rPr lang="ru-RU" sz="1400" i="1" kern="1200" dirty="0" smtClean="0"/>
            <a:t>СП документированной информации</a:t>
          </a:r>
          <a:r>
            <a:rPr lang="ru-RU" sz="1400" kern="1200" dirty="0" smtClean="0"/>
            <a:t> передача ведется с "документа на документ". У передающего абонента информация может либо автоматически считываться с заранее сформированного документа, либо (при ручном вводе) параллельно регистрироваться на первичный документ, у принимающего абонента предусмотрена обязательная регистрация поступающей информации, исключая случаи непосредственного ее ввода в вычислительную систему, где она и запоминается (создается электронный документ).</a:t>
          </a:r>
          <a:endParaRPr lang="ru-RU" sz="1400" kern="1200" dirty="0"/>
        </a:p>
      </dsp:txBody>
      <dsp:txXfrm>
        <a:off x="4018" y="1885963"/>
        <a:ext cx="2740521" cy="3960522"/>
      </dsp:txXfrm>
    </dsp:sp>
    <dsp:sp modelId="{C9C232EA-1EF8-4892-B195-CFAF8282D73A}">
      <dsp:nvSpPr>
        <dsp:cNvPr id="0" name=""/>
        <dsp:cNvSpPr/>
      </dsp:nvSpPr>
      <dsp:spPr>
        <a:xfrm>
          <a:off x="2744539" y="1885963"/>
          <a:ext cx="2740521" cy="3960522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/>
            <a:t>В </a:t>
          </a:r>
          <a:r>
            <a:rPr lang="ru-RU" sz="1400" i="1" kern="1200" smtClean="0"/>
            <a:t>СП недокументированной информации</a:t>
          </a:r>
          <a:r>
            <a:rPr lang="ru-RU" sz="1400" kern="1200" smtClean="0"/>
            <a:t> не предусматривается обязательная регистрация информации на документ ни у передающего, ни у принимающего абонента, хотя при желании такая регистрация может быть выполнена с привлечением дополнительных технических средств.</a:t>
          </a:r>
          <a:endParaRPr lang="ru-RU" sz="1400" kern="1200"/>
        </a:p>
      </dsp:txBody>
      <dsp:txXfrm>
        <a:off x="2744539" y="1885963"/>
        <a:ext cx="2740521" cy="3960522"/>
      </dsp:txXfrm>
    </dsp:sp>
    <dsp:sp modelId="{C2CDDF73-24E1-48D5-99A0-50AC59F6498E}">
      <dsp:nvSpPr>
        <dsp:cNvPr id="0" name=""/>
        <dsp:cNvSpPr/>
      </dsp:nvSpPr>
      <dsp:spPr>
        <a:xfrm>
          <a:off x="5485060" y="1885963"/>
          <a:ext cx="2740521" cy="3960522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 </a:t>
          </a:r>
          <a:r>
            <a:rPr lang="ru-RU" sz="1400" i="1" kern="1200" dirty="0" smtClean="0"/>
            <a:t>СП с документированием информации при приеме</a:t>
          </a:r>
          <a:r>
            <a:rPr lang="ru-RU" sz="1400" kern="1200" dirty="0" smtClean="0"/>
            <a:t> обязательное документирование информации на передающем конце не предусматривается. Информация передается непосредственно от автоматических датчиков, счетчиков, установленных на алогических агрегатах и другом производственном оборудовании, полуавтоматических устройств ввода информации, пультов ввода и т.п. Регистрация сообщения на документ обязательна лишь у принимающего абонента.</a:t>
          </a:r>
          <a:endParaRPr lang="ru-RU" sz="1400" kern="1200" dirty="0"/>
        </a:p>
      </dsp:txBody>
      <dsp:txXfrm>
        <a:off x="5485060" y="1885963"/>
        <a:ext cx="2740521" cy="3960522"/>
      </dsp:txXfrm>
    </dsp:sp>
    <dsp:sp modelId="{ACE30145-49D5-44A2-9731-784DA4B2F80C}">
      <dsp:nvSpPr>
        <dsp:cNvPr id="0" name=""/>
        <dsp:cNvSpPr/>
      </dsp:nvSpPr>
      <dsp:spPr>
        <a:xfrm>
          <a:off x="0" y="5846485"/>
          <a:ext cx="8229600" cy="440058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DD29E-0505-407A-99FB-753F6858858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46B3-AAC5-4636-BB80-5853C0F14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676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DD29E-0505-407A-99FB-753F6858858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46B3-AAC5-4636-BB80-5853C0F14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743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DD29E-0505-407A-99FB-753F6858858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46B3-AAC5-4636-BB80-5853C0F14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542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DD29E-0505-407A-99FB-753F6858858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46B3-AAC5-4636-BB80-5853C0F14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848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DD29E-0505-407A-99FB-753F6858858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46B3-AAC5-4636-BB80-5853C0F14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411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DD29E-0505-407A-99FB-753F6858858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46B3-AAC5-4636-BB80-5853C0F14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679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DD29E-0505-407A-99FB-753F6858858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46B3-AAC5-4636-BB80-5853C0F14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00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DD29E-0505-407A-99FB-753F6858858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46B3-AAC5-4636-BB80-5853C0F14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849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DD29E-0505-407A-99FB-753F6858858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46B3-AAC5-4636-BB80-5853C0F14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446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DD29E-0505-407A-99FB-753F6858858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46B3-AAC5-4636-BB80-5853C0F14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875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DD29E-0505-407A-99FB-753F6858858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846B3-AAC5-4636-BB80-5853C0F14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262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873DB-D0F3-4CC4-9959-41C33BE7F2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9624E-5CF4-4E97-9E36-E1951A7066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DD29E-0505-407A-99FB-753F68588583}" type="datetimeFigureOut">
              <a:rPr lang="ru-RU" smtClean="0"/>
              <a:t>22.12.2018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846B3-AAC5-4636-BB80-5853C0F143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310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16048"/>
          <a:stretch>
            <a:fillRect/>
          </a:stretch>
        </p:blipFill>
        <p:spPr bwMode="auto">
          <a:xfrm>
            <a:off x="0" y="0"/>
            <a:ext cx="4500571" cy="298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7238" y="23488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СРЕДСТВА </a:t>
            </a:r>
            <a:r>
              <a:rPr lang="ru-RU" b="1" dirty="0" smtClean="0"/>
              <a:t>АДМИНИСТРАТИВНО-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УПРАВЛЕНЧЕСКОЙ СВЯЗИ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285728"/>
            <a:ext cx="14287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 t="3750" b="30000"/>
          <a:stretch>
            <a:fillRect/>
          </a:stretch>
        </p:blipFill>
        <p:spPr bwMode="auto">
          <a:xfrm>
            <a:off x="1379006" y="3412930"/>
            <a:ext cx="6528864" cy="3305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142852"/>
            <a:ext cx="2295526" cy="187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9407851"/>
              </p:ext>
            </p:extLst>
          </p:nvPr>
        </p:nvGraphicFramePr>
        <p:xfrm>
          <a:off x="457200" y="142852"/>
          <a:ext cx="8229600" cy="6572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Передача информации</a:t>
            </a:r>
          </a:p>
        </p:txBody>
      </p:sp>
      <p:sp>
        <p:nvSpPr>
          <p:cNvPr id="17411" name="Rectangle 10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200" smtClean="0"/>
              <a:t>В любом процессе передачи или обмене информацией существует ее </a:t>
            </a:r>
            <a:r>
              <a:rPr lang="ru-RU" sz="2200" i="1" smtClean="0"/>
              <a:t>источник</a:t>
            </a:r>
            <a:r>
              <a:rPr lang="ru-RU" sz="2200" smtClean="0"/>
              <a:t> и </a:t>
            </a:r>
            <a:r>
              <a:rPr lang="ru-RU" sz="2200" i="1" smtClean="0"/>
              <a:t>получатель</a:t>
            </a:r>
            <a:r>
              <a:rPr lang="ru-RU" sz="2200" smtClean="0"/>
              <a:t>, а сама информация передается по </a:t>
            </a:r>
            <a:r>
              <a:rPr lang="ru-RU" sz="2200" i="1" smtClean="0"/>
              <a:t>каналу связи</a:t>
            </a:r>
            <a:r>
              <a:rPr lang="ru-RU" sz="2200" smtClean="0"/>
              <a:t> с помощью </a:t>
            </a:r>
            <a:r>
              <a:rPr lang="ru-RU" sz="2200" i="1" smtClean="0"/>
              <a:t>сигналов</a:t>
            </a:r>
            <a:r>
              <a:rPr lang="ru-RU" sz="2200" smtClean="0"/>
              <a:t>: механических, тепловых, электрических и др.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200" smtClean="0"/>
              <a:t>В обычной жизни для человека любой звук, свет являются сигналами, несущими смысловую нагрузку. </a:t>
            </a:r>
          </a:p>
        </p:txBody>
      </p:sp>
      <p:sp>
        <p:nvSpPr>
          <p:cNvPr id="17413" name="Text Box 12"/>
          <p:cNvSpPr txBox="1">
            <a:spLocks noChangeArrowheads="1"/>
          </p:cNvSpPr>
          <p:nvPr/>
        </p:nvSpPr>
        <p:spPr bwMode="auto">
          <a:xfrm>
            <a:off x="1071538" y="1357298"/>
            <a:ext cx="7127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>
                <a:latin typeface="Times New Roman" pitchFamily="18" charset="0"/>
              </a:rPr>
              <a:t>Передача информации от источника к получателю</a:t>
            </a: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274638" y="2046288"/>
            <a:ext cx="2701925" cy="985837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b="1">
                <a:latin typeface="Arial" charset="0"/>
              </a:rPr>
              <a:t>Источник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6226175" y="1916113"/>
            <a:ext cx="2643188" cy="10160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b="1">
                <a:latin typeface="Arial" charset="0"/>
              </a:rPr>
              <a:t>Приемник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2816225" y="2309813"/>
            <a:ext cx="3452813" cy="609600"/>
          </a:xfrm>
          <a:prstGeom prst="rightArrow">
            <a:avLst>
              <a:gd name="adj1" fmla="val 50000"/>
              <a:gd name="adj2" fmla="val 141602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66"/>
                </a:solidFill>
              </a:rPr>
              <a:t>канал связи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Передача информации</a:t>
            </a:r>
          </a:p>
        </p:txBody>
      </p:sp>
      <p:pic>
        <p:nvPicPr>
          <p:cNvPr id="18436" name="Picture 1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2420938"/>
            <a:ext cx="8775700" cy="909637"/>
          </a:xfrm>
          <a:noFill/>
        </p:spPr>
      </p:pic>
      <p:sp>
        <p:nvSpPr>
          <p:cNvPr id="18435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644900"/>
            <a:ext cx="8229600" cy="24860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ru-RU" sz="1700" b="1" smtClean="0"/>
              <a:t>Кодирующее устройство</a:t>
            </a:r>
            <a:r>
              <a:rPr lang="ru-RU" sz="1700" smtClean="0"/>
              <a:t> необходимо для преобразования информации в форму, удобную для передачи.</a:t>
            </a:r>
          </a:p>
          <a:p>
            <a:pPr algn="just" eaLnBrk="1" hangingPunct="1">
              <a:lnSpc>
                <a:spcPct val="80000"/>
              </a:lnSpc>
            </a:pPr>
            <a:r>
              <a:rPr lang="ru-RU" sz="1700" b="1" smtClean="0"/>
              <a:t>Декодирующее устройство</a:t>
            </a:r>
            <a:r>
              <a:rPr lang="ru-RU" sz="1700" smtClean="0"/>
              <a:t> преобразует информацию в форму, понятную получателю.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/>
              <a:t>В процессе передачи информация может утрачиваться, искажаться. Это происходит из-за различных помех, как на канале связи, так и при кодировании и декодировании информации.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/>
              <a:t>Вопросами, связанными с методами кодирования и декодирования информации, занимается специальная наука — </a:t>
            </a:r>
            <a:r>
              <a:rPr lang="ru-RU" sz="1700" i="1" smtClean="0"/>
              <a:t>криптография</a:t>
            </a:r>
            <a:r>
              <a:rPr lang="ru-RU" sz="1700" smtClean="0"/>
              <a:t>.</a:t>
            </a:r>
          </a:p>
        </p:txBody>
      </p:sp>
      <p:sp>
        <p:nvSpPr>
          <p:cNvPr id="18437" name="Text Box 12"/>
          <p:cNvSpPr txBox="1">
            <a:spLocks noChangeArrowheads="1"/>
          </p:cNvSpPr>
          <p:nvPr/>
        </p:nvSpPr>
        <p:spPr bwMode="auto">
          <a:xfrm>
            <a:off x="539750" y="1628775"/>
            <a:ext cx="8135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Схема передачи информации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Качественные показатели </a:t>
            </a:r>
            <a:r>
              <a:rPr lang="ru-RU" dirty="0"/>
              <a:t>системы передачи </a:t>
            </a:r>
            <a:r>
              <a:rPr lang="ru-RU" dirty="0" smtClean="0"/>
              <a:t>информации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571472" y="2285992"/>
          <a:ext cx="8229600" cy="3975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034" y="1500174"/>
            <a:ext cx="8229600" cy="928694"/>
          </a:xfrm>
        </p:spPr>
        <p:txBody>
          <a:bodyPr>
            <a:normAutofit/>
          </a:bodyPr>
          <a:lstStyle/>
          <a:p>
            <a:r>
              <a:rPr lang="ru-RU" sz="2000" dirty="0"/>
              <a:t>В идеальном случае при передаче должно быть однозначное </a:t>
            </a:r>
            <a:r>
              <a:rPr lang="ru-RU" sz="2000" dirty="0" smtClean="0"/>
              <a:t>соответствие </a:t>
            </a:r>
            <a:r>
              <a:rPr lang="ru-RU" sz="2000" dirty="0"/>
              <a:t>между передаваемым и получаемым сообщениями.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Каналы связи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214422"/>
          <a:ext cx="8229600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В   системах   административно-управленческой   связи    чаще    всего используются   электрические   проводные   каналы   связи.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Кабельные системы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1"/>
            <a:ext cx="4038600" cy="3400436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ru-RU" sz="2800" dirty="0" smtClean="0"/>
              <a:t>витая пара</a:t>
            </a:r>
          </a:p>
          <a:p>
            <a:pPr eaLnBrk="1" hangingPunct="1">
              <a:buFontTx/>
              <a:buNone/>
            </a:pPr>
            <a:endParaRPr lang="ru-RU" sz="2800" dirty="0" smtClean="0"/>
          </a:p>
          <a:p>
            <a:pPr eaLnBrk="1" hangingPunct="1">
              <a:buFontTx/>
              <a:buNone/>
            </a:pPr>
            <a:endParaRPr lang="ru-RU" sz="2800" dirty="0" smtClean="0"/>
          </a:p>
          <a:p>
            <a:pPr eaLnBrk="1" hangingPunct="1"/>
            <a:r>
              <a:rPr lang="ru-RU" sz="2800" dirty="0" smtClean="0"/>
              <a:t>коаксиальный кабель</a:t>
            </a:r>
          </a:p>
          <a:p>
            <a:pPr eaLnBrk="1" hangingPunct="1">
              <a:buFontTx/>
              <a:buNone/>
            </a:pPr>
            <a:endParaRPr lang="ru-RU" sz="2800" dirty="0" smtClean="0"/>
          </a:p>
          <a:p>
            <a:pPr eaLnBrk="1" hangingPunct="1">
              <a:buFontTx/>
              <a:buNone/>
            </a:pPr>
            <a:endParaRPr lang="ru-RU" sz="2800" dirty="0" smtClean="0"/>
          </a:p>
          <a:p>
            <a:pPr eaLnBrk="1" hangingPunct="1"/>
            <a:r>
              <a:rPr lang="ru-RU" sz="2800" dirty="0" smtClean="0"/>
              <a:t>оптоволоконный кабель</a:t>
            </a:r>
          </a:p>
        </p:txBody>
      </p:sp>
      <p:pic>
        <p:nvPicPr>
          <p:cNvPr id="14340" name="Picture 4" descr="coax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2714620"/>
            <a:ext cx="3813175" cy="912812"/>
          </a:xfrm>
          <a:solidFill>
            <a:schemeClr val="accent1"/>
          </a:solidFill>
          <a:ln>
            <a:solidFill>
              <a:schemeClr val="tx1"/>
            </a:solidFill>
          </a:ln>
        </p:spPr>
      </p:pic>
      <p:pic>
        <p:nvPicPr>
          <p:cNvPr id="14342" name="Picture 6" descr="okb_o2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4143380"/>
            <a:ext cx="4038600" cy="850900"/>
          </a:xfrm>
          <a:solidFill>
            <a:schemeClr val="accent1"/>
          </a:solidFill>
        </p:spPr>
      </p:pic>
      <p:sp>
        <p:nvSpPr>
          <p:cNvPr id="8194" name="Номер слайда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C16131-70AC-4595-AFC2-3C19655501BF}" type="slidenum">
              <a:rPr lang="ru-RU">
                <a:latin typeface="Arial" pitchFamily="34" charset="0"/>
              </a:rPr>
              <a:pPr/>
              <a:t>8</a:t>
            </a:fld>
            <a:endParaRPr lang="ru-RU">
              <a:latin typeface="Arial" pitchFamily="34" charset="0"/>
            </a:endParaRPr>
          </a:p>
        </p:txBody>
      </p:sp>
      <p:pic>
        <p:nvPicPr>
          <p:cNvPr id="14344" name="Picture 8" descr="UTP cable fo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56125" y="1636713"/>
            <a:ext cx="3832225" cy="881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14348" y="5286388"/>
            <a:ext cx="8072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/>
              <a:t>Бод</a:t>
            </a:r>
            <a:r>
              <a:rPr lang="ru-RU" dirty="0"/>
              <a:t> – единица скорости передачи данных в сети.</a:t>
            </a:r>
          </a:p>
          <a:p>
            <a:pPr algn="ctr">
              <a:defRPr/>
            </a:pPr>
            <a:endParaRPr lang="ru-RU" dirty="0">
              <a:solidFill>
                <a:srgbClr val="0033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ru-RU" sz="2400" dirty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бод = 1 бит/с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Характеристики каналов связи</a:t>
            </a:r>
          </a:p>
        </p:txBody>
      </p:sp>
      <p:graphicFrame>
        <p:nvGraphicFramePr>
          <p:cNvPr id="17472" name="Group 64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646614"/>
        </p:xfrm>
        <a:graphic>
          <a:graphicData uri="http://schemas.openxmlformats.org/drawingml/2006/table">
            <a:tbl>
              <a:tblPr/>
              <a:tblGrid>
                <a:gridCol w="2508250"/>
                <a:gridCol w="2852738"/>
                <a:gridCol w="2868612"/>
              </a:tblGrid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Тип кабеля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Максимальная длина сегмента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Максимальная скорость передачи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1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витая пара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300 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 Мбит/с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5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коаксиальный кабель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км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 Мбит/с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8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оптоволоконный кабель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км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Гбит/с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радиоканал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 км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 Кбит/с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1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93FCDB-E290-4A49-A6BB-6D823EECAC88}" type="slidenum">
              <a:rPr lang="ru-RU">
                <a:latin typeface="Arial" pitchFamily="34" charset="0"/>
              </a:rPr>
              <a:pPr/>
              <a:t>9</a:t>
            </a:fld>
            <a:endParaRPr lang="ru-RU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285728"/>
          <a:ext cx="8229600" cy="628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/>
      </p:sp>
      <p:pic>
        <p:nvPicPr>
          <p:cNvPr id="4" name="Рисунок 3" descr="http://www.gmcit.murmansk.ru/images/science/profile/11/08.gif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9512" y="142852"/>
            <a:ext cx="8643998" cy="6500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711</Words>
  <Application>Microsoft Office PowerPoint</Application>
  <PresentationFormat>Экран (4:3)</PresentationFormat>
  <Paragraphs>68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СРЕДСТВА АДМИНИСТРАТИВНО- УПРАВЛЕНЧЕСКОЙ СВЯЗИ </vt:lpstr>
      <vt:lpstr>Презентация PowerPoint</vt:lpstr>
      <vt:lpstr>Передача информации</vt:lpstr>
      <vt:lpstr>Передача информации</vt:lpstr>
      <vt:lpstr>Качественные показатели системы передачи информации </vt:lpstr>
      <vt:lpstr>Каналы связи</vt:lpstr>
      <vt:lpstr>В   системах   административно-управленческой   связи    чаще    всего используются   электрические   проводные   каналы   связи. </vt:lpstr>
      <vt:lpstr>Кабельные системы</vt:lpstr>
      <vt:lpstr>Характеристики каналов связи</vt:lpstr>
      <vt:lpstr>Презентация PowerPoint</vt:lpstr>
      <vt:lpstr>Презентация PowerPoint</vt:lpstr>
    </vt:vector>
  </TitlesOfParts>
  <Company>Банчура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СРЕДСТВА АДМИНИСТРАТИВНО- УПРАВЛЕНЧЕСКОЙ СВЯЗИ </dc:title>
  <dc:creator>Ольга</dc:creator>
  <cp:lastModifiedBy>Экономика и бухучёт</cp:lastModifiedBy>
  <cp:revision>11</cp:revision>
  <dcterms:created xsi:type="dcterms:W3CDTF">2010-09-06T14:16:03Z</dcterms:created>
  <dcterms:modified xsi:type="dcterms:W3CDTF">2018-12-22T09:57:26Z</dcterms:modified>
</cp:coreProperties>
</file>