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60" r:id="rId2"/>
    <p:sldId id="271" r:id="rId3"/>
    <p:sldId id="263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6" r:id="rId18"/>
    <p:sldId id="287" r:id="rId19"/>
    <p:sldId id="288" r:id="rId20"/>
    <p:sldId id="268" r:id="rId21"/>
  </p:sldIdLst>
  <p:sldSz cx="9144000" cy="6858000" type="screen4x3"/>
  <p:notesSz cx="6858000" cy="9144000"/>
  <p:embeddedFontLst>
    <p:embeddedFont>
      <p:font typeface="Matilda" panose="020B0604020202020204" charset="0"/>
      <p:regular r:id="rId2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6A1C"/>
    <a:srgbClr val="DEA900"/>
    <a:srgbClr val="6CA62C"/>
    <a:srgbClr val="E4931C"/>
    <a:srgbClr val="FFE89F"/>
    <a:srgbClr val="008080"/>
    <a:srgbClr val="27704F"/>
    <a:srgbClr val="69A12B"/>
    <a:srgbClr val="50C850"/>
    <a:srgbClr val="D883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194" y="2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A744C-FE01-496A-A041-ED93458D1002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gif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4.png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s42.radikal.ru/i096/0808/db/af37f11aebf8.png" TargetMode="External"/><Relationship Id="rId2" Type="http://schemas.openxmlformats.org/officeDocument/2006/relationships/hyperlink" Target="http://allday1.com/index.php?newsid=25623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g-fotki.yandex.ru/get/6410/174774357.2/0_8c06b_33e4c3f_XL" TargetMode="External"/><Relationship Id="rId5" Type="http://schemas.openxmlformats.org/officeDocument/2006/relationships/hyperlink" Target="http://img-fotki.yandex.ru/get/6610/21197587.29/0_9673d_25db6a44_L.jpg" TargetMode="External"/><Relationship Id="rId4" Type="http://schemas.openxmlformats.org/officeDocument/2006/relationships/hyperlink" Target="http://s54.radikal.ru/i143/0808/26/5f434fe30b8a.png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belgorod.detailing-show.ru/page/babka-ejka-kartinka/images/" TargetMode="External"/><Relationship Id="rId3" Type="http://schemas.openxmlformats.org/officeDocument/2006/relationships/hyperlink" Target="https://yarnovosti.com/rus/news/russia/society/Den_Rozhdenie_avtora_Zolotoe_kolco" TargetMode="External"/><Relationship Id="rId7" Type="http://schemas.openxmlformats.org/officeDocument/2006/relationships/hyperlink" Target="http://true-love.uol.ua/ukr/text/10835745/?open=true" TargetMode="External"/><Relationship Id="rId2" Type="http://schemas.openxmlformats.org/officeDocument/2006/relationships/hyperlink" Target="http://nnmsk.ru/news/tula-mozhet-vojti-v-zolotoe-kolco-rossii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uperfotoc43ilw.uchiha-clan.ru/Kto-takoj-car-saltan-kartinki" TargetMode="External"/><Relationship Id="rId5" Type="http://schemas.openxmlformats.org/officeDocument/2006/relationships/hyperlink" Target="http://www.stihi.ru/2015/10/30/10299" TargetMode="External"/><Relationship Id="rId4" Type="http://schemas.openxmlformats.org/officeDocument/2006/relationships/hyperlink" Target="http://professional.tsveti-arzamas.ru/yaroslavl-glavnye-dostoprimechatelnosti-foto-s-opisaniem" TargetMode="External"/><Relationship Id="rId9" Type="http://schemas.openxmlformats.org/officeDocument/2006/relationships/hyperlink" Target="http://postdefender.ru/kostroma-istoricheskaya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elenaranko.ucoz.ru/" TargetMode="External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690172" y="980728"/>
            <a:ext cx="5763655" cy="18722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000" b="1" dirty="0" smtClean="0">
                <a:ln w="11430"/>
                <a:gradFill>
                  <a:gsLst>
                    <a:gs pos="37000">
                      <a:srgbClr val="C00000"/>
                    </a:gs>
                    <a:gs pos="51000">
                      <a:srgbClr val="DEA900"/>
                    </a:gs>
                    <a:gs pos="73000">
                      <a:srgbClr val="456A1C"/>
                    </a:gs>
                  </a:gsLst>
                  <a:lin ang="5400000"/>
                </a:gradFill>
                <a:latin typeface="Matilda" pitchFamily="2" charset="0"/>
                <a:ea typeface="+mj-ea"/>
                <a:cs typeface="+mj-cs"/>
              </a:rPr>
              <a:t>Путешествуй по России – узнай свою страну</a:t>
            </a:r>
            <a:endParaRPr kumimoji="0" lang="ru-RU" sz="6000" b="1" i="0" u="none" strike="noStrike" kern="1200" normalizeH="0" baseline="0" noProof="0" dirty="0" smtClean="0">
              <a:ln w="11430"/>
              <a:gradFill>
                <a:gsLst>
                  <a:gs pos="37000">
                    <a:srgbClr val="C00000"/>
                  </a:gs>
                  <a:gs pos="51000">
                    <a:srgbClr val="DEA900"/>
                  </a:gs>
                  <a:gs pos="73000">
                    <a:srgbClr val="456A1C"/>
                  </a:gs>
                </a:gsLst>
                <a:lin ang="5400000"/>
              </a:gradFill>
              <a:uLnTx/>
              <a:uFillTx/>
              <a:latin typeface="Matilda" pitchFamily="2" charset="0"/>
              <a:ea typeface="+mj-ea"/>
              <a:cs typeface="+mj-cs"/>
            </a:endParaRP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03848" y="3212976"/>
            <a:ext cx="3024336" cy="2109370"/>
          </a:xfrm>
          <a:prstGeom prst="roundRect">
            <a:avLst>
              <a:gd name="adj" fmla="val 1782"/>
            </a:avLst>
          </a:prstGeom>
          <a:noFill/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20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Автор презентации</a:t>
            </a:r>
            <a:r>
              <a:rPr lang="ru-RU" sz="22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>
              <a:spcBef>
                <a:spcPts val="0"/>
              </a:spcBef>
              <a:buNone/>
            </a:pPr>
            <a:r>
              <a:rPr lang="ru-RU" sz="22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Пятибратова</a:t>
            </a:r>
            <a:r>
              <a:rPr lang="ru-RU" sz="2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2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None/>
            </a:pPr>
            <a:r>
              <a:rPr lang="ru-RU" sz="2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Елена Евгеньевна, учитель начальных  классов МОУ СШ № 1</a:t>
            </a:r>
          </a:p>
          <a:p>
            <a:pPr>
              <a:spcBef>
                <a:spcPts val="0"/>
              </a:spcBef>
              <a:buNone/>
            </a:pPr>
            <a:endParaRPr lang="ru-RU" sz="20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11560" y="476672"/>
            <a:ext cx="7920880" cy="72008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  <a:latin typeface="Matilda" pitchFamily="2" charset="0"/>
              </a:rPr>
              <a:t>У России кольцо </a:t>
            </a:r>
            <a:r>
              <a:rPr lang="ru-RU" b="1" dirty="0" smtClean="0">
                <a:solidFill>
                  <a:srgbClr val="C00000"/>
                </a:solidFill>
                <a:latin typeface="Matilda" pitchFamily="2" charset="0"/>
              </a:rPr>
              <a:t>Золотое</a:t>
            </a:r>
            <a:endParaRPr lang="ru-RU" b="1" dirty="0">
              <a:solidFill>
                <a:srgbClr val="C00000"/>
              </a:solidFill>
              <a:latin typeface="Matilda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3968" y="1149558"/>
            <a:ext cx="453650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Города старинные, звон колоколов.</a:t>
            </a:r>
          </a:p>
          <a:p>
            <a:r>
              <a:rPr lang="ru-RU" dirty="0"/>
              <a:t> Словно птицы-лебеди Суздаль и Ростов. </a:t>
            </a:r>
          </a:p>
          <a:p>
            <a:r>
              <a:rPr lang="ru-RU" dirty="0"/>
              <a:t>На широкой Волге Углич, Кострома: </a:t>
            </a:r>
          </a:p>
          <a:p>
            <a:r>
              <a:rPr lang="ru-RU" dirty="0"/>
              <a:t>Башенки резные, чудо-терема. </a:t>
            </a:r>
          </a:p>
          <a:p>
            <a:r>
              <a:rPr lang="ru-RU" dirty="0"/>
              <a:t>Ярославль-красавец - крепость на реке. </a:t>
            </a:r>
          </a:p>
          <a:p>
            <a:r>
              <a:rPr lang="ru-RU" dirty="0"/>
              <a:t>Переславль на озере, Владимир вдалеке. </a:t>
            </a:r>
          </a:p>
          <a:p>
            <a:r>
              <a:rPr lang="ru-RU" dirty="0"/>
              <a:t>Здесь дружины храбрые в бой вели князья, </a:t>
            </a:r>
          </a:p>
          <a:p>
            <a:r>
              <a:rPr lang="ru-RU" dirty="0"/>
              <a:t>Конного и пешего недруга разя. </a:t>
            </a:r>
          </a:p>
          <a:p>
            <a:r>
              <a:rPr lang="ru-RU" dirty="0"/>
              <a:t>Города старинные мастерами славные. </a:t>
            </a:r>
          </a:p>
          <a:p>
            <a:r>
              <a:rPr lang="ru-RU" dirty="0"/>
              <a:t>Улицы кузнечные, улицы гончарные. </a:t>
            </a:r>
          </a:p>
          <a:p>
            <a:r>
              <a:rPr lang="ru-RU" dirty="0"/>
              <a:t>Площади торговые, праздничные ярмарки – </a:t>
            </a:r>
          </a:p>
          <a:p>
            <a:r>
              <a:rPr lang="ru-RU" dirty="0"/>
              <a:t>Из Посада - куклы, </a:t>
            </a:r>
            <a:r>
              <a:rPr lang="ru-RU" dirty="0" err="1"/>
              <a:t>муромские</a:t>
            </a:r>
            <a:r>
              <a:rPr lang="ru-RU" dirty="0"/>
              <a:t> пряники. </a:t>
            </a:r>
          </a:p>
          <a:p>
            <a:r>
              <a:rPr lang="ru-RU" dirty="0"/>
              <a:t>Города старинные – к солнышку лицом – </a:t>
            </a:r>
          </a:p>
          <a:p>
            <a:r>
              <a:rPr lang="ru-RU" dirty="0"/>
              <a:t>Для России стали Золотым кольцом. </a:t>
            </a:r>
          </a:p>
          <a:p>
            <a:endParaRPr lang="ru-RU" dirty="0"/>
          </a:p>
        </p:txBody>
      </p:sp>
      <p:pic>
        <p:nvPicPr>
          <p:cNvPr id="1026" name="Picture 2" descr="2_shem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96" y="2204864"/>
            <a:ext cx="3951272" cy="3780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Гусли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020272" y="55172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158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11560" y="476672"/>
            <a:ext cx="7920880" cy="72008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  <a:latin typeface="Matilda" pitchFamily="2" charset="0"/>
              </a:rPr>
              <a:t>У России кольцо </a:t>
            </a:r>
            <a:r>
              <a:rPr lang="ru-RU" b="1" dirty="0" smtClean="0">
                <a:solidFill>
                  <a:srgbClr val="C00000"/>
                </a:solidFill>
                <a:latin typeface="Matilda" pitchFamily="2" charset="0"/>
              </a:rPr>
              <a:t>Золотое</a:t>
            </a:r>
            <a:endParaRPr lang="ru-RU" b="1" dirty="0">
              <a:solidFill>
                <a:srgbClr val="C00000"/>
              </a:solidFill>
              <a:latin typeface="Matilda" pitchFamily="2" charset="0"/>
            </a:endParaRPr>
          </a:p>
        </p:txBody>
      </p:sp>
      <p:pic>
        <p:nvPicPr>
          <p:cNvPr id="2050" name="Picture 2" descr="http://honest-turizm.ru/wp-content/uploads/2014/05/64fb8d24762f3f2164bc1d521a0e0c4a-1024x10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143811"/>
            <a:ext cx="5112567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352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11560" y="476672"/>
            <a:ext cx="7920880" cy="72008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  <a:latin typeface="Matilda" pitchFamily="2" charset="0"/>
              </a:rPr>
              <a:t>У России кольцо </a:t>
            </a:r>
            <a:r>
              <a:rPr lang="ru-RU" b="1" dirty="0" smtClean="0">
                <a:solidFill>
                  <a:srgbClr val="C00000"/>
                </a:solidFill>
                <a:latin typeface="Matilda" pitchFamily="2" charset="0"/>
              </a:rPr>
              <a:t>Золотое</a:t>
            </a:r>
            <a:endParaRPr lang="ru-RU" b="1" dirty="0">
              <a:solidFill>
                <a:srgbClr val="C00000"/>
              </a:solidFill>
              <a:latin typeface="Matilda" pitchFamily="2" charset="0"/>
            </a:endParaRPr>
          </a:p>
        </p:txBody>
      </p:sp>
      <p:pic>
        <p:nvPicPr>
          <p:cNvPr id="3074" name="Picture 2" descr="https://yarnovosti.com/gallery/news/57933/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895"/>
          <a:stretch/>
        </p:blipFill>
        <p:spPr bwMode="auto">
          <a:xfrm>
            <a:off x="2431233" y="1052736"/>
            <a:ext cx="4752528" cy="4145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91073" y="5013176"/>
            <a:ext cx="7632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	Работая </a:t>
            </a:r>
            <a:r>
              <a:rPr lang="ru-RU" dirty="0"/>
              <a:t>в газете «Советская культура, в 1967 году опубликовал цикл очерков о древних русских городах под общей рубрикой «Золотое кольцо</a:t>
            </a:r>
            <a:r>
              <a:rPr lang="ru-RU" dirty="0" smtClean="0"/>
              <a:t>». </a:t>
            </a:r>
            <a:r>
              <a:rPr lang="ru-RU" dirty="0"/>
              <a:t>Позже  это яркое название было присвоено туристическому маршруту, ставшему визитной карточкой России.</a:t>
            </a:r>
          </a:p>
        </p:txBody>
      </p:sp>
    </p:spTree>
    <p:extLst>
      <p:ext uri="{BB962C8B-B14F-4D97-AF65-F5344CB8AC3E}">
        <p14:creationId xmlns:p14="http://schemas.microsoft.com/office/powerpoint/2010/main" val="231124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40837" y="332656"/>
            <a:ext cx="7920880" cy="72008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Matilda" pitchFamily="2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Matilda" pitchFamily="2" charset="0"/>
              </a:rPr>
            </a:br>
            <a:r>
              <a:rPr lang="ru-RU" b="1" dirty="0">
                <a:solidFill>
                  <a:srgbClr val="C00000"/>
                </a:solidFill>
                <a:latin typeface="Matilda" pitchFamily="2" charset="0"/>
              </a:rPr>
              <a:t/>
            </a:r>
            <a:br>
              <a:rPr lang="ru-RU" b="1" dirty="0">
                <a:solidFill>
                  <a:srgbClr val="C00000"/>
                </a:solidFill>
                <a:latin typeface="Matilda" pitchFamily="2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Matilda" pitchFamily="2" charset="0"/>
              </a:rPr>
              <a:t>У </a:t>
            </a:r>
            <a:r>
              <a:rPr lang="ru-RU" b="1" dirty="0">
                <a:solidFill>
                  <a:srgbClr val="C00000"/>
                </a:solidFill>
                <a:latin typeface="Matilda" pitchFamily="2" charset="0"/>
              </a:rPr>
              <a:t>России кольцо </a:t>
            </a:r>
            <a:r>
              <a:rPr lang="ru-RU" b="1" dirty="0" smtClean="0">
                <a:solidFill>
                  <a:srgbClr val="C00000"/>
                </a:solidFill>
                <a:latin typeface="Matilda" pitchFamily="2" charset="0"/>
              </a:rPr>
              <a:t>Золотое</a:t>
            </a:r>
            <a:br>
              <a:rPr lang="ru-RU" b="1" dirty="0" smtClean="0">
                <a:solidFill>
                  <a:srgbClr val="C00000"/>
                </a:solidFill>
                <a:latin typeface="Matilda" pitchFamily="2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Matilda" pitchFamily="2" charset="0"/>
              </a:rPr>
              <a:t>Ярославль</a:t>
            </a:r>
            <a:endParaRPr lang="ru-RU" b="1" dirty="0">
              <a:solidFill>
                <a:srgbClr val="C00000"/>
              </a:solidFill>
              <a:latin typeface="Matilda" pitchFamily="2" charset="0"/>
            </a:endParaRPr>
          </a:p>
        </p:txBody>
      </p:sp>
      <p:pic>
        <p:nvPicPr>
          <p:cNvPr id="4098" name="Picture 2" descr="http://www.cabman.ru/upload/medialibrary/839/yaroslav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60848"/>
            <a:ext cx="8165989" cy="3636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24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8" y="548680"/>
            <a:ext cx="7920880" cy="72008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  <a:latin typeface="Matilda" pitchFamily="2" charset="0"/>
              </a:rPr>
              <a:t>У России кольцо </a:t>
            </a:r>
            <a:r>
              <a:rPr lang="ru-RU" b="1" dirty="0" smtClean="0">
                <a:solidFill>
                  <a:srgbClr val="C00000"/>
                </a:solidFill>
                <a:latin typeface="Matilda" pitchFamily="2" charset="0"/>
              </a:rPr>
              <a:t>Золотое</a:t>
            </a:r>
            <a:br>
              <a:rPr lang="ru-RU" b="1" dirty="0" smtClean="0">
                <a:solidFill>
                  <a:srgbClr val="C00000"/>
                </a:solidFill>
                <a:latin typeface="Matilda" pitchFamily="2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Matilda" pitchFamily="2" charset="0"/>
              </a:rPr>
              <a:t>Ярославль</a:t>
            </a:r>
            <a:endParaRPr lang="ru-RU" b="1" dirty="0">
              <a:solidFill>
                <a:srgbClr val="C00000"/>
              </a:solidFill>
              <a:latin typeface="Matilda" pitchFamily="2" charset="0"/>
            </a:endParaRPr>
          </a:p>
        </p:txBody>
      </p:sp>
      <p:pic>
        <p:nvPicPr>
          <p:cNvPr id="5122" name="Picture 2" descr="http://putnic.ru/upload/images/Yaroslavl/history/Yaroslavl_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27703"/>
            <a:ext cx="6610537" cy="4726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allmyworld.ru/wp-content/uploads/2016/03/goroda-zolotogo-koltsa-yaroslavl-dostoprimechatelnosti-chto-posmotret-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3" y="1527703"/>
            <a:ext cx="6610536" cy="4726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xn----itbakdewdc2aggj5k.xn--p1ai/wp-content/uploads/2017/03/bg5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18" r="1105"/>
          <a:stretch/>
        </p:blipFill>
        <p:spPr bwMode="auto">
          <a:xfrm>
            <a:off x="1259632" y="1523153"/>
            <a:ext cx="6610537" cy="4731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s://coffee-shop24.ru/wa-data/public/shop/img/10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3" y="1527703"/>
            <a:ext cx="6629051" cy="4726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s://s.drom.ru/1/pubs/4483/16710/28110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3" y="1520787"/>
            <a:ext cx="6610536" cy="473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246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6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5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00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47564" y="367095"/>
            <a:ext cx="7920880" cy="72008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  <a:latin typeface="Matilda" pitchFamily="2" charset="0"/>
              </a:rPr>
              <a:t>У России кольцо </a:t>
            </a:r>
            <a:r>
              <a:rPr lang="ru-RU" b="1" dirty="0" smtClean="0">
                <a:solidFill>
                  <a:srgbClr val="C00000"/>
                </a:solidFill>
                <a:latin typeface="Matilda" pitchFamily="2" charset="0"/>
              </a:rPr>
              <a:t>Золотое</a:t>
            </a:r>
            <a:endParaRPr lang="ru-RU" b="1" dirty="0">
              <a:solidFill>
                <a:srgbClr val="C00000"/>
              </a:solidFill>
              <a:latin typeface="Matilda" pitchFamily="2" charset="0"/>
            </a:endParaRPr>
          </a:p>
        </p:txBody>
      </p:sp>
      <p:pic>
        <p:nvPicPr>
          <p:cNvPr id="6146" name="Picture 2" descr="http://www.stihi.ru/pics/2015/10/30/1029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268760"/>
            <a:ext cx="6179840" cy="4634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ds04.infourok.ru/uploads/ex/0151/000014d8-2463ff1f/img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087175"/>
            <a:ext cx="6655594" cy="4991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personalincome.nethouse.ru/static/img/0000/0005/6207/56207562.l9uw7gf8q4.W66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6619" y="1074464"/>
            <a:ext cx="6686639" cy="502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://proxy10.media.online.ua/uol/r2-ee6a3bb4ea/54cc27bbd524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904" y="1067025"/>
            <a:ext cx="6822186" cy="5032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http://www.playcast.ru/uploads/2016/03/26/18000854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5934" y="1058912"/>
            <a:ext cx="4048125" cy="497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https://otvet.imgsmail.ru/download/u_ebab1900e2226ed573fde66f11c6d166_80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19290"/>
            <a:ext cx="8856984" cy="5059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246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25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50763" y="692696"/>
            <a:ext cx="7920880" cy="72008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  <a:latin typeface="Matilda" pitchFamily="2" charset="0"/>
              </a:rPr>
              <a:t>У России кольцо </a:t>
            </a:r>
            <a:r>
              <a:rPr lang="ru-RU" b="1" dirty="0" smtClean="0">
                <a:solidFill>
                  <a:srgbClr val="C00000"/>
                </a:solidFill>
                <a:latin typeface="Matilda" pitchFamily="2" charset="0"/>
              </a:rPr>
              <a:t>Золотое</a:t>
            </a:r>
            <a:br>
              <a:rPr lang="ru-RU" b="1" dirty="0" smtClean="0">
                <a:solidFill>
                  <a:srgbClr val="C00000"/>
                </a:solidFill>
                <a:latin typeface="Matilda" pitchFamily="2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Matilda" pitchFamily="2" charset="0"/>
              </a:rPr>
              <a:t>Кострома</a:t>
            </a:r>
            <a:endParaRPr lang="ru-RU" b="1" dirty="0">
              <a:solidFill>
                <a:srgbClr val="C00000"/>
              </a:solidFill>
              <a:latin typeface="Matilda" pitchFamily="2" charset="0"/>
            </a:endParaRPr>
          </a:p>
        </p:txBody>
      </p:sp>
      <p:pic>
        <p:nvPicPr>
          <p:cNvPr id="7170" name="Picture 2" descr="http://postdefender.ru/wp-content/uploads/2016/11/3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81065"/>
            <a:ext cx="7894971" cy="413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24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11560" y="476672"/>
            <a:ext cx="7920880" cy="72008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  <a:latin typeface="Matilda" pitchFamily="2" charset="0"/>
              </a:rPr>
              <a:t>У России кольцо </a:t>
            </a:r>
            <a:r>
              <a:rPr lang="ru-RU" b="1" dirty="0" smtClean="0">
                <a:solidFill>
                  <a:srgbClr val="C00000"/>
                </a:solidFill>
                <a:latin typeface="Matilda" pitchFamily="2" charset="0"/>
              </a:rPr>
              <a:t>Золотое</a:t>
            </a:r>
            <a:endParaRPr lang="ru-RU" b="1" dirty="0">
              <a:solidFill>
                <a:srgbClr val="C00000"/>
              </a:solidFill>
              <a:latin typeface="Matilda" pitchFamily="2" charset="0"/>
            </a:endParaRPr>
          </a:p>
        </p:txBody>
      </p:sp>
      <p:pic>
        <p:nvPicPr>
          <p:cNvPr id="3" name="Picture 4" descr="http://s001.radikal.ru/i196/1009/4b/39c082253a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340768"/>
            <a:ext cx="683895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2" name="Picture 2" descr="http://www.dobroman.ru/media/redactor/images/Ded_Moroz_na_dom,_zakazat'_Deda_Moroza,_zakaz_Deda_Moroza,_Ded_Moroz_i_Snegurochka_na_dom,_Snegurochka,_Vse_pro_Snegurochku_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148" y="1273746"/>
            <a:ext cx="7091918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http://kostroma.well.ru/upload/iblock/a92/a927675e38054dc91bb96b12e8a6f08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243455"/>
            <a:ext cx="5965823" cy="4963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6" name="Picture 6" descr="http://s010.radikal.ru/i311/1601/52/fd0b90b8a45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338" y="1124744"/>
            <a:ext cx="7111728" cy="5239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8" name="Picture 8" descr="https://s3-eu-west-1.amazonaws.com/media.agentika.com/user/0630358b-3c08-41b8-b557-ead6de898c9d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6239" y="1105261"/>
            <a:ext cx="6912768" cy="5239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246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25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11560" y="476672"/>
            <a:ext cx="7920880" cy="72008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  <a:latin typeface="Matilda" pitchFamily="2" charset="0"/>
              </a:rPr>
              <a:t>У России кольцо </a:t>
            </a:r>
            <a:r>
              <a:rPr lang="ru-RU" b="1" dirty="0" smtClean="0">
                <a:solidFill>
                  <a:srgbClr val="C00000"/>
                </a:solidFill>
                <a:latin typeface="Matilda" pitchFamily="2" charset="0"/>
              </a:rPr>
              <a:t>Золотое</a:t>
            </a:r>
            <a:br>
              <a:rPr lang="ru-RU" b="1" dirty="0" smtClean="0">
                <a:solidFill>
                  <a:srgbClr val="C00000"/>
                </a:solidFill>
                <a:latin typeface="Matilda" pitchFamily="2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Matilda" pitchFamily="2" charset="0"/>
              </a:rPr>
              <a:t>Иваново</a:t>
            </a:r>
            <a:endParaRPr lang="ru-RU" b="1" dirty="0">
              <a:solidFill>
                <a:srgbClr val="C00000"/>
              </a:solidFill>
              <a:latin typeface="Matilda" pitchFamily="2" charset="0"/>
            </a:endParaRPr>
          </a:p>
        </p:txBody>
      </p:sp>
      <p:pic>
        <p:nvPicPr>
          <p:cNvPr id="24578" name="Picture 2" descr="http://www.ratingtour.ru/i/photogallery/372/63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484784"/>
            <a:ext cx="6421725" cy="4296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992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11560" y="476672"/>
            <a:ext cx="7920880" cy="72008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  <a:latin typeface="Matilda" pitchFamily="2" charset="0"/>
              </a:rPr>
              <a:t>У России кольцо </a:t>
            </a:r>
            <a:r>
              <a:rPr lang="ru-RU" b="1" dirty="0" smtClean="0">
                <a:solidFill>
                  <a:srgbClr val="C00000"/>
                </a:solidFill>
                <a:latin typeface="Matilda" pitchFamily="2" charset="0"/>
              </a:rPr>
              <a:t>Золотое</a:t>
            </a:r>
            <a:br>
              <a:rPr lang="ru-RU" b="1" dirty="0" smtClean="0">
                <a:solidFill>
                  <a:srgbClr val="C00000"/>
                </a:solidFill>
                <a:latin typeface="Matilda" pitchFamily="2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Matilda" pitchFamily="2" charset="0"/>
              </a:rPr>
              <a:t>Суздаль</a:t>
            </a:r>
            <a:endParaRPr lang="ru-RU" b="1" dirty="0">
              <a:solidFill>
                <a:srgbClr val="C00000"/>
              </a:solidFill>
              <a:latin typeface="Matilda" pitchFamily="2" charset="0"/>
            </a:endParaRPr>
          </a:p>
        </p:txBody>
      </p:sp>
      <p:pic>
        <p:nvPicPr>
          <p:cNvPr id="23554" name="Picture 2" descr="https://gastro-mania.ru/suzdal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36777"/>
            <a:ext cx="8004393" cy="4312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http://icon.s.photosight.ru/img/9/d86/3793308_large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412" y="1427243"/>
            <a:ext cx="6192688" cy="467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https://img.tourister.ru/files/8/0/4/4/4/1/1/clones/1140_814_fixedwidth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3560" name="Picture 8" descr="https://img.tourister.ru/files/8/0/4/4/4/1/1/clones/1140_814_fixedwidth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167" y="1415478"/>
            <a:ext cx="6998398" cy="4997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1109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11560" y="476672"/>
            <a:ext cx="7920880" cy="72008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  <a:latin typeface="Matilda" pitchFamily="2" charset="0"/>
              </a:rPr>
              <a:t>У России кольцо </a:t>
            </a:r>
            <a:r>
              <a:rPr lang="ru-RU" b="1" dirty="0" smtClean="0">
                <a:solidFill>
                  <a:srgbClr val="C00000"/>
                </a:solidFill>
                <a:latin typeface="Matilda" pitchFamily="2" charset="0"/>
              </a:rPr>
              <a:t>Золотое</a:t>
            </a:r>
            <a:br>
              <a:rPr lang="ru-RU" b="1" dirty="0" smtClean="0">
                <a:solidFill>
                  <a:srgbClr val="C00000"/>
                </a:solidFill>
                <a:latin typeface="Matilda" pitchFamily="2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Matilda" pitchFamily="2" charset="0"/>
              </a:rPr>
              <a:t>Владимир</a:t>
            </a:r>
            <a:endParaRPr lang="ru-RU" b="1" dirty="0">
              <a:solidFill>
                <a:srgbClr val="C00000"/>
              </a:solidFill>
              <a:latin typeface="Matilda" pitchFamily="2" charset="0"/>
            </a:endParaRPr>
          </a:p>
        </p:txBody>
      </p:sp>
      <p:pic>
        <p:nvPicPr>
          <p:cNvPr id="22530" name="Picture 2" descr="https://i.ytimg.com/vi/fzNWkSbTTmg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12776"/>
            <a:ext cx="7991599" cy="44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1109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11560" y="476672"/>
            <a:ext cx="7920880" cy="72008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  <a:latin typeface="Matilda" pitchFamily="2" charset="0"/>
              </a:rPr>
              <a:t>У России кольцо </a:t>
            </a:r>
            <a:r>
              <a:rPr lang="ru-RU" b="1" dirty="0" smtClean="0">
                <a:solidFill>
                  <a:srgbClr val="C00000"/>
                </a:solidFill>
                <a:latin typeface="Matilda" pitchFamily="2" charset="0"/>
              </a:rPr>
              <a:t>Золотое</a:t>
            </a:r>
            <a:br>
              <a:rPr lang="ru-RU" b="1" dirty="0" smtClean="0">
                <a:solidFill>
                  <a:srgbClr val="C00000"/>
                </a:solidFill>
                <a:latin typeface="Matilda" pitchFamily="2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Matilda" pitchFamily="2" charset="0"/>
              </a:rPr>
              <a:t>Владимир</a:t>
            </a:r>
            <a:endParaRPr lang="ru-RU" b="1" dirty="0">
              <a:solidFill>
                <a:srgbClr val="C00000"/>
              </a:solidFill>
              <a:latin typeface="Matilda" pitchFamily="2" charset="0"/>
            </a:endParaRPr>
          </a:p>
        </p:txBody>
      </p:sp>
      <p:pic>
        <p:nvPicPr>
          <p:cNvPr id="21506" name="Picture 2" descr="https://www.tourism33.ru/tourism/upload/information_system_22/2/9/6/item_296/information_items_property_2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12776"/>
            <a:ext cx="7296150" cy="485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1109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11560" y="476672"/>
            <a:ext cx="7920880" cy="72008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  <a:latin typeface="Matilda" pitchFamily="2" charset="0"/>
              </a:rPr>
              <a:t>У России кольцо </a:t>
            </a:r>
            <a:r>
              <a:rPr lang="ru-RU" b="1" dirty="0" smtClean="0">
                <a:solidFill>
                  <a:srgbClr val="C00000"/>
                </a:solidFill>
                <a:latin typeface="Matilda" pitchFamily="2" charset="0"/>
              </a:rPr>
              <a:t>Золотое</a:t>
            </a:r>
            <a:br>
              <a:rPr lang="ru-RU" b="1" dirty="0" smtClean="0">
                <a:solidFill>
                  <a:srgbClr val="C00000"/>
                </a:solidFill>
                <a:latin typeface="Matilda" pitchFamily="2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Matilda" pitchFamily="2" charset="0"/>
              </a:rPr>
              <a:t>Сергиев Посад</a:t>
            </a:r>
            <a:endParaRPr lang="ru-RU" b="1" dirty="0">
              <a:solidFill>
                <a:srgbClr val="C00000"/>
              </a:solidFill>
              <a:latin typeface="Matilda" pitchFamily="2" charset="0"/>
            </a:endParaRPr>
          </a:p>
        </p:txBody>
      </p:sp>
      <p:pic>
        <p:nvPicPr>
          <p:cNvPr id="20482" name="Picture 2" descr="http://www.tourprom.ru/site_media/images/upload/2016/1/30/poiphoto/6_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7" y="1628800"/>
            <a:ext cx="7101834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http://turcentr31.ru/wp-content/uploads/m-i-s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74812"/>
            <a:ext cx="76200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1109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11560" y="476672"/>
            <a:ext cx="7920880" cy="72008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  <a:latin typeface="Matilda" pitchFamily="2" charset="0"/>
              </a:rPr>
              <a:t>У России кольцо </a:t>
            </a:r>
            <a:r>
              <a:rPr lang="ru-RU" b="1" dirty="0" smtClean="0">
                <a:solidFill>
                  <a:srgbClr val="C00000"/>
                </a:solidFill>
                <a:latin typeface="Matilda" pitchFamily="2" charset="0"/>
              </a:rPr>
              <a:t>Золотое</a:t>
            </a:r>
            <a:br>
              <a:rPr lang="ru-RU" b="1" dirty="0" smtClean="0">
                <a:solidFill>
                  <a:srgbClr val="C00000"/>
                </a:solidFill>
                <a:latin typeface="Matilda" pitchFamily="2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Matilda" pitchFamily="2" charset="0"/>
              </a:rPr>
              <a:t>Переславль-Залесский</a:t>
            </a:r>
            <a:endParaRPr lang="ru-RU" b="1" dirty="0">
              <a:solidFill>
                <a:srgbClr val="C00000"/>
              </a:solidFill>
              <a:latin typeface="Matilda" pitchFamily="2" charset="0"/>
            </a:endParaRPr>
          </a:p>
        </p:txBody>
      </p:sp>
      <p:pic>
        <p:nvPicPr>
          <p:cNvPr id="19458" name="Picture 2" descr="http://azblife.ru/assets/images/travel/malye-goroda-s-bolshoj-istoriej-kuda-poehat-na-vyhodnyh/18_gid_puteshestvennika_0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84784"/>
            <a:ext cx="6624736" cy="4840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https://yar.kp.ru/share/i/12/4806267/wr-720.sh-1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84784"/>
            <a:ext cx="7309290" cy="4872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2" name="Picture 6" descr="http://tur-vesna.ru/Image/pereslavl/600_120805_1344153000275_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3" y="1467272"/>
            <a:ext cx="7416824" cy="4932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4" name="Picture 8" descr="https://magput.ru/pics/large/16199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81883"/>
            <a:ext cx="7410312" cy="4917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6" name="Picture 10" descr="http://mtdata.ru/u25/photoD8D4/20473918095-0/original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3" y="1467271"/>
            <a:ext cx="7410311" cy="5125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1109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11560" y="476672"/>
            <a:ext cx="7920880" cy="72008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  <a:latin typeface="Matilda" pitchFamily="2" charset="0"/>
              </a:rPr>
              <a:t>У России кольцо </a:t>
            </a:r>
            <a:r>
              <a:rPr lang="ru-RU" b="1" dirty="0" smtClean="0">
                <a:solidFill>
                  <a:srgbClr val="C00000"/>
                </a:solidFill>
                <a:latin typeface="Matilda" pitchFamily="2" charset="0"/>
              </a:rPr>
              <a:t>Золотое</a:t>
            </a:r>
            <a:br>
              <a:rPr lang="ru-RU" b="1" dirty="0" smtClean="0">
                <a:solidFill>
                  <a:srgbClr val="C00000"/>
                </a:solidFill>
                <a:latin typeface="Matilda" pitchFamily="2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Matilda" pitchFamily="2" charset="0"/>
              </a:rPr>
              <a:t>Ростов Великий</a:t>
            </a:r>
            <a:endParaRPr lang="ru-RU" b="1" dirty="0">
              <a:solidFill>
                <a:srgbClr val="C00000"/>
              </a:solidFill>
              <a:latin typeface="Matilda" pitchFamily="2" charset="0"/>
            </a:endParaRPr>
          </a:p>
        </p:txBody>
      </p:sp>
      <p:pic>
        <p:nvPicPr>
          <p:cNvPr id="18434" name="Picture 2" descr="http://www.gid-podolsk.ru/images/catalog/298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05" y="1916832"/>
            <a:ext cx="7949680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http://bagiratour.com/wp-content/uploads/2017/04/%D1%80%D0%BE%D1%81%D1%82%D0%BE%D0%B2%D1%81%D0%BA%D0%B8%D0%B9-%D0%BA%D1%80%D0%B5%D0%BC%D0%BB%D1%8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873213"/>
            <a:ext cx="5904656" cy="3321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 descr="http://www.aquauna.ru/assets/images/programm/ekskursii-shkolnikam/odnodnevnye-ekskursii/zagorodnye-ekskursii/rostov-velikij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000" y="1340768"/>
            <a:ext cx="6787490" cy="5095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1109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25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25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11560" y="476672"/>
            <a:ext cx="7920880" cy="72008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  <a:latin typeface="Matilda" pitchFamily="2" charset="0"/>
              </a:rPr>
              <a:t>У России кольцо </a:t>
            </a:r>
            <a:r>
              <a:rPr lang="ru-RU" b="1" dirty="0" smtClean="0">
                <a:solidFill>
                  <a:srgbClr val="C00000"/>
                </a:solidFill>
                <a:latin typeface="Matilda" pitchFamily="2" charset="0"/>
              </a:rPr>
              <a:t>Золотое</a:t>
            </a:r>
            <a:endParaRPr lang="ru-RU" b="1" dirty="0">
              <a:solidFill>
                <a:srgbClr val="C00000"/>
              </a:solidFill>
              <a:latin typeface="Matilda" pitchFamily="2" charset="0"/>
            </a:endParaRPr>
          </a:p>
        </p:txBody>
      </p:sp>
      <p:pic>
        <p:nvPicPr>
          <p:cNvPr id="16386" name="Picture 2" descr="http://cdb-yaroslavl.ru/images/ring_gold5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04864"/>
            <a:ext cx="8339678" cy="2369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Школа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09723" y="4077072"/>
            <a:ext cx="609600" cy="609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85766" y="4397956"/>
            <a:ext cx="69847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/>
            </a:r>
            <a:br>
              <a:rPr lang="ru-RU" dirty="0"/>
            </a:br>
            <a:r>
              <a:rPr lang="ru-RU" dirty="0"/>
              <a:t> </a:t>
            </a:r>
            <a:r>
              <a:rPr lang="ru-RU" dirty="0" smtClean="0"/>
              <a:t>    Торжество </a:t>
            </a:r>
            <a:r>
              <a:rPr lang="ru-RU" dirty="0"/>
              <a:t>красоты и нравственности, культуры, духовности нашего народа –    это богатство России, то чем она славилась во все века. «Золотое кольцо» России – это кольцевой туристический маршрут от Москвы через Древние русские города: Сергиев Посад, Переславль-Залесский, Ростов Великий, Ярославль, Кострому, Суздаль, Владимир, Углич.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1109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86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5971346"/>
            <a:ext cx="79928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Times New Roman" pitchFamily="18" charset="0"/>
                <a:cs typeface="Arial" pitchFamily="34" charset="0"/>
              </a:rPr>
              <a:t>На момент создания шаблона все ссылки являются активными</a:t>
            </a:r>
            <a:r>
              <a:rPr lang="ru-RU" dirty="0" smtClean="0">
                <a:latin typeface="Times New Roman" pitchFamily="18" charset="0"/>
                <a:cs typeface="Arial" pitchFamily="34" charset="0"/>
              </a:rPr>
              <a:t>! </a:t>
            </a:r>
            <a:endParaRPr lang="ru-RU" dirty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539551" y="620688"/>
            <a:ext cx="7992889" cy="50405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Matilda" pitchFamily="2" charset="0"/>
              </a:rPr>
              <a:t>Интернет - ресурсы</a:t>
            </a:r>
            <a:endParaRPr lang="ru-RU" b="1" dirty="0">
              <a:solidFill>
                <a:srgbClr val="C00000"/>
              </a:solidFill>
              <a:latin typeface="Matilda" pitchFamily="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83568" y="1268760"/>
            <a:ext cx="799288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Клипарт «Обои для рабочего стола» (осенний фон):</a:t>
            </a:r>
          </a:p>
          <a:p>
            <a:r>
              <a:rPr lang="en-US" i="1" dirty="0">
                <a:hlinkClick r:id="rId2"/>
              </a:rPr>
              <a:t>http://</a:t>
            </a:r>
            <a:r>
              <a:rPr lang="en-US" i="1" dirty="0" smtClean="0">
                <a:hlinkClick r:id="rId2"/>
              </a:rPr>
              <a:t>allday1.com/index.php?newsid=256233</a:t>
            </a:r>
            <a:r>
              <a:rPr lang="ru-RU" i="1" dirty="0" smtClean="0"/>
              <a:t> </a:t>
            </a:r>
          </a:p>
          <a:p>
            <a:pPr fontAlgn="base"/>
            <a:r>
              <a:rPr lang="ru-RU" b="1" i="1" dirty="0" smtClean="0"/>
              <a:t>Девочка </a:t>
            </a:r>
            <a:r>
              <a:rPr lang="ru-RU" b="1" i="1" dirty="0"/>
              <a:t>(отрисовка Элион):</a:t>
            </a:r>
            <a:endParaRPr lang="ru-RU" b="1" i="1" dirty="0" smtClean="0"/>
          </a:p>
          <a:p>
            <a:r>
              <a:rPr lang="en-US" i="1" dirty="0">
                <a:hlinkClick r:id="rId3"/>
              </a:rPr>
              <a:t>http://</a:t>
            </a:r>
            <a:r>
              <a:rPr lang="en-US" i="1" dirty="0" smtClean="0">
                <a:hlinkClick r:id="rId3"/>
              </a:rPr>
              <a:t>s42.radikal.ru/i096/0808/db/af37f11aebf8.png</a:t>
            </a:r>
            <a:endParaRPr lang="ru-RU" i="1" dirty="0" smtClean="0"/>
          </a:p>
          <a:p>
            <a:r>
              <a:rPr lang="ru-RU" b="1" i="1" dirty="0" smtClean="0"/>
              <a:t>Мальчик (отрисовка  Элион)</a:t>
            </a:r>
          </a:p>
          <a:p>
            <a:r>
              <a:rPr lang="en-US" i="1" dirty="0">
                <a:hlinkClick r:id="rId4"/>
              </a:rPr>
              <a:t>http://</a:t>
            </a:r>
            <a:r>
              <a:rPr lang="en-US" i="1" dirty="0" smtClean="0">
                <a:hlinkClick r:id="rId4"/>
              </a:rPr>
              <a:t>s54.radikal.ru/i143/0808/26/5f434fe30b8a.png</a:t>
            </a:r>
            <a:r>
              <a:rPr lang="ru-RU" i="1" dirty="0" smtClean="0"/>
              <a:t> </a:t>
            </a:r>
          </a:p>
          <a:p>
            <a:r>
              <a:rPr lang="ru-RU" b="1" i="1" dirty="0" smtClean="0"/>
              <a:t>Листья:</a:t>
            </a:r>
          </a:p>
          <a:p>
            <a:r>
              <a:rPr lang="ru-RU" b="1" i="1" dirty="0" smtClean="0"/>
              <a:t>01 -  </a:t>
            </a:r>
            <a:r>
              <a:rPr lang="en-US" i="1" dirty="0" smtClean="0">
                <a:hlinkClick r:id="rId5"/>
              </a:rPr>
              <a:t>http</a:t>
            </a:r>
            <a:r>
              <a:rPr lang="en-US" i="1" dirty="0">
                <a:hlinkClick r:id="rId5"/>
              </a:rPr>
              <a:t>://</a:t>
            </a:r>
            <a:r>
              <a:rPr lang="en-US" i="1" dirty="0" smtClean="0">
                <a:hlinkClick r:id="rId5"/>
              </a:rPr>
              <a:t>img-fotki.yandex.ru/get/6610/21197587.29/0_9673d_25db6a44_L.jpg</a:t>
            </a:r>
            <a:r>
              <a:rPr lang="ru-RU" i="1" dirty="0" smtClean="0"/>
              <a:t> </a:t>
            </a:r>
          </a:p>
          <a:p>
            <a:r>
              <a:rPr lang="ru-RU" b="1" i="1" dirty="0" smtClean="0"/>
              <a:t>02 </a:t>
            </a:r>
            <a:r>
              <a:rPr lang="ru-RU" b="1" i="1" dirty="0"/>
              <a:t>- </a:t>
            </a:r>
            <a:r>
              <a:rPr lang="ru-RU" b="1" i="1" dirty="0" smtClean="0"/>
              <a:t> </a:t>
            </a:r>
            <a:r>
              <a:rPr lang="en-US" i="1" dirty="0" smtClean="0">
                <a:hlinkClick r:id="rId6"/>
              </a:rPr>
              <a:t>http</a:t>
            </a:r>
            <a:r>
              <a:rPr lang="en-US" i="1" dirty="0">
                <a:hlinkClick r:id="rId6"/>
              </a:rPr>
              <a:t>://</a:t>
            </a:r>
            <a:r>
              <a:rPr lang="en-US" i="1" dirty="0" smtClean="0">
                <a:hlinkClick r:id="rId6"/>
              </a:rPr>
              <a:t>img-fotki.yandex.ru/get/6410/174774357.2/0_8c06b_33e4c3f_XL</a:t>
            </a:r>
            <a:r>
              <a:rPr lang="ru-RU" i="1" dirty="0" smtClean="0"/>
              <a:t> </a:t>
            </a:r>
          </a:p>
          <a:p>
            <a:r>
              <a:rPr lang="ru-RU" b="1" i="1" dirty="0" smtClean="0"/>
              <a:t>Остальные листья сделаны в программе </a:t>
            </a:r>
            <a:r>
              <a:rPr lang="en-US" b="1" i="1" dirty="0"/>
              <a:t>Adobe </a:t>
            </a:r>
            <a:r>
              <a:rPr lang="en-US" b="1" i="1" dirty="0" smtClean="0"/>
              <a:t>Photoshop</a:t>
            </a:r>
            <a:r>
              <a:rPr lang="ru-RU" b="1" i="1" dirty="0" smtClean="0"/>
              <a:t>.</a:t>
            </a:r>
          </a:p>
          <a:p>
            <a:endParaRPr lang="ru-RU" b="1" i="1" dirty="0" smtClean="0"/>
          </a:p>
          <a:p>
            <a:r>
              <a:rPr lang="ru-RU" b="1" i="1" dirty="0" smtClean="0"/>
              <a:t>Рамочка сделана средствами программы </a:t>
            </a:r>
            <a:r>
              <a:rPr lang="en-US" b="1" i="1" dirty="0"/>
              <a:t>Microsoft PowerPoint </a:t>
            </a:r>
            <a:r>
              <a:rPr lang="en-US" b="1" i="1" dirty="0" smtClean="0"/>
              <a:t>2010</a:t>
            </a:r>
            <a:r>
              <a:rPr lang="ru-RU" b="1" i="1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48987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  <a:latin typeface="Matilda" pitchFamily="2" charset="0"/>
              </a:rPr>
              <a:t>Интернет - ресурсы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27584" y="1268760"/>
            <a:ext cx="734481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hlinkClick r:id="rId2"/>
              </a:rPr>
              <a:t>http://nnmsk.ru/news/tula-mozhet-vojti-v-zolotoe-kolco-rossii/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hlinkClick r:id="rId3"/>
              </a:rPr>
              <a:t>https://yarnovosti.com/rus/news/russia/society/Den_Rozhdenie_avtora_Zolotoe_kolco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hlinkClick r:id="rId4"/>
              </a:rPr>
              <a:t>http://professional.tsveti-arzamas.ru/yaroslavl-glavnye-dostoprimechatelnosti-foto-s-opisaniem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hlinkClick r:id="rId5"/>
              </a:rPr>
              <a:t>http://www.stihi.ru/2015/10/30/10299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hlinkClick r:id="rId6"/>
              </a:rPr>
              <a:t>http://superfotoc43ilw.uchiha-clan.ru/Kto-takoj-car-saltan-kartinki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hlinkClick r:id="rId7"/>
              </a:rPr>
              <a:t>http://true-love.uol.ua/ukr/text/10835745/?open=true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hlinkClick r:id="rId8"/>
              </a:rPr>
              <a:t>http://belgorod.detailing-show.ru/page/babka-ejka-kartinka/images/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hlinkClick r:id="rId9"/>
              </a:rPr>
              <a:t>http://postdefender.ru/kostroma-istoricheskaya/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449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187624" y="603103"/>
            <a:ext cx="6768751" cy="4973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i="1" dirty="0">
                <a:cs typeface="Arial" charset="0"/>
              </a:rPr>
              <a:t>Вы можете использовать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i="1" dirty="0">
                <a:cs typeface="Arial" charset="0"/>
              </a:rPr>
              <a:t>данное оформление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i="1" dirty="0">
                <a:cs typeface="Arial" charset="0"/>
              </a:rPr>
              <a:t>для создания своих презентаций,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i="1" dirty="0">
                <a:cs typeface="Arial" charset="0"/>
              </a:rPr>
              <a:t>но в своей презентации вы должны указать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i="1" dirty="0" smtClean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автора шаблона</a:t>
            </a:r>
            <a:r>
              <a:rPr lang="ru-RU" sz="2800" b="1" i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: </a:t>
            </a:r>
            <a:endParaRPr lang="ru-RU" sz="2800" b="1" i="1" dirty="0" smtClean="0"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b="1" i="1" dirty="0" smtClean="0">
              <a:latin typeface="Times New Roman" pitchFamily="18" charset="0"/>
              <a:cs typeface="Arial" pitchFamily="34" charset="0"/>
            </a:endParaRPr>
          </a:p>
          <a:p>
            <a:pPr lvl="0"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latin typeface="Times New Roman" pitchFamily="18" charset="0"/>
                <a:cs typeface="Arial" pitchFamily="34" charset="0"/>
              </a:rPr>
              <a:t>Ранько Елена Алексеевна </a:t>
            </a:r>
          </a:p>
          <a:p>
            <a:pPr lvl="0"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latin typeface="Times New Roman" pitchFamily="18" charset="0"/>
                <a:cs typeface="Arial" pitchFamily="34" charset="0"/>
              </a:rPr>
              <a:t>учитель начальных классов  </a:t>
            </a:r>
          </a:p>
          <a:p>
            <a:pPr lvl="0"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latin typeface="Times New Roman" pitchFamily="18" charset="0"/>
                <a:cs typeface="Arial" pitchFamily="34" charset="0"/>
              </a:rPr>
              <a:t>МАОУ лицей №21</a:t>
            </a:r>
          </a:p>
          <a:p>
            <a:pPr lvl="0"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latin typeface="Times New Roman" pitchFamily="18" charset="0"/>
                <a:cs typeface="Arial" pitchFamily="34" charset="0"/>
              </a:rPr>
              <a:t>  г. Иваново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800" b="1" i="1" dirty="0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19672" y="5805264"/>
            <a:ext cx="5760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i="1" dirty="0" smtClean="0"/>
              <a:t>Сайт: </a:t>
            </a:r>
            <a:r>
              <a:rPr lang="en-US" sz="2400" i="1" dirty="0">
                <a:hlinkClick r:id="rId3"/>
              </a:rPr>
              <a:t>http://elenaranko.ucoz.ru</a:t>
            </a:r>
            <a:r>
              <a:rPr lang="en-US" sz="2400" i="1" dirty="0" smtClean="0">
                <a:hlinkClick r:id="rId3"/>
              </a:rPr>
              <a:t>/</a:t>
            </a:r>
            <a:r>
              <a:rPr lang="ru-RU" sz="2400" i="1" dirty="0" smtClean="0"/>
              <a:t> </a:t>
            </a:r>
            <a:endParaRPr lang="ru-RU" sz="2400" i="1" dirty="0"/>
          </a:p>
        </p:txBody>
      </p:sp>
    </p:spTree>
    <p:extLst>
      <p:ext uri="{BB962C8B-B14F-4D97-AF65-F5344CB8AC3E}">
        <p14:creationId xmlns:p14="http://schemas.microsoft.com/office/powerpoint/2010/main" val="309148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60000"/>
      </a:hlink>
      <a:folHlink>
        <a:srgbClr val="FFABAB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2044</TotalTime>
  <Words>313</Words>
  <Application>Microsoft Office PowerPoint</Application>
  <PresentationFormat>Экран (4:3)</PresentationFormat>
  <Paragraphs>75</Paragraphs>
  <Slides>20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Times New Roman</vt:lpstr>
      <vt:lpstr>Matilda</vt:lpstr>
      <vt:lpstr>Тема Office</vt:lpstr>
      <vt:lpstr>Презентация PowerPoint</vt:lpstr>
      <vt:lpstr>У России кольцо Золотое</vt:lpstr>
      <vt:lpstr>У России кольцо Золотое</vt:lpstr>
      <vt:lpstr>У России кольцо Золотое</vt:lpstr>
      <vt:lpstr>  У России кольцо Золотое Ярославль</vt:lpstr>
      <vt:lpstr>У России кольцо Золотое Ярославль</vt:lpstr>
      <vt:lpstr>У России кольцо Золотое</vt:lpstr>
      <vt:lpstr>У России кольцо Золотое Кострома</vt:lpstr>
      <vt:lpstr>У России кольцо Золотое</vt:lpstr>
      <vt:lpstr>У России кольцо Золотое Иваново</vt:lpstr>
      <vt:lpstr>У России кольцо Золотое Суздаль</vt:lpstr>
      <vt:lpstr>У России кольцо Золотое Владимир</vt:lpstr>
      <vt:lpstr>У России кольцо Золотое Владимир</vt:lpstr>
      <vt:lpstr>У России кольцо Золотое Сергиев Посад</vt:lpstr>
      <vt:lpstr>У России кольцо Золотое Переславль-Залесский</vt:lpstr>
      <vt:lpstr>У России кольцо Золотое Ростов Великий</vt:lpstr>
      <vt:lpstr>У России кольцо Золотое</vt:lpstr>
      <vt:lpstr>Интернет - ресурсы</vt:lpstr>
      <vt:lpstr>Интернет - ресурсы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Елена</cp:lastModifiedBy>
  <cp:revision>111</cp:revision>
  <dcterms:created xsi:type="dcterms:W3CDTF">2013-08-23T08:38:35Z</dcterms:created>
  <dcterms:modified xsi:type="dcterms:W3CDTF">2018-12-21T07:25:32Z</dcterms:modified>
</cp:coreProperties>
</file>