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8" r:id="rId3"/>
    <p:sldId id="259" r:id="rId4"/>
    <p:sldId id="260" r:id="rId5"/>
    <p:sldId id="264" r:id="rId6"/>
    <p:sldId id="266" r:id="rId7"/>
    <p:sldId id="267" r:id="rId8"/>
    <p:sldId id="271" r:id="rId9"/>
    <p:sldId id="268" r:id="rId10"/>
    <p:sldId id="269" r:id="rId11"/>
    <p:sldId id="270" r:id="rId12"/>
    <p:sldId id="27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Мастер-класс на тему «Обучение чтению по кубикам Н.Зайцева»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Учитель начальных классов </a:t>
            </a:r>
          </a:p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МБОУ «СОШ №16»</a:t>
            </a:r>
          </a:p>
          <a:p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</a:rPr>
              <a:t>Лагузина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 О.В.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260648"/>
            <a:ext cx="511821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836712"/>
            <a:ext cx="79928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Зайцев Н.А. - российский педагог-новатор, профессор, академик Академии творческой педагогики, автор методических пособий и материалов для обучения детей чтению, письму, счету и английскому</a:t>
            </a:r>
            <a:r>
              <a:rPr lang="ru-RU" sz="2800" b="1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145" name="Picture 1" descr="C:\Users\Вова\Desktop\WhatsApp Image 2018-12-12 at 18.09.28(2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3284984"/>
            <a:ext cx="5508104" cy="30996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692696"/>
            <a:ext cx="806489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chemeClr val="accent1">
                    <a:lumMod val="75000"/>
                  </a:schemeClr>
                </a:solidFill>
              </a:rPr>
              <a:t>Складовой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 принцип чтения - основа данного метода обучения детей чтению. </a:t>
            </a:r>
          </a:p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Склад - это пара из согласной с гласной, или из согласной с твердым или мягким знаком, или же одна буква (М-МА-МО-МУ-МЫ-МЭ). Пользуясь этими складами ребенок начинает составлять слова. 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122" name="Picture 2" descr="C:\Users\Вова\Desktop\WhatsApp Image 2018-12-12 at 18.09.28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3501008"/>
            <a:ext cx="5220072" cy="29375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0"/>
            <a:ext cx="835292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В наборе "Кубики Зайцева" 52 кубика. </a:t>
            </a:r>
          </a:p>
          <a:p>
            <a:pPr algn="just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Кубики отличаются: </a:t>
            </a:r>
          </a:p>
          <a:p>
            <a:pPr algn="just">
              <a:buFontTx/>
              <a:buChar char="-"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по размеру: большие и большие двойные(для твёрдых складов), маленькие и маленькие двойные (для мягких складов). </a:t>
            </a:r>
          </a:p>
          <a:p>
            <a:pPr algn="just">
              <a:buFontTx/>
              <a:buChar char="-"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- по цвету: "золотые" (желтые) - для складов с гласными, "железные" (серые) - для звонких складов, "деревянные" (коричневые) - для глухих складов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097" name="Picture 1" descr="C:\Users\Вова\Desktop\WhatsApp Image 2018-12-12 at 18.09.30(2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3573016"/>
            <a:ext cx="5616624" cy="31606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648072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Методика чтения Н. Зайцева</a:t>
            </a:r>
            <a:endParaRPr lang="ru-RU" sz="48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908720"/>
            <a:ext cx="4040188" cy="576064"/>
          </a:xfrm>
        </p:spPr>
        <p:txBody>
          <a:bodyPr/>
          <a:lstStyle/>
          <a:p>
            <a:pPr algn="ctr"/>
            <a:r>
              <a:rPr lang="ru-RU" dirty="0" smtClean="0"/>
              <a:t>ПЛЮСЫ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84784"/>
            <a:ext cx="4040188" cy="4875536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ru-RU" sz="3200" dirty="0" smtClean="0"/>
              <a:t>появляются навыки грамотного письма,</a:t>
            </a:r>
          </a:p>
          <a:p>
            <a:pPr lvl="0"/>
            <a:r>
              <a:rPr lang="ru-RU" sz="3200" dirty="0" smtClean="0"/>
              <a:t>выправляются логопедические недостатки,</a:t>
            </a:r>
          </a:p>
          <a:p>
            <a:pPr lvl="0"/>
            <a:r>
              <a:rPr lang="ru-RU" sz="3200" dirty="0" smtClean="0"/>
              <a:t>Каждое занятие проводится в движении, дети не сидят за партой</a:t>
            </a:r>
          </a:p>
          <a:p>
            <a:pPr lvl="0"/>
            <a:r>
              <a:rPr lang="ru-RU" sz="3200" dirty="0" smtClean="0"/>
              <a:t>быстро расширяется </a:t>
            </a:r>
          </a:p>
          <a:p>
            <a:pPr lvl="0">
              <a:buNone/>
            </a:pPr>
            <a:r>
              <a:rPr lang="ru-RU" sz="3200" dirty="0" smtClean="0"/>
              <a:t>      словарный запас,</a:t>
            </a:r>
          </a:p>
          <a:p>
            <a:pPr lvl="0"/>
            <a:r>
              <a:rPr lang="ru-RU" sz="3200" dirty="0" smtClean="0"/>
              <a:t>формируется логическое мышление,</a:t>
            </a:r>
          </a:p>
          <a:p>
            <a:pPr lvl="0"/>
            <a:r>
              <a:rPr lang="ru-RU" sz="3200" dirty="0" smtClean="0"/>
              <a:t>развивается способность самостоятельно работать, умение добывать нужные знания,</a:t>
            </a:r>
          </a:p>
          <a:p>
            <a:pPr lvl="0"/>
            <a:r>
              <a:rPr lang="ru-RU" sz="3200" dirty="0" smtClean="0"/>
              <a:t>каждый ребёнок чувствует </a:t>
            </a:r>
          </a:p>
          <a:p>
            <a:pPr lvl="0">
              <a:buNone/>
            </a:pPr>
            <a:r>
              <a:rPr lang="ru-RU" sz="3200" dirty="0" smtClean="0"/>
              <a:t>      себя успешным</a:t>
            </a:r>
          </a:p>
          <a:p>
            <a:endParaRPr lang="ru-RU" sz="2600" dirty="0"/>
          </a:p>
        </p:txBody>
      </p:sp>
      <p:pic>
        <p:nvPicPr>
          <p:cNvPr id="21505" name="Picture 1" descr="C:\Users\Вова\Desktop\WhatsApp Image 2018-12-12 at 18.09.31(1)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060848"/>
            <a:ext cx="4392488" cy="4032448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755576" y="188640"/>
          <a:ext cx="6624736" cy="6422897"/>
        </p:xfrm>
        <a:graphic>
          <a:graphicData uri="http://schemas.openxmlformats.org/drawingml/2006/table">
            <a:tbl>
              <a:tblPr/>
              <a:tblGrid>
                <a:gridCol w="1848956"/>
                <a:gridCol w="4775780"/>
              </a:tblGrid>
              <a:tr h="256307">
                <a:tc>
                  <a:txBody>
                    <a:bodyPr/>
                    <a:lstStyle/>
                    <a:p>
                      <a:pPr marL="160020" algn="l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1-2</a:t>
                      </a:r>
                    </a:p>
                  </a:txBody>
                  <a:tcPr marL="37498" marR="374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Знакомство с кубиками. </a:t>
                      </a:r>
                    </a:p>
                  </a:txBody>
                  <a:tcPr marL="37498" marR="374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397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37498" marR="374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u="sng" dirty="0">
                          <a:latin typeface="Times New Roman"/>
                          <a:ea typeface="Times New Roman"/>
                        </a:rPr>
                        <a:t>Слоги 1 группы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Буква А. Чтение слогов с буквой А.</a:t>
                      </a:r>
                    </a:p>
                  </a:txBody>
                  <a:tcPr marL="37498" marR="374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8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37498" marR="374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Чтение слов с буквой А.</a:t>
                      </a:r>
                    </a:p>
                  </a:txBody>
                  <a:tcPr marL="37498" marR="374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8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5</a:t>
                      </a:r>
                    </a:p>
                  </a:txBody>
                  <a:tcPr marL="37498" marR="374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Буква О. Слоги с буквой О. </a:t>
                      </a:r>
                    </a:p>
                  </a:txBody>
                  <a:tcPr marL="37498" marR="374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8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37498" marR="374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Чтение слов с буквой О.</a:t>
                      </a:r>
                    </a:p>
                  </a:txBody>
                  <a:tcPr marL="37498" marR="374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8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7</a:t>
                      </a:r>
                    </a:p>
                  </a:txBody>
                  <a:tcPr marL="37498" marR="374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Буква У. Чтение слогов с буквой У.</a:t>
                      </a:r>
                    </a:p>
                  </a:txBody>
                  <a:tcPr marL="37498" marR="374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97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8</a:t>
                      </a:r>
                    </a:p>
                  </a:txBody>
                  <a:tcPr marL="37498" marR="374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Чтение слов с буквой У.</a:t>
                      </a:r>
                    </a:p>
                  </a:txBody>
                  <a:tcPr marL="37498" marR="374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85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Times New Roman"/>
                          <a:ea typeface="Times New Roman"/>
                        </a:rPr>
                        <a:t>9</a:t>
                      </a:r>
                      <a:endParaRPr lang="ru-RU" sz="2400" dirty="0">
                        <a:latin typeface="Times New Roman"/>
                        <a:ea typeface="Times New Roman"/>
                      </a:endParaRPr>
                    </a:p>
                  </a:txBody>
                  <a:tcPr marL="37498" marR="374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Закрепление изученного.</a:t>
                      </a:r>
                    </a:p>
                  </a:txBody>
                  <a:tcPr marL="37498" marR="374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8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37498" marR="374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Буква Ы. Чтение слогов с буквой Ы.</a:t>
                      </a:r>
                    </a:p>
                  </a:txBody>
                  <a:tcPr marL="37498" marR="374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8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11</a:t>
                      </a:r>
                    </a:p>
                  </a:txBody>
                  <a:tcPr marL="37498" marR="374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Чтение слов с буквой Ы.</a:t>
                      </a:r>
                    </a:p>
                  </a:txBody>
                  <a:tcPr marL="37498" marR="374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8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12</a:t>
                      </a:r>
                    </a:p>
                  </a:txBody>
                  <a:tcPr marL="37498" marR="374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Братики – сестрички. Мягкий знак. Чтение коротких слов с мягким знаком на конце.</a:t>
                      </a:r>
                    </a:p>
                  </a:txBody>
                  <a:tcPr marL="37498" marR="374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8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13</a:t>
                      </a:r>
                    </a:p>
                  </a:txBody>
                  <a:tcPr marL="37498" marR="374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Буква Э. Чтение слов с буквой Э.</a:t>
                      </a:r>
                    </a:p>
                  </a:txBody>
                  <a:tcPr marL="37498" marR="374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8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14</a:t>
                      </a:r>
                    </a:p>
                  </a:txBody>
                  <a:tcPr marL="37498" marR="374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</a:rPr>
                        <a:t>Закрепление изученного.</a:t>
                      </a:r>
                    </a:p>
                  </a:txBody>
                  <a:tcPr marL="37498" marR="3749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907704" y="188640"/>
          <a:ext cx="5976664" cy="5453768"/>
        </p:xfrm>
        <a:graphic>
          <a:graphicData uri="http://schemas.openxmlformats.org/drawingml/2006/table">
            <a:tbl>
              <a:tblPr/>
              <a:tblGrid>
                <a:gridCol w="1320383"/>
                <a:gridCol w="4656281"/>
              </a:tblGrid>
              <a:tr h="5251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15</a:t>
                      </a:r>
                    </a:p>
                  </a:txBody>
                  <a:tcPr marL="45549" marR="45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u="sng" dirty="0">
                          <a:latin typeface="Times New Roman"/>
                          <a:ea typeface="Times New Roman"/>
                        </a:rPr>
                        <a:t>Слоги 2 группы</a:t>
                      </a:r>
                      <a:endParaRPr lang="ru-RU" sz="20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Буква Я. Слоги с буквой Я. </a:t>
                      </a:r>
                    </a:p>
                  </a:txBody>
                  <a:tcPr marL="45549" marR="45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1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16</a:t>
                      </a:r>
                    </a:p>
                  </a:txBody>
                  <a:tcPr marL="45549" marR="45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Чтение слов с буквой Я.</a:t>
                      </a:r>
                    </a:p>
                  </a:txBody>
                  <a:tcPr marL="45549" marR="45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1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17</a:t>
                      </a:r>
                    </a:p>
                  </a:txBody>
                  <a:tcPr marL="45549" marR="45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Буква И. Чтение слогов с буквой И.</a:t>
                      </a:r>
                    </a:p>
                  </a:txBody>
                  <a:tcPr marL="45549" marR="45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1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18</a:t>
                      </a:r>
                    </a:p>
                  </a:txBody>
                  <a:tcPr marL="45549" marR="45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Чтение слов с буквой И.</a:t>
                      </a:r>
                    </a:p>
                  </a:txBody>
                  <a:tcPr marL="45549" marR="45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1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19</a:t>
                      </a:r>
                    </a:p>
                  </a:txBody>
                  <a:tcPr marL="45549" marR="45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Буква Е. Чтение слогов с буквой Е.</a:t>
                      </a:r>
                    </a:p>
                  </a:txBody>
                  <a:tcPr marL="45549" marR="45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1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20</a:t>
                      </a:r>
                    </a:p>
                  </a:txBody>
                  <a:tcPr marL="45549" marR="45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Чтение слов с буквой Е.</a:t>
                      </a:r>
                    </a:p>
                  </a:txBody>
                  <a:tcPr marL="45549" marR="45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1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21</a:t>
                      </a:r>
                    </a:p>
                  </a:txBody>
                  <a:tcPr marL="45549" marR="45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Мягкий знак. Чтение слов с мягким знаком на конце и в середине слова.</a:t>
                      </a:r>
                    </a:p>
                  </a:txBody>
                  <a:tcPr marL="45549" marR="45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1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22</a:t>
                      </a:r>
                    </a:p>
                  </a:txBody>
                  <a:tcPr marL="45549" marR="45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Буква Ю. Чтение слогов и слов  с буквой Ю.</a:t>
                      </a:r>
                    </a:p>
                  </a:txBody>
                  <a:tcPr marL="45549" marR="45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1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23</a:t>
                      </a:r>
                    </a:p>
                  </a:txBody>
                  <a:tcPr marL="45549" marR="45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Буква Ё. Чтение слогов с буквой Ё.</a:t>
                      </a:r>
                    </a:p>
                  </a:txBody>
                  <a:tcPr marL="45549" marR="45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1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24</a:t>
                      </a:r>
                    </a:p>
                  </a:txBody>
                  <a:tcPr marL="45549" marR="45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Чтение слов с буквой Ё.</a:t>
                      </a:r>
                    </a:p>
                  </a:txBody>
                  <a:tcPr marL="45549" marR="45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1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</a:rPr>
                        <a:t>25-26</a:t>
                      </a:r>
                    </a:p>
                  </a:txBody>
                  <a:tcPr marL="45549" marR="45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Times New Roman"/>
                        </a:rPr>
                        <a:t>Буква Й. Чтение слов с буквой Й.</a:t>
                      </a:r>
                    </a:p>
                  </a:txBody>
                  <a:tcPr marL="45549" marR="455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Вова\Desktop\WhatsApp Image 2018-12-12 at 18.09.28(2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345620" cy="59572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Вова\Desktop\WhatsApp Image 2018-12-12 at 18.09.3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568952" cy="62978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Вова\Desktop\WhatsApp Image 2018-12-12 at 18.09.3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316416" cy="58320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Вова\Desktop\WhatsApp Image 2018-12-12 at 18.09.2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7776864" cy="57444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755576" y="4834863"/>
            <a:ext cx="76328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cs typeface="Arial" pitchFamily="34" charset="0"/>
              </a:rPr>
              <a:t>СПАСИБО ЗА </a:t>
            </a: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cs typeface="Arial" pitchFamily="34" charset="0"/>
              </a:rPr>
              <a:t>ВНИМАНИЕ!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</p:txBody>
      </p:sp>
      <p:pic>
        <p:nvPicPr>
          <p:cNvPr id="3" name="Рисунок 2" descr="методика зайцева, кубики зайцева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332656"/>
            <a:ext cx="6480720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1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3.2|5|6.8|5.7|4.9|7.4|5.4|8.8|12.5|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2.4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438</Words>
  <Application>Microsoft Office PowerPoint</Application>
  <PresentationFormat>Экран (4:3)</PresentationFormat>
  <Paragraphs>74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Мастер-класс на тему «Обучение чтению по кубикам Н.Зайцева»</vt:lpstr>
      <vt:lpstr>Слайд 2</vt:lpstr>
      <vt:lpstr>Слайд 3</vt:lpstr>
      <vt:lpstr>Слайд 4</vt:lpstr>
      <vt:lpstr>Методика чтения Н. Зайцева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Вова</dc:creator>
  <cp:lastModifiedBy>Вова</cp:lastModifiedBy>
  <cp:revision>10</cp:revision>
  <dcterms:created xsi:type="dcterms:W3CDTF">2018-12-12T23:42:39Z</dcterms:created>
  <dcterms:modified xsi:type="dcterms:W3CDTF">2018-12-13T00:33:25Z</dcterms:modified>
</cp:coreProperties>
</file>