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1" r:id="rId2"/>
    <p:sldId id="295" r:id="rId3"/>
    <p:sldId id="274" r:id="rId4"/>
    <p:sldId id="284" r:id="rId5"/>
    <p:sldId id="285" r:id="rId6"/>
    <p:sldId id="286" r:id="rId7"/>
    <p:sldId id="287" r:id="rId8"/>
    <p:sldId id="288" r:id="rId9"/>
    <p:sldId id="289" r:id="rId10"/>
    <p:sldId id="298" r:id="rId11"/>
    <p:sldId id="291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6726063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787" y="4243845"/>
            <a:ext cx="2307831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6726064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833787" y="2590078"/>
            <a:ext cx="2307832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242" y="2733709"/>
            <a:ext cx="6069268" cy="1373070"/>
          </a:xfrm>
        </p:spPr>
        <p:txBody>
          <a:bodyPr anchor="b">
            <a:noAutofit/>
          </a:bodyPr>
          <a:lstStyle>
            <a:lvl1pPr algn="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241" y="4394040"/>
            <a:ext cx="6108101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55655" y="5936188"/>
            <a:ext cx="2057400" cy="365125"/>
          </a:xfrm>
        </p:spPr>
        <p:txBody>
          <a:bodyPr/>
          <a:lstStyle/>
          <a:p>
            <a:fld id="{062CE4E6-17B1-442C-9CD5-C552E948FCF3}" type="datetimeFigureOut">
              <a:rPr lang="ru-RU" smtClean="0"/>
              <a:pPr/>
              <a:t>24.12.2018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1" y="5936189"/>
            <a:ext cx="402166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399" y="2750337"/>
            <a:ext cx="1370293" cy="1356442"/>
          </a:xfrm>
        </p:spPr>
        <p:txBody>
          <a:bodyPr/>
          <a:lstStyle/>
          <a:p>
            <a:fld id="{34276E99-ACFB-41E9-A834-3FEEC5787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4493366"/>
      </p:ext>
    </p:extLst>
  </p:cSld>
  <p:clrMapOvr>
    <a:masterClrMapping/>
  </p:clrMapOvr>
  <p:transition spd="med">
    <p:dissolve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8" name="Picture 27" descr="HD-ShadowLong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9" name="Picture 28" descr="HD-ShadowShort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3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CE4E6-17B1-442C-9CD5-C552E948FCF3}" type="datetimeFigureOut">
              <a:rPr lang="ru-RU" smtClean="0"/>
              <a:pPr/>
              <a:t>24.12.2018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6E99-ACFB-41E9-A834-3FEEC5787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2259749"/>
      </p:ext>
    </p:extLst>
  </p:cSld>
  <p:clrMapOvr>
    <a:masterClrMapping/>
  </p:clrMapOvr>
  <p:transition spd="med">
    <p:dissolve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2728432"/>
            <a:ext cx="9161969" cy="1677035"/>
            <a:chOff x="0" y="2895600"/>
            <a:chExt cx="9161969" cy="1677035"/>
          </a:xfrm>
        </p:grpSpPr>
        <p:pic>
          <p:nvPicPr>
            <p:cNvPr id="19" name="Picture 18" descr="HD-ShadowLong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0" name="Picture 19" descr="HD-ShadowShort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2869895"/>
            <a:ext cx="688915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1639" y="4232172"/>
            <a:ext cx="688915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65810" y="5936188"/>
            <a:ext cx="2057400" cy="365125"/>
          </a:xfrm>
        </p:spPr>
        <p:txBody>
          <a:bodyPr/>
          <a:lstStyle/>
          <a:p>
            <a:fld id="{062CE4E6-17B1-442C-9CD5-C552E948FCF3}" type="datetimeFigureOut">
              <a:rPr lang="ru-RU" smtClean="0"/>
              <a:pPr/>
              <a:t>24.12.2018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0" y="5936189"/>
            <a:ext cx="483467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6438" y="2869896"/>
            <a:ext cx="1149836" cy="1090789"/>
          </a:xfrm>
        </p:spPr>
        <p:txBody>
          <a:bodyPr/>
          <a:lstStyle/>
          <a:p>
            <a:fld id="{34276E99-ACFB-41E9-A834-3FEEC5787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1824669"/>
      </p:ext>
    </p:extLst>
  </p:cSld>
  <p:clrMapOvr>
    <a:masterClrMapping/>
  </p:clrMapOvr>
  <p:transition spd="med">
    <p:dissolve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53228"/>
            <a:ext cx="688739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2336873"/>
            <a:ext cx="3357899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61128" y="2336873"/>
            <a:ext cx="3359661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CE4E6-17B1-442C-9CD5-C552E948FCF3}" type="datetimeFigureOut">
              <a:rPr lang="ru-RU" smtClean="0"/>
              <a:pPr/>
              <a:t>24.12.2018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6E99-ACFB-41E9-A834-3FEEC5787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979326"/>
      </p:ext>
    </p:extLst>
  </p:cSld>
  <p:clrMapOvr>
    <a:masterClrMapping/>
  </p:clrMapOvr>
  <p:transition spd="med">
    <p:dissolve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9" name="Picture 28" descr="HD-ShadowLong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0" name="Picture 29" descr="HD-ShadowShort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3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30"/>
            <a:ext cx="6896534" cy="10809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988" y="2336874"/>
            <a:ext cx="3145080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1638" y="3030009"/>
            <a:ext cx="3367045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82646" y="2336873"/>
            <a:ext cx="3145527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61129" y="3030009"/>
            <a:ext cx="3367044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CE4E6-17B1-442C-9CD5-C552E948FCF3}" type="datetimeFigureOut">
              <a:rPr lang="ru-RU" smtClean="0"/>
              <a:pPr/>
              <a:t>24.12.2018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6E99-ACFB-41E9-A834-3FEEC5787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9357908"/>
      </p:ext>
    </p:extLst>
  </p:cSld>
  <p:clrMapOvr>
    <a:masterClrMapping/>
  </p:clrMapOvr>
  <p:transition spd="med">
    <p:dissolve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6" name="Picture 15" descr="HD-ShadowLong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7" name="Picture 16" descr="HD-ShadowShort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CE4E6-17B1-442C-9CD5-C552E948FCF3}" type="datetimeFigureOut">
              <a:rPr lang="ru-RU" smtClean="0"/>
              <a:pPr/>
              <a:t>24.12.2018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6E99-ACFB-41E9-A834-3FEEC5787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0635609"/>
      </p:ext>
    </p:extLst>
  </p:cSld>
  <p:clrMapOvr>
    <a:masterClrMapping/>
  </p:clrMapOvr>
  <p:transition spd="med">
    <p:dissolve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HD-ShadowShort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71"/>
          <a:stretch/>
        </p:blipFill>
        <p:spPr>
          <a:xfrm>
            <a:off x="7717217" y="1973262"/>
            <a:ext cx="1444752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710769" y="609600"/>
            <a:ext cx="1433231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CE4E6-17B1-442C-9CD5-C552E948FCF3}" type="datetimeFigureOut">
              <a:rPr lang="ru-RU" smtClean="0"/>
              <a:pPr/>
              <a:t>24.12.2018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6E99-ACFB-41E9-A834-3FEEC5787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7899343"/>
      </p:ext>
    </p:extLst>
  </p:cSld>
  <p:clrMapOvr>
    <a:masterClrMapping/>
  </p:clrMapOvr>
  <p:transition spd="med">
    <p:dissolve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7"/>
            <a:ext cx="6896534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4385" y="2336874"/>
            <a:ext cx="3913788" cy="35993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2336873"/>
            <a:ext cx="2796240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CE4E6-17B1-442C-9CD5-C552E948FCF3}" type="datetimeFigureOut">
              <a:rPr lang="ru-RU" smtClean="0"/>
              <a:pPr/>
              <a:t>24.12.2018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6E99-ACFB-41E9-A834-3FEEC5787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7914698"/>
      </p:ext>
    </p:extLst>
  </p:cSld>
  <p:clrMapOvr>
    <a:masterClrMapping/>
  </p:clrMapOvr>
  <p:transition spd="med">
    <p:dissolve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10956" y="2336874"/>
            <a:ext cx="3917217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2336874"/>
            <a:ext cx="2798487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CE4E6-17B1-442C-9CD5-C552E948FCF3}" type="datetimeFigureOut">
              <a:rPr lang="ru-RU" smtClean="0"/>
              <a:pPr/>
              <a:t>24.12.2018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6E99-ACFB-41E9-A834-3FEEC5787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8391583"/>
      </p:ext>
    </p:extLst>
  </p:cSld>
  <p:clrMapOvr>
    <a:masterClrMapping/>
  </p:clrMapOvr>
  <p:transition spd="med">
    <p:dissolve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3" y="4711617"/>
            <a:ext cx="6894770" cy="544482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31639" y="609598"/>
            <a:ext cx="6896534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5256098"/>
            <a:ext cx="6894772" cy="54781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CE4E6-17B1-442C-9CD5-C552E948FCF3}" type="datetimeFigureOut">
              <a:rPr lang="ru-RU" smtClean="0"/>
              <a:pPr/>
              <a:t>24.12.2018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310"/>
            <a:ext cx="1149836" cy="1090789"/>
          </a:xfrm>
        </p:spPr>
        <p:txBody>
          <a:bodyPr/>
          <a:lstStyle/>
          <a:p>
            <a:fld id="{34276E99-ACFB-41E9-A834-3FEEC5787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172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2" name="Picture 21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3" name="Picture 22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255" y="609597"/>
            <a:ext cx="6896534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889151" cy="1101764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CE4E6-17B1-442C-9CD5-C552E948FCF3}" type="datetimeFigureOut">
              <a:rPr lang="ru-RU" smtClean="0"/>
              <a:pPr/>
              <a:t>24.12.2018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616"/>
            <a:ext cx="1149836" cy="1090789"/>
          </a:xfrm>
        </p:spPr>
        <p:txBody>
          <a:bodyPr/>
          <a:lstStyle/>
          <a:p>
            <a:fld id="{34276E99-ACFB-41E9-A834-3FEEC5787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83751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30" name="Picture 29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1" name="Picture 30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921" y="616983"/>
            <a:ext cx="642514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89438" y="3660763"/>
            <a:ext cx="5987731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903919" cy="110176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CE4E6-17B1-442C-9CD5-C552E948FCF3}" type="datetimeFigureOut">
              <a:rPr lang="ru-RU" smtClean="0"/>
              <a:pPr/>
              <a:t>24.12.2018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34276E99-ACFB-41E9-A834-3FEEC57874F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270932" y="748116"/>
            <a:ext cx="5334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67191" y="2998573"/>
            <a:ext cx="457200" cy="5847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043018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3" name="Picture 22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4" name="Picture 23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8" y="4710340"/>
            <a:ext cx="6896534" cy="5898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9" y="5300150"/>
            <a:ext cx="6896534" cy="51195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CE4E6-17B1-442C-9CD5-C552E948FCF3}" type="datetimeFigureOut">
              <a:rPr lang="ru-RU" smtClean="0"/>
              <a:pPr/>
              <a:t>24.12.2018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34276E99-ACFB-41E9-A834-3FEEC5787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6577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32629" y="2329489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39777" y="3015290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8413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2879710" y="3007906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26136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233520" y="3007905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CE4E6-17B1-442C-9CD5-C552E948FCF3}" type="datetimeFigureOut">
              <a:rPr lang="ru-RU" smtClean="0"/>
              <a:pPr/>
              <a:t>24.12.2018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6E99-ACFB-41E9-A834-3FEEC5787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82251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35" name="Picture 34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6" name="Picture 35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7" name="Rectangle 36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Rectangle 37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32391" y="4297503"/>
            <a:ext cx="21922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32391" y="2336873"/>
            <a:ext cx="2192257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32391" y="4873765"/>
            <a:ext cx="219225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0497" y="4297503"/>
            <a:ext cx="221507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870497" y="2336873"/>
            <a:ext cx="221507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2869483" y="4873764"/>
            <a:ext cx="2218004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31028" y="4297503"/>
            <a:ext cx="219433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231027" y="2336873"/>
            <a:ext cx="2194333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230934" y="4873762"/>
            <a:ext cx="2197239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CE4E6-17B1-442C-9CD5-C552E948FCF3}" type="datetimeFigureOut">
              <a:rPr lang="ru-RU" smtClean="0"/>
              <a:pPr/>
              <a:t>24.12.2018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6E99-ACFB-41E9-A834-3FEEC5787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95927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7" name="Picture 16" descr="HD-ShadowLong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8" name="Picture 17" descr="HD-ShadowShort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19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CE4E6-17B1-442C-9CD5-C552E948FCF3}" type="datetimeFigureOut">
              <a:rPr lang="ru-RU" smtClean="0"/>
              <a:pPr/>
              <a:t>24.12.2018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6E99-ACFB-41E9-A834-3FEEC5787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9804257"/>
      </p:ext>
    </p:extLst>
  </p:cSld>
  <p:clrMapOvr>
    <a:masterClrMapping/>
  </p:clrMapOvr>
  <p:transition spd="med">
    <p:dissolve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 rot="5400000">
            <a:off x="4575305" y="2747178"/>
            <a:ext cx="6862555" cy="1368199"/>
            <a:chOff x="2281445" y="609600"/>
            <a:chExt cx="6862555" cy="1368199"/>
          </a:xfrm>
        </p:grpSpPr>
        <p:sp>
          <p:nvSpPr>
            <p:cNvPr id="12" name="Rectangle 11"/>
            <p:cNvSpPr/>
            <p:nvPr/>
          </p:nvSpPr>
          <p:spPr>
            <a:xfrm>
              <a:off x="2281445" y="609601"/>
              <a:ext cx="5285695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7710769" y="609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4798" y="609597"/>
            <a:ext cx="1069602" cy="446193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241" y="609598"/>
            <a:ext cx="6576359" cy="53265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29144" y="5936188"/>
            <a:ext cx="2057400" cy="365125"/>
          </a:xfrm>
        </p:spPr>
        <p:txBody>
          <a:bodyPr/>
          <a:lstStyle/>
          <a:p>
            <a:fld id="{062CE4E6-17B1-442C-9CD5-C552E948FCF3}" type="datetimeFigureOut">
              <a:rPr lang="ru-RU" smtClean="0"/>
              <a:pPr/>
              <a:t>24.12.2018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0241" y="5936189"/>
            <a:ext cx="4518959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31152" y="5432500"/>
            <a:ext cx="1149636" cy="1273100"/>
          </a:xfrm>
        </p:spPr>
        <p:txBody>
          <a:bodyPr anchor="t"/>
          <a:lstStyle>
            <a:lvl1pPr algn="ctr">
              <a:defRPr/>
            </a:lvl1pPr>
          </a:lstStyle>
          <a:p>
            <a:fld id="{34276E99-ACFB-41E9-A834-3FEEC5787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371330"/>
      </p:ext>
    </p:extLst>
  </p:cSld>
  <p:clrMapOvr>
    <a:masterClrMapping/>
  </p:clrMapOvr>
  <p:transition spd="med">
    <p:dissolve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audio" Target="../media/audio1.wav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ames\Desktop\msft\Berlin\build Assets\hashOverlaySD-FullResolve.png"/>
          <p:cNvPicPr>
            <a:picLocks noChangeAspect="1" noChangeArrowheads="1"/>
          </p:cNvPicPr>
          <p:nvPr/>
        </p:nvPicPr>
        <p:blipFill>
          <a:blip r:embed="rId20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2336873"/>
            <a:ext cx="6887389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67881" y="5936188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2CE4E6-17B1-442C-9CD5-C552E948FCF3}" type="datetimeFigureOut">
              <a:rPr lang="ru-RU" smtClean="0"/>
              <a:pPr/>
              <a:t>24.12.2018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5936189"/>
            <a:ext cx="48346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48600" y="753228"/>
            <a:ext cx="1157674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76E99-ACFB-41E9-A834-3FEEC5787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4936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ransition spd="med">
    <p:dissolve/>
    <p:sndAc>
      <p:stSnd>
        <p:snd r:embed="rId19" name="camera.wav"/>
      </p:stSnd>
    </p:sndAc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71472" y="642918"/>
            <a:ext cx="8143932" cy="7940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 урока:   </a:t>
            </a:r>
          </a:p>
          <a:p>
            <a:pPr algn="ctr"/>
            <a:r>
              <a:rPr lang="ru-RU" sz="5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Химическая  промышленность России.  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(9 класс)</a:t>
            </a:r>
          </a:p>
          <a:p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Выполнила работу </a:t>
            </a:r>
          </a:p>
          <a:p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Учитель географии</a:t>
            </a:r>
          </a:p>
          <a:p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ГБОУ СОШ №172</a:t>
            </a:r>
          </a:p>
          <a:p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Нестерова К.Н</a:t>
            </a:r>
            <a:endParaRPr lang="ru-RU" sz="1600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dirty="0" smtClean="0"/>
          </a:p>
          <a:p>
            <a:pPr algn="r"/>
            <a:endParaRPr lang="ru-RU" dirty="0" smtClean="0"/>
          </a:p>
          <a:p>
            <a:pPr algn="r"/>
            <a:endParaRPr lang="ru-RU" dirty="0" smtClean="0"/>
          </a:p>
          <a:p>
            <a:pPr algn="r"/>
            <a:endParaRPr lang="ru-RU" dirty="0" smtClean="0"/>
          </a:p>
          <a:p>
            <a:pPr algn="r"/>
            <a:r>
              <a:rPr lang="ru-RU" sz="1600" dirty="0" smtClean="0"/>
              <a:t>.</a:t>
            </a:r>
            <a:endParaRPr lang="ru-RU" dirty="0" smtClean="0"/>
          </a:p>
          <a:p>
            <a:pPr algn="r"/>
            <a:endParaRPr lang="ru-RU" dirty="0" smtClean="0"/>
          </a:p>
          <a:p>
            <a:pPr algn="r"/>
            <a:endParaRPr lang="ru-RU" dirty="0" smtClean="0"/>
          </a:p>
          <a:p>
            <a:pPr algn="r"/>
            <a:endParaRPr lang="ru-RU" dirty="0" smtClean="0"/>
          </a:p>
          <a:p>
            <a:pPr algn="r"/>
            <a:endParaRPr lang="ru-RU" dirty="0" smtClean="0"/>
          </a:p>
        </p:txBody>
      </p:sp>
    </p:spTree>
  </p:cSld>
  <p:clrMapOvr>
    <a:masterClrMapping/>
  </p:clrMapOvr>
  <p:transition spd="med">
    <p:dissolve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1785926"/>
            <a:ext cx="7175351" cy="2714644"/>
          </a:xfrm>
        </p:spPr>
        <p:txBody>
          <a:bodyPr/>
          <a:lstStyle/>
          <a:p>
            <a:r>
              <a:rPr lang="ru-RU" sz="2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Да</a:t>
            </a:r>
            <a:r>
              <a:rPr lang="ru-RU" sz="2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ть характеристику химической промышленности России. Сформировать представление об отраслевом составе химической промышленности и размещении по территории страны. Описать базы химической промышленности</a:t>
            </a:r>
            <a:r>
              <a:rPr lang="ru-RU" sz="2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r>
              <a:rPr lang="ru-RU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14480" y="857232"/>
            <a:ext cx="5637010" cy="882119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 урока:</a:t>
            </a:r>
            <a:endParaRPr lang="ru-RU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8501121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428596" y="214290"/>
            <a:ext cx="8501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Химическая промышленность России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dissolve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3500430" y="6410848"/>
            <a:ext cx="5429288" cy="36576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357422" y="14287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ru-RU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1000108"/>
            <a:ext cx="9144000" cy="544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spc="50" normalizeH="0" baseline="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</a:t>
            </a:r>
            <a:r>
              <a:rPr kumimoji="0" lang="ru-RU" sz="2800" b="1" i="0" u="none" strike="noStrike" spc="50" normalizeH="0" baseline="0" dirty="0" err="1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Химико</a:t>
            </a:r>
            <a:r>
              <a:rPr kumimoji="0" lang="ru-RU" sz="2800" b="1" i="0" u="none" strike="noStrike" spc="50" normalizeH="0" baseline="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– лесной комплекс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b="1" spc="50" dirty="0" smtClean="0">
              <a:ln w="11430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spc="50" normalizeH="0" baseline="0" dirty="0" smtClean="0">
              <a:ln w="11430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spc="50" normalizeH="0" baseline="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Химическая                          Лесная</a:t>
            </a:r>
            <a:endParaRPr kumimoji="0" lang="ru-RU" sz="1200" b="1" i="0" u="none" strike="noStrike" spc="50" normalizeH="0" baseline="0" dirty="0" smtClean="0">
              <a:ln w="11430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spc="50" normalizeH="0" baseline="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промышленность              </a:t>
            </a:r>
            <a:r>
              <a:rPr kumimoji="0" lang="ru-RU" sz="2800" b="1" i="0" u="none" strike="noStrike" spc="50" normalizeH="0" baseline="0" dirty="0" err="1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промышленность</a:t>
            </a:r>
            <a:endParaRPr kumimoji="0" lang="ru-RU" sz="2800" b="1" i="0" u="none" strike="noStrike" spc="50" normalizeH="0" baseline="0" dirty="0" smtClean="0">
              <a:ln w="11430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b="1" spc="50" dirty="0" smtClean="0">
              <a:ln w="11430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cxnSp>
        <p:nvCxnSpPr>
          <p:cNvPr id="30" name="Прямая со стрелкой 29"/>
          <p:cNvCxnSpPr/>
          <p:nvPr/>
        </p:nvCxnSpPr>
        <p:spPr>
          <a:xfrm rot="5400000">
            <a:off x="2857488" y="1500174"/>
            <a:ext cx="714380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5929322" y="1500174"/>
            <a:ext cx="714380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3143248"/>
            <a:ext cx="4214842" cy="3140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0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20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71472" y="357166"/>
            <a:ext cx="6512511" cy="1143000"/>
          </a:xfrm>
        </p:spPr>
        <p:txBody>
          <a:bodyPr/>
          <a:lstStyle/>
          <a:p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    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Задание №1:</a:t>
            </a:r>
            <a:endParaRPr lang="ru-RU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000100" y="2285992"/>
            <a:ext cx="6400800" cy="3134694"/>
          </a:xfrm>
        </p:spPr>
        <p:txBody>
          <a:bodyPr>
            <a:normAutofit fontScale="85000" lnSpcReduction="20000"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Химическая промышленность отличается от  других отраслей рядом особенностей. </a:t>
            </a:r>
          </a:p>
          <a:p>
            <a:endParaRPr lang="ru-RU" sz="32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Самостоятельно работая с текстом учебника стр.33, выявите 3 особенности химической промышленности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3786182" y="6410848"/>
            <a:ext cx="5143536" cy="36576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med">
    <p:dissolve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500042"/>
            <a:ext cx="6512511" cy="1143000"/>
          </a:xfrm>
        </p:spPr>
        <p:txBody>
          <a:bodyPr/>
          <a:lstStyle/>
          <a:p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Правильные ответы: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928802"/>
            <a:ext cx="6400800" cy="406338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1.Химическая промышленность создает новые материалы с заданными свойствами, которые позволяют экономить сырье и труд людей.</a:t>
            </a:r>
          </a:p>
          <a:p>
            <a:pPr>
              <a:buNone/>
            </a:pPr>
            <a:r>
              <a:rPr lang="ru-RU" dirty="0" smtClean="0"/>
              <a:t>2.Химическая промышленность имеет обширную сырьевую базу (</a:t>
            </a:r>
            <a:r>
              <a:rPr lang="ru-RU" dirty="0" err="1" smtClean="0"/>
              <a:t>п</a:t>
            </a:r>
            <a:r>
              <a:rPr lang="ru-RU" dirty="0" smtClean="0"/>
              <a:t>/и, вода, воздух, древесина). Один продукт можно получить из разных видов сырья.</a:t>
            </a:r>
          </a:p>
          <a:p>
            <a:pPr>
              <a:buNone/>
            </a:pPr>
            <a:r>
              <a:rPr lang="ru-RU" dirty="0" smtClean="0"/>
              <a:t>3.Химическая промышленность дает возможность комплексной переработки сырья и получения разнообразной продукции.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571868" y="6410848"/>
            <a:ext cx="4857784" cy="36576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med">
    <p:dissolve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14384"/>
          </a:xfrm>
        </p:spPr>
        <p:txBody>
          <a:bodyPr>
            <a:noAutofit/>
          </a:bodyPr>
          <a:lstStyle/>
          <a:p>
            <a:pPr algn="l"/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</a:rPr>
              <a:t>  Задание №2. Определение факторов     размещения предприятий и их географии.</a:t>
            </a:r>
            <a:endParaRPr lang="ru-RU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3000" y="731520"/>
            <a:ext cx="6400800" cy="2340290"/>
          </a:xfrm>
        </p:spPr>
        <p:txBody>
          <a:bodyPr/>
          <a:lstStyle/>
          <a:p>
            <a:endParaRPr lang="ru-RU" sz="2400" dirty="0" smtClean="0"/>
          </a:p>
          <a:p>
            <a:pPr>
              <a:buNone/>
            </a:pPr>
            <a:r>
              <a:rPr lang="ru-RU" sz="20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Работа с текстом учебника стр.35-36, рис9, табл.6,     карта атласа «Химическая промышленность».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Заполните таблицу.</a:t>
            </a:r>
          </a:p>
          <a:p>
            <a:pPr>
              <a:buNone/>
            </a:pPr>
            <a:endParaRPr lang="ru-RU" i="1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2214546" y="6410848"/>
            <a:ext cx="5500726" cy="365760"/>
          </a:xfrm>
        </p:spPr>
        <p:txBody>
          <a:bodyPr/>
          <a:lstStyle/>
          <a:p>
            <a:pPr algn="ctr"/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857224" y="3071811"/>
          <a:ext cx="7358116" cy="3000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95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95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395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395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77508">
                <a:tc>
                  <a:txBody>
                    <a:bodyPr/>
                    <a:lstStyle/>
                    <a:p>
                      <a:r>
                        <a:rPr lang="ru-RU" dirty="0" smtClean="0"/>
                        <a:t>Отрасль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Продукция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Факторы размещения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Центры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7508">
                <a:tc>
                  <a:txBody>
                    <a:bodyPr/>
                    <a:lstStyle/>
                    <a:p>
                      <a:r>
                        <a:rPr lang="ru-RU" dirty="0" smtClean="0"/>
                        <a:t>1.Горно-химическая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7508">
                <a:tc>
                  <a:txBody>
                    <a:bodyPr/>
                    <a:lstStyle/>
                    <a:p>
                      <a:r>
                        <a:rPr lang="ru-RU" dirty="0" smtClean="0"/>
                        <a:t>2.Основная химия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6787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r>
                        <a:rPr lang="ru-RU" dirty="0" smtClean="0"/>
                        <a:t>Химия органического синтеза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lphaUcPeriod"/>
                      </a:pP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dissolve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714380"/>
          </a:xfrm>
        </p:spPr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Правильный ответ: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42844" y="1153007"/>
          <a:ext cx="8858311" cy="51335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85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65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6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965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48777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Отрасль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Продукция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Факторы размещения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Центры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0865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1.Горно-химическая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апатиты</a:t>
                      </a:r>
                    </a:p>
                    <a:p>
                      <a:r>
                        <a:rPr lang="ru-RU" sz="1400" dirty="0" smtClean="0"/>
                        <a:t>фосфориты</a:t>
                      </a:r>
                    </a:p>
                    <a:p>
                      <a:r>
                        <a:rPr lang="ru-RU" sz="1400" dirty="0" smtClean="0"/>
                        <a:t>калийная соль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 сырья</a:t>
                      </a:r>
                    </a:p>
                    <a:p>
                      <a:r>
                        <a:rPr lang="ru-RU" sz="1400" dirty="0" smtClean="0"/>
                        <a:t>у</a:t>
                      </a:r>
                      <a:r>
                        <a:rPr lang="ru-RU" sz="1400" baseline="0" dirty="0" smtClean="0"/>
                        <a:t> </a:t>
                      </a:r>
                      <a:r>
                        <a:rPr lang="ru-RU" sz="1400" dirty="0" smtClean="0"/>
                        <a:t>сырья</a:t>
                      </a:r>
                    </a:p>
                    <a:p>
                      <a:r>
                        <a:rPr lang="ru-RU" sz="1400" dirty="0" smtClean="0"/>
                        <a:t>у сырья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Хибины,</a:t>
                      </a:r>
                    </a:p>
                    <a:p>
                      <a:r>
                        <a:rPr lang="ru-RU" sz="1400" dirty="0" smtClean="0"/>
                        <a:t>Егорьевск</a:t>
                      </a:r>
                    </a:p>
                    <a:p>
                      <a:r>
                        <a:rPr lang="ru-RU" sz="1400" dirty="0" smtClean="0"/>
                        <a:t>Соликамск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54897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2.Основная химия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калийные удобрения</a:t>
                      </a:r>
                    </a:p>
                    <a:p>
                      <a:r>
                        <a:rPr lang="ru-RU" sz="1400" dirty="0" smtClean="0"/>
                        <a:t>фосфорные удобрения</a:t>
                      </a:r>
                    </a:p>
                    <a:p>
                      <a:endParaRPr lang="ru-RU" sz="1400" dirty="0" smtClean="0"/>
                    </a:p>
                    <a:p>
                      <a:endParaRPr lang="ru-RU" sz="1400" dirty="0" smtClean="0"/>
                    </a:p>
                    <a:p>
                      <a:r>
                        <a:rPr lang="ru-RU" sz="1400" dirty="0" smtClean="0"/>
                        <a:t>азотные удобрения</a:t>
                      </a:r>
                    </a:p>
                    <a:p>
                      <a:endParaRPr lang="ru-RU" sz="1400" dirty="0" smtClean="0"/>
                    </a:p>
                    <a:p>
                      <a:endParaRPr lang="ru-RU" sz="1400" dirty="0" smtClean="0"/>
                    </a:p>
                    <a:p>
                      <a:r>
                        <a:rPr lang="ru-RU" sz="1400" dirty="0" smtClean="0"/>
                        <a:t>серная кислота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 сырья</a:t>
                      </a:r>
                    </a:p>
                    <a:p>
                      <a:r>
                        <a:rPr lang="ru-RU" sz="1400" dirty="0" smtClean="0"/>
                        <a:t> потребителя и сернокислотных заводов</a:t>
                      </a:r>
                    </a:p>
                    <a:p>
                      <a:r>
                        <a:rPr lang="ru-RU" sz="1400" dirty="0" smtClean="0"/>
                        <a:t>у газопроводов на металлургических комбинатах</a:t>
                      </a:r>
                    </a:p>
                    <a:p>
                      <a:r>
                        <a:rPr lang="ru-RU" sz="1400" dirty="0" smtClean="0"/>
                        <a:t>у потребителя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Соликамск, Березняки</a:t>
                      </a:r>
                    </a:p>
                    <a:p>
                      <a:r>
                        <a:rPr lang="ru-RU" sz="1400" dirty="0" smtClean="0"/>
                        <a:t>Г.Воскресенск</a:t>
                      </a:r>
                    </a:p>
                    <a:p>
                      <a:endParaRPr lang="ru-RU" sz="1400" dirty="0" smtClean="0"/>
                    </a:p>
                    <a:p>
                      <a:endParaRPr lang="ru-RU" sz="1400" dirty="0" smtClean="0"/>
                    </a:p>
                    <a:p>
                      <a:r>
                        <a:rPr lang="ru-RU" sz="1400" dirty="0" smtClean="0"/>
                        <a:t>Новомосковск, Щекино, Тольятти, Новгород, Магнитогорск</a:t>
                      </a:r>
                    </a:p>
                    <a:p>
                      <a:r>
                        <a:rPr lang="ru-RU" sz="1400" dirty="0" smtClean="0"/>
                        <a:t>Волжский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4756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3.Химия органического синтеза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синтетический каучук</a:t>
                      </a:r>
                    </a:p>
                    <a:p>
                      <a:endParaRPr lang="ru-RU" sz="1400" dirty="0" smtClean="0"/>
                    </a:p>
                    <a:p>
                      <a:r>
                        <a:rPr lang="ru-RU" sz="1400" dirty="0" smtClean="0"/>
                        <a:t>шины</a:t>
                      </a:r>
                    </a:p>
                    <a:p>
                      <a:endParaRPr lang="ru-RU" sz="1400" dirty="0" smtClean="0"/>
                    </a:p>
                    <a:p>
                      <a:r>
                        <a:rPr lang="ru-RU" sz="1400" dirty="0" smtClean="0"/>
                        <a:t>пластмассы</a:t>
                      </a:r>
                    </a:p>
                    <a:p>
                      <a:endParaRPr lang="ru-RU" sz="1400" dirty="0" smtClean="0"/>
                    </a:p>
                    <a:p>
                      <a:r>
                        <a:rPr lang="ru-RU" sz="1400" dirty="0" smtClean="0"/>
                        <a:t>химия волокна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 сырья</a:t>
                      </a:r>
                    </a:p>
                    <a:p>
                      <a:r>
                        <a:rPr lang="ru-RU" sz="1400" dirty="0" smtClean="0"/>
                        <a:t>нефтепроводы</a:t>
                      </a:r>
                    </a:p>
                    <a:p>
                      <a:r>
                        <a:rPr lang="ru-RU" sz="1400" dirty="0" smtClean="0"/>
                        <a:t>к производству каучука</a:t>
                      </a:r>
                    </a:p>
                    <a:p>
                      <a:endParaRPr lang="ru-RU" sz="1400" dirty="0" smtClean="0"/>
                    </a:p>
                    <a:p>
                      <a:r>
                        <a:rPr lang="ru-RU" sz="1400" dirty="0" smtClean="0"/>
                        <a:t>к потребителю и к НПЗ</a:t>
                      </a:r>
                    </a:p>
                    <a:p>
                      <a:endParaRPr lang="ru-RU" sz="1400" dirty="0" smtClean="0"/>
                    </a:p>
                    <a:p>
                      <a:r>
                        <a:rPr lang="ru-RU" sz="1400" dirty="0" smtClean="0"/>
                        <a:t>водоемкое, энергоемкое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Ефремов, Ярославль, Тольятти, Казань, Воронеж</a:t>
                      </a:r>
                    </a:p>
                    <a:p>
                      <a:r>
                        <a:rPr lang="ru-RU" sz="1400" dirty="0" smtClean="0"/>
                        <a:t>Киров, Нижнекамск, Воронеж, Омск</a:t>
                      </a:r>
                    </a:p>
                    <a:p>
                      <a:r>
                        <a:rPr lang="ru-RU" sz="1400" dirty="0" smtClean="0"/>
                        <a:t>Уфа, Тюмень, Казань, Орехово-Зуево</a:t>
                      </a:r>
                    </a:p>
                    <a:p>
                      <a:r>
                        <a:rPr lang="ru-RU" sz="1400" dirty="0" smtClean="0"/>
                        <a:t>Тверь, Клин, Саратов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1142976" y="6410848"/>
            <a:ext cx="7143800" cy="365760"/>
          </a:xfrm>
        </p:spPr>
        <p:txBody>
          <a:bodyPr/>
          <a:lstStyle/>
          <a:p>
            <a:pPr algn="ctr"/>
            <a:endParaRPr lang="ru-RU" dirty="0"/>
          </a:p>
        </p:txBody>
      </p:sp>
    </p:spTree>
  </p:cSld>
  <p:clrMapOvr>
    <a:masterClrMapping/>
  </p:clrMapOvr>
  <p:transition spd="med">
    <p:dissolve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214290"/>
            <a:ext cx="8043890" cy="114300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600" b="1" dirty="0" smtClean="0"/>
              <a:t>Основные базы химической промышленности России: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643050"/>
            <a:ext cx="8115328" cy="4681550"/>
          </a:xfrm>
        </p:spPr>
        <p:txBody>
          <a:bodyPr>
            <a:normAutofit/>
          </a:bodyPr>
          <a:lstStyle/>
          <a:p>
            <a:endParaRPr lang="ru-RU" sz="36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1.Северо-Европейская</a:t>
            </a:r>
          </a:p>
          <a:p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2.Центральная</a:t>
            </a:r>
          </a:p>
          <a:p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3.Урало-Поволжская</a:t>
            </a:r>
          </a:p>
          <a:p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4.Сибирская</a:t>
            </a:r>
            <a:endParaRPr lang="ru-RU" sz="36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071802" y="6410848"/>
            <a:ext cx="3214710" cy="365760"/>
          </a:xfrm>
        </p:spPr>
        <p:txBody>
          <a:bodyPr/>
          <a:lstStyle/>
          <a:p>
            <a:pPr algn="ctr"/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1714488"/>
            <a:ext cx="2857500" cy="397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dissolve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57158" y="357166"/>
            <a:ext cx="8429684" cy="714380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chemeClr val="bg2">
                    <a:lumMod val="50000"/>
                  </a:schemeClr>
                </a:solidFill>
              </a:rPr>
              <a:t>Задания для закрепления темы: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714348" y="1357298"/>
            <a:ext cx="4000528" cy="4546290"/>
          </a:xfrm>
        </p:spPr>
        <p:txBody>
          <a:bodyPr>
            <a:normAutofit/>
          </a:bodyPr>
          <a:lstStyle/>
          <a:p>
            <a:r>
              <a:rPr lang="ru-RU" b="1" i="1" u="sng" dirty="0" smtClean="0">
                <a:solidFill>
                  <a:schemeClr val="accent6">
                    <a:lumMod val="75000"/>
                  </a:schemeClr>
                </a:solidFill>
              </a:rPr>
              <a:t>Разбейте</a:t>
            </a:r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города  </a:t>
            </a:r>
            <a:r>
              <a:rPr lang="ru-RU" dirty="0" smtClean="0"/>
              <a:t>А) Череповец, Б) Кемерово, В) </a:t>
            </a:r>
            <a:r>
              <a:rPr lang="ru-RU" dirty="0" err="1" smtClean="0"/>
              <a:t>Ангарск</a:t>
            </a:r>
            <a:r>
              <a:rPr lang="ru-RU" dirty="0" smtClean="0"/>
              <a:t>, Г) Липецк, Д) Соликамск, Е) Брянск, Ж) Дзержинск, З) Тольятти, И) </a:t>
            </a:r>
            <a:r>
              <a:rPr lang="ru-RU" dirty="0" err="1" smtClean="0"/>
              <a:t>Воскресенск,К</a:t>
            </a:r>
            <a:r>
              <a:rPr lang="ru-RU" dirty="0" smtClean="0"/>
              <a:t>) Великий Новгород -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на группы в зависимости от их производства минеральных удобрений:</a:t>
            </a:r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5786446" y="1857364"/>
            <a:ext cx="2775200" cy="2786082"/>
          </a:xfrm>
        </p:spPr>
        <p:txBody>
          <a:bodyPr/>
          <a:lstStyle/>
          <a:p>
            <a:r>
              <a:rPr lang="ru-RU" dirty="0" smtClean="0"/>
              <a:t>1.комплексные </a:t>
            </a:r>
          </a:p>
          <a:p>
            <a:r>
              <a:rPr lang="ru-RU" dirty="0" smtClean="0"/>
              <a:t>2.азотные</a:t>
            </a:r>
          </a:p>
          <a:p>
            <a:r>
              <a:rPr lang="ru-RU" dirty="0" smtClean="0"/>
              <a:t>3.калийные</a:t>
            </a:r>
          </a:p>
          <a:p>
            <a:r>
              <a:rPr lang="ru-RU" dirty="0" smtClean="0"/>
              <a:t>4.фосфорные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dissolve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358246" cy="142876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Правильные ответы: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428728" y="2571744"/>
            <a:ext cx="6400800" cy="3206132"/>
          </a:xfrm>
        </p:spPr>
        <p:txBody>
          <a:bodyPr>
            <a:normAutofit fontScale="85000" lnSpcReduction="20000"/>
          </a:bodyPr>
          <a:lstStyle/>
          <a:p>
            <a:r>
              <a:rPr lang="ru-RU" sz="3500" dirty="0" smtClean="0"/>
              <a:t>1. а, </a:t>
            </a:r>
            <a:r>
              <a:rPr lang="ru-RU" sz="3500" dirty="0" err="1" smtClean="0"/>
              <a:t>з</a:t>
            </a:r>
            <a:r>
              <a:rPr lang="ru-RU" sz="3500" dirty="0" smtClean="0"/>
              <a:t>, и</a:t>
            </a:r>
          </a:p>
          <a:p>
            <a:r>
              <a:rPr lang="ru-RU" sz="3500" dirty="0" smtClean="0"/>
              <a:t>2. б, в, г, ж, к</a:t>
            </a:r>
          </a:p>
          <a:p>
            <a:r>
              <a:rPr lang="ru-RU" sz="3500" dirty="0" smtClean="0"/>
              <a:t>3. </a:t>
            </a:r>
            <a:r>
              <a:rPr lang="ru-RU" sz="3500" dirty="0" err="1" smtClean="0"/>
              <a:t>д</a:t>
            </a:r>
            <a:endParaRPr lang="ru-RU" sz="3500" dirty="0" smtClean="0"/>
          </a:p>
          <a:p>
            <a:r>
              <a:rPr lang="ru-RU" sz="3500" dirty="0" smtClean="0"/>
              <a:t>4. е, и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Молодцы!</a:t>
            </a:r>
            <a:endParaRPr lang="ru-RU" sz="4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571868" y="6410848"/>
            <a:ext cx="4071966" cy="36576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med">
    <p:dissolve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Берлин">
  <a:themeElements>
    <a:clrScheme name="Берлин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Берлин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ерли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TM04033917[[fn=Берлин]]</Template>
  <TotalTime>440</TotalTime>
  <Words>408</Words>
  <Application>Microsoft Office PowerPoint</Application>
  <PresentationFormat>Экран (4:3)</PresentationFormat>
  <Paragraphs>127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Times New Roman</vt:lpstr>
      <vt:lpstr>Trebuchet MS</vt:lpstr>
      <vt:lpstr>Берлин</vt:lpstr>
      <vt:lpstr>Презентация PowerPoint</vt:lpstr>
      <vt:lpstr>Дать характеристику химической промышленности России. Сформировать представление об отраслевом составе химической промышленности и размещении по территории страны. Описать базы химической промышленности. </vt:lpstr>
      <vt:lpstr>Презентация PowerPoint</vt:lpstr>
      <vt:lpstr>Презентация PowerPoint</vt:lpstr>
      <vt:lpstr>    Задание №1:</vt:lpstr>
      <vt:lpstr>Правильные ответы:</vt:lpstr>
      <vt:lpstr>  Задание №2. Определение факторов     размещения предприятий и их географии.</vt:lpstr>
      <vt:lpstr>Правильный ответ:</vt:lpstr>
      <vt:lpstr>Основные базы химической промышленности России:</vt:lpstr>
      <vt:lpstr>Задания для закрепления темы:</vt:lpstr>
      <vt:lpstr>Правильные ответы: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ОКАИЕНКО</dc:creator>
  <cp:lastModifiedBy>география</cp:lastModifiedBy>
  <cp:revision>36</cp:revision>
  <dcterms:created xsi:type="dcterms:W3CDTF">2009-04-11T09:04:57Z</dcterms:created>
  <dcterms:modified xsi:type="dcterms:W3CDTF">2018-12-24T03:18:00Z</dcterms:modified>
</cp:coreProperties>
</file>