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6D32401-FC09-40A7-9B15-17A10B5C8DD5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B58B040-8CCC-4556-A206-889E2B7CED0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ru.wikipedia.org/wiki/%D0%91%D1%80%D0%BE%D0%BD%D0%B7%D0%BE%D0%B2%D0%BA%D0%B0_%D0%B3%D0%BB%D0%B0%D0%B4%D0%BA%D0%B0%D1%8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ru.wikipedia.org/wiki/%D0%91%D1%80%D0%BE%D0%BD%D0%B7%D0%BE%D0%B2%D0%BA%D0%B0_%D0%BC%D1%80%D0%B0%D0%BC%D0%BE%D1%80%D0%BD%D0%B0%D1%8F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u.wikipedia.org/wiki/%D0%96%D1%83%D0%B6%D0%B5%D0%BB%D0%B8%D1%86%D0%B0_%D0%B1%D0%BB%D0%B5%D1%81%D1%82%D1%8F%D1%89%D0%B0%D1%8F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ru.wikipedia.org/wiki/%D0%96%D1%83%D0%B6%D0%B5%D0%BB%D0%B8%D1%86%D0%B0_%D0%B7%D0%BE%D0%BB%D0%BE%D1%82%D0%BE%D1%8F%D0%BC%D1%87%D0%B0%D1%82%D0%B0%D1%8F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1%D0%B5%D0%BB%D0%BE%D0%B2%D0%B5%D0%B6%D1%81%D0%BA%D0%B0%D1%8F_%D0%BF%D1%83%D1%89%D0%B0" TargetMode="External"/><Relationship Id="rId2" Type="http://schemas.openxmlformats.org/officeDocument/2006/relationships/hyperlink" Target="https://ru.wikipedia.org/wiki/%D0%96%D1%83%D0%B6%D0%B5%D0%BB%D0%B8%D1%86%D0%B0_%D0%BF%D1%83%D1%82%D0%B0%D0%BD%D0%BD%D0%B0%D1%8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ru.wikipedia.org/wiki/%D0%96%D1%83%D0%B6%D0%B5%D0%BB%D0%B8%D1%86%D0%B0_%D1%80%D0%B5%D1%88%D0%B5%D1%82%D1%87%D0%B0%D1%82%D0%B0%D1%8F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ru.wikipedia.org/wiki/%D0%96%D1%83%D0%BA-%D0%BE%D0%BB%D0%B5%D0%BD%D1%8C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ru.wikipedia.org/wiki/%D0%9A%D1%80%D0%B0%D1%81%D0%BE%D1%82%D0%B5%D0%BB_%D0%B8%D1%81%D1%81%D0%BB%D0%B5%D0%B4%D0%BE%D0%B2%D0%B0%D1%82%D0%B5%D0%BB%D1%8C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ru.wikipedia.org/wiki/%D0%9D%D0%B0%D0%B2%D0%BE%D0%B7%D0%BD%D0%B8%D0%BA_%D0%B2%D0%B5%D1%81%D0%B5%D0%BD%D0%BD%D0%B8%D0%B9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ru.wikipedia.org/wiki/%D0%A8%D0%B8%D1%80%D0%BE%D0%BA%D0%B8%D0%B9_%D0%BF%D0%BB%D0%B0%D0%B2%D1%83%D0%BD%D0%B5%D1%86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ru.wikipedia.org/wiki/%D0%A3%D1%81%D0%B0%D1%87_%D0%B1%D0%BE%D0%BB%D1%8C%D1%88%D0%BE%D0%B9_%D0%B4%D1%83%D0%B1%D0%BE%D0%B2%D1%8B%D0%B9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ru.wikipedia.org/wiki/%D0%96%D1%91%D0%BB%D1%82%D1%8B%D0%B9_%D0%BC%D1%83%D1%80%D0%B0%D0%B2%D0%B5%D0%B9-%D0%B0%D0%BC%D0%B0%D0%B7%D0%BE%D0%BD%D0%BA%D0%B0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ru.wikipedia.org/w/index.php?title=%D0%9C%D0%B5%D1%87%D0%BD%D0%B8%D0%BA_%D0%BE%D0%B1%D1%8B%D0%BA%D0%BD%D0%BE%D0%B2%D0%B5%D0%BD%D0%BD%D1%8B%D0%B9&amp;action=edit&amp;redlink=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ru.wikipedia.org/wiki/%D0%94%D0%B5%D0%B4%D0%BA%D0%B0_%D1%80%D0%BE%D0%B3%D0%B0%D1%82%D1%8B%D0%B9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ru.wikipedia.org/wiki/%D0%9A%D0%BE%D1%80%D0%BE%D0%BC%D1%8B%D1%81%D0%BB%D0%BE_%D0%B7%D0%B5%D0%BB%D1%91%D0%BD%D0%BE%D0%B5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ru.wikipedia.org/wiki/%D0%93%D0%BE%D0%BB%D1%83%D0%B1%D1%8F%D0%BD%D0%BA%D0%B0_%D0%B0%D0%BB%D0%B5%D0%BA%D1%81%D0%B8%D1%81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ru.wikipedia.org/wiki/%D0%93%D0%BE%D0%BB%D1%83%D0%B1%D1%8F%D0%BD%D0%BA%D0%B0_%D1%82%D0%BE%D1%87%D0%B5%D1%87%D0%BD%D0%B0%D1%8F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ru.wikipedia.org/wiki/%D0%93%D0%BE%D0%BB%D1%83%D0%B1%D1%8F%D0%BD%D0%BA%D0%B0_%D1%87%D0%B5%D1%80%D0%BD%D0%BE%D0%B2%D0%B0%D1%82%D0%B0%D1%8F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ru.wikipedia.org/wiki/%D0%9A%D1%80%D0%B0%D0%B5%D0%B3%D0%BB%D0%B0%D0%B7%D0%BA%D0%B0_%D0%BF%D0%B5%D1%82%D0%B5%D1%80%D0%B1%D1%83%D1%80%D0%B3%D1%81%D0%BA%D0%B0%D1%8F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ru.wikipedia.org/wiki/%D0%9C%D0%B5%D0%B4%D0%B2%D0%B5%D0%B4%D0%B8%D1%86%D0%B0_%D0%B3%D0%B5%D0%B1%D0%B0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ru.wikipedia.org/wiki/%D0%9F%D1%8F%D0%B4%D0%B5%D0%BD%D0%B8%D1%86%D0%B0_%D1%81%D1%82%D1%80%D0%B5%D0%BB%D1%8C%D1%87%D0%B0%D1%82%D0%B0%D1%8F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ru.wikipedia.org/wiki/%D0%A1%D0%B5%D0%BD%D0%BD%D0%B8%D1%86%D0%B0_%D1%82%D0%BE%D1%80%D1%84%D1%8F%D0%BD%D0%B0%D1%8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4365104"/>
            <a:ext cx="8928992" cy="2304255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dirty="0">
                <a:hlinkClick r:id="rId2"/>
              </a:rPr>
              <a:t>Бронзовка большая зелёная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Вид населяет юг Белоруссии. Обитает преимущественно в старых лесах и садах, где произрастают большие старые деревья. Личинки развиваются в трухлявой древесине лиственных пород деревьев, преимущественно дуба и плодовых культур. Количественные учёты не проводились. Косвенные данные дают основание считать, что численность сокращается. Лимитирующие факторы: сокращение площади старых лесов, лесотехнические мероприятия по удалению старых и дуплистых деревьев.</a:t>
            </a:r>
            <a:endParaRPr lang="ru-RU" dirty="0"/>
          </a:p>
        </p:txBody>
      </p:sp>
      <p:pic>
        <p:nvPicPr>
          <p:cNvPr id="1026" name="Picture 2" descr="Protaetia aeruginosa.Habit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8640"/>
            <a:ext cx="5040560" cy="399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52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4660241"/>
            <a:ext cx="9144000" cy="2197759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u="sng" dirty="0">
                <a:hlinkClick r:id="rId2"/>
              </a:rPr>
              <a:t>Бронзовка </a:t>
            </a:r>
            <a:r>
              <a:rPr lang="ru-RU" b="1" u="sng" dirty="0" smtClean="0">
                <a:hlinkClick r:id="rId2"/>
              </a:rPr>
              <a:t>мраморная</a:t>
            </a:r>
            <a:endParaRPr lang="ru-RU" b="1" u="sng" dirty="0" smtClean="0"/>
          </a:p>
          <a:p>
            <a:r>
              <a:rPr lang="ru-RU" dirty="0"/>
              <a:t>Жуки обитают в старых лесах и садах. Встречаются на опушках, полянах и в глубине леса. Предпочитают преимущественно равнинные леса. Встречается нередко, но всегда единично. Лимитирующие факторы: сокращение площади старых лесов, лесотехнические мероприятия по удалению старых и дуплистых деревьев</a:t>
            </a:r>
            <a:endParaRPr lang="ru-RU" dirty="0"/>
          </a:p>
        </p:txBody>
      </p:sp>
      <p:pic>
        <p:nvPicPr>
          <p:cNvPr id="2050" name="Picture 2" descr="Protaetia marmora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0088"/>
            <a:ext cx="3142636" cy="463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354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3659430"/>
            <a:ext cx="9036495" cy="3198569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u="sng" dirty="0">
                <a:hlinkClick r:id="rId2"/>
              </a:rPr>
              <a:t>Жужелица </a:t>
            </a:r>
            <a:r>
              <a:rPr lang="ru-RU" b="1" u="sng" dirty="0" smtClean="0">
                <a:hlinkClick r:id="rId2"/>
              </a:rPr>
              <a:t>блестящая</a:t>
            </a:r>
            <a:endParaRPr lang="ru-RU" b="1" u="sng" dirty="0" smtClean="0"/>
          </a:p>
          <a:p>
            <a:r>
              <a:rPr lang="ru-RU" dirty="0"/>
              <a:t>В Белоруссии приурочен к центральной и северной частям, реже встречается в Полесье. Предпочитает песчаные почвы, населяет хвойные и лиственные леса, берега водоёмов, болота, поля и луга. Редко встречающийся вид, численность которого невысокая и сокращается. Факторы, лимитирующие численность, и тенденции её изменения изучены слабо. Однако основными факторами все же остаются антропогенное воздействие, сокращение естественных мест обитания.</a:t>
            </a:r>
            <a:endParaRPr lang="ru-RU" dirty="0"/>
          </a:p>
        </p:txBody>
      </p:sp>
      <p:pic>
        <p:nvPicPr>
          <p:cNvPr id="3074" name="Picture 2" descr="Carabus nitens LinnÃ©, 1758 (2971072209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48680"/>
            <a:ext cx="5184576" cy="311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089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3370436"/>
            <a:ext cx="9036495" cy="3487563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>
                <a:hlinkClick r:id="rId2"/>
              </a:rPr>
              <a:t>Жужелица </a:t>
            </a:r>
            <a:r>
              <a:rPr lang="ru-RU" b="1" u="sng" dirty="0" err="1" smtClean="0">
                <a:hlinkClick r:id="rId2"/>
              </a:rPr>
              <a:t>золотоямчатая</a:t>
            </a:r>
            <a:endParaRPr lang="ru-RU" b="1" u="sng" dirty="0" smtClean="0"/>
          </a:p>
          <a:p>
            <a:r>
              <a:rPr lang="ru-RU" dirty="0"/>
              <a:t>В Белоруссии встречается по всей территории на заболоченных лугах, низинных болотах, по берегам рек и водохранилищ. Самый влаголюбивый вид рода. Предпочитает места обитания с богатой растительностью на торфяных почвах: низинные заболоченные луга в пойме рек, а также низинные болота и болота переходного типа. Встречается местами часто. Основные факторы угрозы: сокращение мест обитания в силу осушения низинных болот и ведения хозяйственной деятельности в </a:t>
            </a:r>
            <a:r>
              <a:rPr lang="ru-RU" dirty="0" err="1"/>
              <a:t>водоохранной</a:t>
            </a:r>
            <a:r>
              <a:rPr lang="ru-RU" dirty="0"/>
              <a:t> зоне рек.</a:t>
            </a:r>
            <a:endParaRPr lang="ru-RU" dirty="0"/>
          </a:p>
        </p:txBody>
      </p:sp>
      <p:pic>
        <p:nvPicPr>
          <p:cNvPr id="4098" name="Picture 2" descr="Carabus clathratus u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2656"/>
            <a:ext cx="4032448" cy="30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84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4554170"/>
            <a:ext cx="9143999" cy="230382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hlinkClick r:id="rId2" tooltip="Жужелица путанная"/>
              </a:rPr>
              <a:t>Жужелица путанная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территории страны проходит восточная граница ареала. Вид на территории страны известен только из </a:t>
            </a:r>
            <a:r>
              <a:rPr lang="ru-RU" dirty="0">
                <a:hlinkClick r:id="rId3" tooltip="Беловежская пуща"/>
              </a:rPr>
              <a:t>Беловежской пущи</a:t>
            </a:r>
            <a:r>
              <a:rPr lang="ru-RU" dirty="0"/>
              <a:t>. Редкий вид. В Беловежской пуще численность вида всё ещё стабильная. Основным фактором угрозы является хозяйственная деятельность в лесах.</a:t>
            </a:r>
            <a:endParaRPr lang="ru-RU" dirty="0"/>
          </a:p>
        </p:txBody>
      </p:sp>
      <p:pic>
        <p:nvPicPr>
          <p:cNvPr id="5122" name="Picture 2" descr="Carabus intricatus 6 (US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7105"/>
            <a:ext cx="2664296" cy="454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80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3645024"/>
            <a:ext cx="9144000" cy="3212975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hlinkClick r:id="rId2" tooltip="Жужелица решетчатая"/>
              </a:rPr>
              <a:t>Жужелица </a:t>
            </a:r>
            <a:r>
              <a:rPr lang="ru-RU" b="1" dirty="0" smtClean="0">
                <a:hlinkClick r:id="rId2" tooltip="Жужелица решетчатая"/>
              </a:rPr>
              <a:t>решетчатая</a:t>
            </a:r>
            <a:endParaRPr lang="ru-RU" b="1" dirty="0" smtClean="0"/>
          </a:p>
          <a:p>
            <a:r>
              <a:rPr lang="ru-RU" dirty="0"/>
              <a:t>В Белоруссии встречается по всей территории, но реже в Полесье. Населяет хвойные и лиственные леса, поля, луга, реже заболоченные места и мелколиственные </a:t>
            </a:r>
            <a:r>
              <a:rPr lang="ru-RU" dirty="0" smtClean="0"/>
              <a:t>леса. Основные </a:t>
            </a:r>
            <a:r>
              <a:rPr lang="ru-RU" dirty="0"/>
              <a:t>факторы угрозы составляет хозяйственная деятельность на полях. В Березинском биосферном заповеднике и Беловежской пуще находится под охраной заповедного режима.</a:t>
            </a:r>
            <a:endParaRPr lang="ru-RU" dirty="0"/>
          </a:p>
        </p:txBody>
      </p:sp>
      <p:pic>
        <p:nvPicPr>
          <p:cNvPr id="6146" name="Picture 2" descr="Carabus cancellatus Luc Viatou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3686"/>
            <a:ext cx="439694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059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4105124"/>
            <a:ext cx="9143999" cy="2752875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hlinkClick r:id="rId2"/>
              </a:rPr>
              <a:t>Жук-олень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В Белоруссии вид встречается преимущественно в дубравах Полесья. В центральной и северной части находки жука редки и единичны. Отмечен в Беловежской пуще. Приурочен к старым широколиственным, преимущественном дубовым, лесам. Встречается редко и локально. Численность сокращается из-за уменьшения числа мест обитания.</a:t>
            </a:r>
            <a:endParaRPr lang="ru-RU" dirty="0"/>
          </a:p>
        </p:txBody>
      </p:sp>
      <p:pic>
        <p:nvPicPr>
          <p:cNvPr id="7170" name="Picture 2" descr="Cerf-volant MHNT male et femel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306"/>
            <a:ext cx="3888432" cy="409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888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07504" y="3933056"/>
            <a:ext cx="9036495" cy="2924943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err="1">
                <a:hlinkClick r:id="rId2"/>
              </a:rPr>
              <a:t>Красотел</a:t>
            </a:r>
            <a:r>
              <a:rPr lang="ru-RU" b="1" u="sng" dirty="0">
                <a:hlinkClick r:id="rId2"/>
              </a:rPr>
              <a:t> исследователь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В Белоруссии распространён в южных регионах страны — Полесье. Населяет лиственные леса, поля и луга на песчаной и супесчаной почве. Встречается спорадически, но редко. Основные факторы угрозы: хозяйственная деятельность на полях, не ограниченное применение </a:t>
            </a:r>
            <a:r>
              <a:rPr lang="ru-RU" u="sng" dirty="0"/>
              <a:t>пестицидов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8194" name="Picture 2" descr="Calosoma investigator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6672"/>
            <a:ext cx="4680520" cy="315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378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3999" cy="331236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hlinkClick r:id="rId2" tooltip="Навозник весенний"/>
              </a:rPr>
              <a:t>Навозник </a:t>
            </a:r>
            <a:r>
              <a:rPr lang="ru-RU" b="1" dirty="0" smtClean="0">
                <a:hlinkClick r:id="rId2" tooltip="Навозник весенний"/>
              </a:rPr>
              <a:t>весенний</a:t>
            </a:r>
            <a:endParaRPr lang="ru-RU" b="1" dirty="0" smtClean="0"/>
          </a:p>
          <a:p>
            <a:r>
              <a:rPr lang="ru-RU" dirty="0"/>
              <a:t>В Белоруссии встречается по всей </a:t>
            </a:r>
            <a:r>
              <a:rPr lang="ru-RU" dirty="0" smtClean="0"/>
              <a:t>территории. </a:t>
            </a:r>
            <a:r>
              <a:rPr lang="ru-RU" dirty="0"/>
              <a:t>Встречаются под навозом на пастбищах, возле дорог, в лесах и т. д. Вид образует несколько цветовых форм: ярко-синего, чёрно-синего или зелёного цвета. Численность сильно колеблется в разные годы. Основные факторы угрозы до конца не выяснены. Вероятно, негативно может влиять резкая смена режима пользования </a:t>
            </a:r>
            <a:r>
              <a:rPr lang="ru-RU" dirty="0" err="1"/>
              <a:t>сельхозугодьями</a:t>
            </a:r>
            <a:r>
              <a:rPr lang="ru-RU" dirty="0"/>
              <a:t>, когда пастбища распахиваются следующей весной, что не даёт возможность жуку завершить цикл развития</a:t>
            </a:r>
            <a:endParaRPr lang="ru-RU" dirty="0"/>
          </a:p>
        </p:txBody>
      </p:sp>
      <p:pic>
        <p:nvPicPr>
          <p:cNvPr id="9218" name="Picture 2" descr="FrÃ¼hlingsmistkÃ¤fer (Geotrupes vernalis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6632"/>
            <a:ext cx="475252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42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4098775"/>
            <a:ext cx="9143999" cy="2759225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u="sng" dirty="0">
                <a:hlinkClick r:id="rId2"/>
              </a:rPr>
              <a:t>Плавунец широчайший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err="1"/>
              <a:t>Полесский</a:t>
            </a:r>
            <a:r>
              <a:rPr lang="ru-RU" dirty="0"/>
              <a:t> регион является южной границей его ареала. В Белоруссии известны находки в районе Плещеницы (</a:t>
            </a:r>
            <a:r>
              <a:rPr lang="ru-RU" dirty="0" err="1"/>
              <a:t>Логойский</a:t>
            </a:r>
            <a:r>
              <a:rPr lang="ru-RU" dirty="0"/>
              <a:t> район), Новый </a:t>
            </a:r>
            <a:r>
              <a:rPr lang="ru-RU" dirty="0" err="1"/>
              <a:t>Свержень</a:t>
            </a:r>
            <a:r>
              <a:rPr lang="ru-RU" dirty="0"/>
              <a:t> (</a:t>
            </a:r>
            <a:r>
              <a:rPr lang="ru-RU" dirty="0" err="1"/>
              <a:t>Столбцовский</a:t>
            </a:r>
            <a:r>
              <a:rPr lang="ru-RU" dirty="0"/>
              <a:t> район), Лахва (</a:t>
            </a:r>
            <a:r>
              <a:rPr lang="ru-RU" dirty="0" err="1"/>
              <a:t>Лунинецкий</a:t>
            </a:r>
            <a:r>
              <a:rPr lang="ru-RU" dirty="0"/>
              <a:t> район), </a:t>
            </a:r>
            <a:r>
              <a:rPr lang="ru-RU" dirty="0" err="1"/>
              <a:t>Чемерин</a:t>
            </a:r>
            <a:r>
              <a:rPr lang="ru-RU" dirty="0"/>
              <a:t> (</a:t>
            </a:r>
            <a:r>
              <a:rPr lang="ru-RU" dirty="0" err="1"/>
              <a:t>Пинский</a:t>
            </a:r>
            <a:r>
              <a:rPr lang="ru-RU" dirty="0"/>
              <a:t> район), Березинский биосферный заповедник, заказник «</a:t>
            </a:r>
            <a:r>
              <a:rPr lang="ru-RU" dirty="0" err="1"/>
              <a:t>Званец</a:t>
            </a:r>
            <a:r>
              <a:rPr lang="ru-RU" dirty="0"/>
              <a:t>». Редкий вид, численность которого низкая. Нигде на территории страны не обнаружены устойчивые популяции. Факторы риска: проведения мелиоративных работ, применения химических средств и удобрений на прилегающих водосборных площадях.</a:t>
            </a:r>
            <a:endParaRPr lang="ru-RU" dirty="0"/>
          </a:p>
        </p:txBody>
      </p:sp>
      <p:pic>
        <p:nvPicPr>
          <p:cNvPr id="10242" name="Picture 2" descr="Dytiscus latissim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151" y="1"/>
            <a:ext cx="3116025" cy="409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882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3356992"/>
            <a:ext cx="9036495" cy="3384375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>
                <a:hlinkClick r:id="rId2"/>
              </a:rPr>
              <a:t>Усач большой дубовый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На юге Белоруссии обитает западный </a:t>
            </a:r>
            <a:r>
              <a:rPr lang="ru-RU" dirty="0" smtClean="0"/>
              <a:t>подвид </a:t>
            </a:r>
            <a:r>
              <a:rPr lang="ru-RU" dirty="0"/>
              <a:t>(</a:t>
            </a:r>
            <a:r>
              <a:rPr lang="ru-RU" i="1" dirty="0" err="1"/>
              <a:t>Cerambyx</a:t>
            </a:r>
            <a:r>
              <a:rPr lang="ru-RU" i="1" dirty="0"/>
              <a:t> </a:t>
            </a:r>
            <a:r>
              <a:rPr lang="ru-RU" i="1" dirty="0" err="1"/>
              <a:t>cerdo</a:t>
            </a:r>
            <a:r>
              <a:rPr lang="ru-RU" i="1" dirty="0"/>
              <a:t> </a:t>
            </a:r>
            <a:r>
              <a:rPr lang="ru-RU" i="1" dirty="0" err="1"/>
              <a:t>cerdo</a:t>
            </a:r>
            <a:r>
              <a:rPr lang="ru-RU" dirty="0"/>
              <a:t>), распространённый также в Западной Европе. В течение последних 20-30 лет вид найден только в пойменных дубравах по берегам реки Припять. </a:t>
            </a:r>
            <a:r>
              <a:rPr lang="ru-RU" dirty="0" smtClean="0"/>
              <a:t>Населяет </a:t>
            </a:r>
            <a:r>
              <a:rPr lang="ru-RU" dirty="0"/>
              <a:t>лиственные леса и парки. В последние годы наблюдаются единичные экземпляры. Численность сокращается из-за уменьшения числа мест обитания вида, усыхания и вырубка дубрав.</a:t>
            </a:r>
            <a:endParaRPr lang="ru-RU" dirty="0"/>
          </a:p>
        </p:txBody>
      </p:sp>
      <p:pic>
        <p:nvPicPr>
          <p:cNvPr id="11266" name="Picture 2" descr="Cerambyx cerdo LinnÃ©, 1758 (303437147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8640"/>
            <a:ext cx="5684842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633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51520" y="3429000"/>
            <a:ext cx="8784975" cy="331236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hlinkClick r:id="rId2"/>
              </a:rPr>
              <a:t>Муравей-амазонка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 smtClean="0"/>
              <a:t>Известен </a:t>
            </a:r>
            <a:r>
              <a:rPr lang="ru-RU" dirty="0"/>
              <a:t>из </a:t>
            </a:r>
            <a:r>
              <a:rPr lang="ru-RU" dirty="0" err="1"/>
              <a:t>Лунинецкого</a:t>
            </a:r>
            <a:r>
              <a:rPr lang="ru-RU" dirty="0"/>
              <a:t>, </a:t>
            </a:r>
            <a:r>
              <a:rPr lang="ru-RU" dirty="0" err="1"/>
              <a:t>Жабинковского</a:t>
            </a:r>
            <a:r>
              <a:rPr lang="ru-RU" dirty="0"/>
              <a:t> и </a:t>
            </a:r>
            <a:r>
              <a:rPr lang="ru-RU" dirty="0" err="1"/>
              <a:t>Ельского</a:t>
            </a:r>
            <a:r>
              <a:rPr lang="ru-RU" dirty="0"/>
              <a:t> районов. Населяют умеренно влажные хвойные и лиственные леса. Муравейники строят на опушках, просеках, разреженных участках лесных биотопов. Избегают участков сильного затенения и полностью открытых мест. Очень редок, встречаются одиночные муравейники. Основные факторы угрозы не установлены.</a:t>
            </a:r>
            <a:endParaRPr lang="ru-RU" dirty="0"/>
          </a:p>
        </p:txBody>
      </p:sp>
      <p:pic>
        <p:nvPicPr>
          <p:cNvPr id="12290" name="Picture 2" descr="Polyergus rufescens casent0010688 dorsal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283" y="188640"/>
            <a:ext cx="4248472" cy="288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500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4509120"/>
            <a:ext cx="8892479" cy="234887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hlinkClick r:id="rId2" tooltip="Мечник обыкновенный (страница отсутствует)"/>
              </a:rPr>
              <a:t>Мечник обыкновенный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В Белоруссии распространён локально в пойме реки Припять в Национальном парке «</a:t>
            </a:r>
            <a:r>
              <a:rPr lang="ru-RU" dirty="0" err="1"/>
              <a:t>Припятский</a:t>
            </a:r>
            <a:r>
              <a:rPr lang="ru-RU" dirty="0"/>
              <a:t>». Численность вида невысокая и сокращается из-за исчезновение мест обитания в результате хозяйственной деятельности.</a:t>
            </a:r>
            <a:endParaRPr lang="ru-RU" dirty="0"/>
          </a:p>
        </p:txBody>
      </p:sp>
      <p:pic>
        <p:nvPicPr>
          <p:cNvPr id="13314" name="Picture 2" descr="Conocephalus dorsalis m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464496" cy="297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onocephalus discolor (238816449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3672408" cy="276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413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2" y="3789040"/>
            <a:ext cx="8640960" cy="2952327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>
                <a:hlinkClick r:id="rId2"/>
              </a:rPr>
              <a:t>Дедка </a:t>
            </a:r>
            <a:r>
              <a:rPr lang="ru-RU" b="1" u="sng" dirty="0" smtClean="0">
                <a:hlinkClick r:id="rId2"/>
              </a:rPr>
              <a:t>рогатый</a:t>
            </a:r>
            <a:endParaRPr lang="ru-RU" b="1" u="sng" dirty="0" smtClean="0"/>
          </a:p>
          <a:p>
            <a:r>
              <a:rPr lang="ru-RU" dirty="0"/>
              <a:t>Известны единичные находки вида по всей территории страны. Встречается вдоль рек и ручьев. Может отлетать на расстояние до 500 м. (по другим данным более 800 м.) от места выхода имаго. Очень редок. Данных по изменению численности нет. Основные факторы угрозы: загрязнение водоёмов.</a:t>
            </a:r>
            <a:endParaRPr lang="ru-RU" dirty="0"/>
          </a:p>
        </p:txBody>
      </p:sp>
      <p:pic>
        <p:nvPicPr>
          <p:cNvPr id="14338" name="Picture 2" descr="Ophiogomphus cecilia IMG 42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2656"/>
            <a:ext cx="3672408" cy="261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473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4293096"/>
            <a:ext cx="8208911" cy="2232247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>
                <a:hlinkClick r:id="rId2"/>
              </a:rPr>
              <a:t>Коромысло </a:t>
            </a:r>
            <a:r>
              <a:rPr lang="ru-RU" b="1" u="sng" dirty="0" smtClean="0">
                <a:hlinkClick r:id="rId2"/>
              </a:rPr>
              <a:t>зелёное</a:t>
            </a:r>
            <a:endParaRPr lang="ru-RU" b="1" u="sng" dirty="0" smtClean="0"/>
          </a:p>
          <a:p>
            <a:r>
              <a:rPr lang="ru-RU" dirty="0"/>
              <a:t>В Белоруссии ареал охватывает территорию всей страны. Встречается на низинных болотах и в поймах рек. Редок на всей территории республики. Вид приурочен к местам обитания, которые находятся под угрозой уничтожения.</a:t>
            </a:r>
            <a:endParaRPr lang="ru-RU" dirty="0"/>
          </a:p>
        </p:txBody>
      </p:sp>
      <p:pic>
        <p:nvPicPr>
          <p:cNvPr id="15362" name="Picture 2" descr="Aeshna viridis male 25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7450"/>
            <a:ext cx="3744416" cy="356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007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3861048"/>
            <a:ext cx="9143999" cy="299695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u="sng" dirty="0">
                <a:hlinkClick r:id="rId2"/>
              </a:rPr>
              <a:t>Голубянка </a:t>
            </a:r>
            <a:r>
              <a:rPr lang="ru-RU" b="1" u="sng" dirty="0" err="1">
                <a:hlinkClick r:id="rId2"/>
              </a:rPr>
              <a:t>алексис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В Белоруссии чаще встречается на юге страны, не найден на северо-востоке. Встречается крайне локально. Известен по немногочисленным находкам в Брестской, Гродненской, Гомельской и Минской областях. Бабочки встречаются отдельными особями. В некоторых ограниченных участка ареала в благоприятные годы вид довольно обычен, в других же, наоборот, исчез. Причина сокращения численности — сокращение подходящих мест обитания для вида</a:t>
            </a:r>
            <a:endParaRPr lang="ru-RU" dirty="0"/>
          </a:p>
        </p:txBody>
      </p:sp>
      <p:pic>
        <p:nvPicPr>
          <p:cNvPr id="16386" name="Picture 2" descr="Bolboreta Mandaio (Galicia) 07-05-2006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8640"/>
            <a:ext cx="3318439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357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8964487" cy="342899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dirty="0">
                <a:hlinkClick r:id="rId2" tooltip="Голубянка точечная"/>
              </a:rPr>
              <a:t>Голубянка точечная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Белоруссии — крайне локален, известен только из нескольких мест в </a:t>
            </a:r>
            <a:r>
              <a:rPr lang="ru-RU" dirty="0" smtClean="0"/>
              <a:t>Полесье</a:t>
            </a:r>
            <a:r>
              <a:rPr lang="ru-RU" dirty="0"/>
              <a:t> в долине реки Припять и её притоков. Населяет разнотравные луга с обязательным произрастанием кормового растения — кровохлебки лекарственной. Развитие гусениц, как и у остальных видов рода </a:t>
            </a:r>
            <a:r>
              <a:rPr lang="ru-RU" i="1" dirty="0" err="1"/>
              <a:t>Maculinea</a:t>
            </a:r>
            <a:r>
              <a:rPr lang="ru-RU" dirty="0"/>
              <a:t>, тесно связано с муравьями. На территории Беларуси вид обнаружен недавно. Сведения о численности отсутствуют. В ряде мест обитания бабочки встречаются отдельными особями. В некоторых местах в благоприятные годы вид довольно обычен. Причины сокращения численности: осушительная мелиорация, сильное </a:t>
            </a:r>
            <a:r>
              <a:rPr lang="ru-RU" dirty="0" err="1"/>
              <a:t>закустаривание</a:t>
            </a:r>
            <a:r>
              <a:rPr lang="ru-RU" dirty="0"/>
              <a:t> мест обитания, расширение сельскохозяйственных угодий. Охраняется в Национальном парке «</a:t>
            </a:r>
            <a:r>
              <a:rPr lang="ru-RU" dirty="0" err="1"/>
              <a:t>Припятский</a:t>
            </a:r>
            <a:r>
              <a:rPr lang="ru-RU" dirty="0"/>
              <a:t>».</a:t>
            </a:r>
            <a:endParaRPr lang="ru-RU" dirty="0"/>
          </a:p>
        </p:txBody>
      </p:sp>
      <p:pic>
        <p:nvPicPr>
          <p:cNvPr id="17410" name="Picture 2" descr="Phengaris telei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0648"/>
            <a:ext cx="4320480" cy="299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667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23528" y="3212976"/>
            <a:ext cx="8424935" cy="3384375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u="sng" dirty="0">
                <a:hlinkClick r:id="rId2"/>
              </a:rPr>
              <a:t>Голубянка </a:t>
            </a:r>
            <a:r>
              <a:rPr lang="ru-RU" b="1" u="sng" dirty="0" smtClean="0">
                <a:hlinkClick r:id="rId2"/>
              </a:rPr>
              <a:t>черноватая</a:t>
            </a:r>
            <a:endParaRPr lang="ru-RU" b="1" u="sng" dirty="0" smtClean="0"/>
          </a:p>
          <a:p>
            <a:r>
              <a:rPr lang="ru-RU" dirty="0"/>
              <a:t>Встречается в южной части страны. Встречается крайне локально в Полесье. За пределами подходящих для размножения участков полностью исчезает. В большинстве мест обитания бабочки встречаются отдельными особями. В некоторых ограниченных местах вид является обычным. Причины сокращения численности — осушительная мелиорация, застройка территорий, расширение сельскохозяйственных </a:t>
            </a:r>
            <a:r>
              <a:rPr lang="ru-RU" dirty="0" smtClean="0"/>
              <a:t>угодий</a:t>
            </a:r>
          </a:p>
          <a:p>
            <a:r>
              <a:rPr lang="ru-RU" dirty="0"/>
              <a:t>В Красной книге Международного союза охраны природы (МСОП) вид имеет 3 категорию охраны</a:t>
            </a:r>
            <a:endParaRPr lang="ru-RU" dirty="0"/>
          </a:p>
        </p:txBody>
      </p:sp>
      <p:pic>
        <p:nvPicPr>
          <p:cNvPr id="18434" name="Picture 2" descr="Couple AzurÃ©s des Paluds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6632"/>
            <a:ext cx="3024336" cy="2742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935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23528" y="3861048"/>
            <a:ext cx="8496943" cy="2880319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 err="1">
                <a:hlinkClick r:id="rId2"/>
              </a:rPr>
              <a:t>Краеглазка</a:t>
            </a:r>
            <a:r>
              <a:rPr lang="ru-RU" b="1" u="sng" dirty="0">
                <a:hlinkClick r:id="rId2"/>
              </a:rPr>
              <a:t> </a:t>
            </a:r>
            <a:r>
              <a:rPr lang="ru-RU" b="1" u="sng" dirty="0" smtClean="0">
                <a:hlinkClick r:id="rId2"/>
              </a:rPr>
              <a:t>петербургская</a:t>
            </a:r>
            <a:endParaRPr lang="ru-RU" b="1" u="sng" dirty="0" smtClean="0"/>
          </a:p>
          <a:p>
            <a:r>
              <a:rPr lang="ru-RU" dirty="0"/>
              <a:t>В Белоруссии отмечен в Полесье. Изменчивый вид. Населяет поляны и луга в сосновых и смешанных лесах, влажные сосновые леса вдоль переходных болот. Численность весьма колеблется по годам. Ввиду крайне ограниченного ареала тенденции численности не установлены.</a:t>
            </a:r>
            <a:endParaRPr lang="ru-RU" dirty="0"/>
          </a:p>
        </p:txBody>
      </p:sp>
      <p:pic>
        <p:nvPicPr>
          <p:cNvPr id="19458" name="Picture 2" descr="Lasiommata petropolitana - female 01 (HS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4664"/>
            <a:ext cx="4032448" cy="30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43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512" y="2996952"/>
            <a:ext cx="8712967" cy="3861048"/>
          </a:xfrm>
        </p:spPr>
        <p:txBody>
          <a:bodyPr>
            <a:normAutofit/>
          </a:bodyPr>
          <a:lstStyle/>
          <a:p>
            <a:pPr algn="ctr"/>
            <a:r>
              <a:rPr lang="ru-RU" b="1" u="sng" dirty="0">
                <a:hlinkClick r:id="rId2"/>
              </a:rPr>
              <a:t>Медведица </a:t>
            </a:r>
            <a:r>
              <a:rPr lang="ru-RU" b="1" u="sng" dirty="0" err="1">
                <a:hlinkClick r:id="rId2"/>
              </a:rPr>
              <a:t>геба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На территории Беларуси вид обитает в Полесье , </a:t>
            </a:r>
            <a:r>
              <a:rPr lang="ru-RU" dirty="0" err="1"/>
              <a:t>Новогрудском</a:t>
            </a:r>
            <a:r>
              <a:rPr lang="ru-RU" dirty="0"/>
              <a:t> и </a:t>
            </a:r>
            <a:r>
              <a:rPr lang="ru-RU" dirty="0" smtClean="0"/>
              <a:t>Щучинском районах Гродненской </a:t>
            </a:r>
            <a:r>
              <a:rPr lang="ru-RU" dirty="0"/>
              <a:t>области. Бабочки ведут преимущественно ночной образ жизни. Встречаются на солнечных, хорошо прогреваемых сухих опушках и полянах, суходольных лугах, пустырях. На территории всего своего глобального ареал вид распространён крайне локально, известен по единичным особям. В Белоруссии за последние 20 лет в сборах не попадался.</a:t>
            </a:r>
            <a:endParaRPr lang="ru-RU" dirty="0"/>
          </a:p>
        </p:txBody>
      </p:sp>
      <p:pic>
        <p:nvPicPr>
          <p:cNvPr id="20482" name="Picture 2" descr="Arctia festiv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0648"/>
            <a:ext cx="416431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270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51520" y="3861048"/>
            <a:ext cx="8640960" cy="273630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hlinkClick r:id="rId2" tooltip="Пяденица стрельчатая"/>
              </a:rPr>
              <a:t>Пяденица </a:t>
            </a:r>
            <a:r>
              <a:rPr lang="ru-RU" b="1" dirty="0" smtClean="0">
                <a:hlinkClick r:id="rId2" tooltip="Пяденица стрельчатая"/>
              </a:rPr>
              <a:t>стрельчатая</a:t>
            </a:r>
            <a:endParaRPr lang="ru-RU" b="1" dirty="0" smtClean="0"/>
          </a:p>
          <a:p>
            <a:r>
              <a:rPr lang="ru-RU" dirty="0"/>
              <a:t>В Белоруссии вид известен по находкам из 3-х удаленных друг от друга точек в Витебской и Брестской областях, причём первая находка относится к началу XX столетия. Известна лишь единичная находка.</a:t>
            </a:r>
            <a:endParaRPr lang="ru-RU" dirty="0"/>
          </a:p>
        </p:txBody>
      </p:sp>
      <p:pic>
        <p:nvPicPr>
          <p:cNvPr id="21506" name="Picture 2" descr="Gagitodes sagitta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506" y="548680"/>
            <a:ext cx="456973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046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07504" y="4077072"/>
            <a:ext cx="8856984" cy="2664295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u="sng" dirty="0" err="1">
                <a:hlinkClick r:id="rId2"/>
              </a:rPr>
              <a:t>Сенница</a:t>
            </a:r>
            <a:r>
              <a:rPr lang="ru-RU" b="1" u="sng" dirty="0">
                <a:hlinkClick r:id="rId2"/>
              </a:rPr>
              <a:t> </a:t>
            </a:r>
            <a:r>
              <a:rPr lang="ru-RU" b="1" u="sng" dirty="0" err="1">
                <a:hlinkClick r:id="rId2"/>
              </a:rPr>
              <a:t>торфяная</a:t>
            </a:r>
            <a:r>
              <a:rPr lang="ru-RU" dirty="0" err="1"/>
              <a:t>или</a:t>
            </a:r>
            <a:r>
              <a:rPr lang="ru-RU" dirty="0"/>
              <a:t> </a:t>
            </a:r>
            <a:r>
              <a:rPr lang="ru-RU" b="1" dirty="0" err="1"/>
              <a:t>сенница</a:t>
            </a:r>
            <a:r>
              <a:rPr lang="ru-RU" b="1" dirty="0"/>
              <a:t> </a:t>
            </a:r>
            <a:r>
              <a:rPr lang="ru-RU" b="1" dirty="0" smtClean="0"/>
              <a:t>Эдип</a:t>
            </a:r>
          </a:p>
          <a:p>
            <a:r>
              <a:rPr lang="ru-RU" dirty="0" smtClean="0"/>
              <a:t> </a:t>
            </a:r>
            <a:r>
              <a:rPr lang="ru-RU" dirty="0"/>
              <a:t>Вид весьма изменчив, выделяется множество форм по количеству глазчатых пятен на верхней стороне крыльев и по развитию перевязей и размеру глазков на нижней стороне крыльев. В Белоруссии встречается в Полесье. В большинстве известных мест обитания численность стабильная. Главным фактором сокращения численности является уничтожение и деградация болот в результате осушения. Охраняется в национальных парках </a:t>
            </a:r>
            <a:r>
              <a:rPr lang="ru-RU" dirty="0" err="1"/>
              <a:t>Припятский</a:t>
            </a:r>
            <a:r>
              <a:rPr lang="ru-RU" dirty="0"/>
              <a:t> и Беловежская пуща.</a:t>
            </a:r>
            <a:endParaRPr lang="ru-RU" dirty="0"/>
          </a:p>
        </p:txBody>
      </p:sp>
      <p:pic>
        <p:nvPicPr>
          <p:cNvPr id="22530" name="Picture 2" descr="Coenonympha oedippus - Nature Conservation-001-073-g0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542924"/>
            <a:ext cx="4368039" cy="317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2018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</TotalTime>
  <Words>237</Words>
  <Application>Microsoft Office PowerPoint</Application>
  <PresentationFormat>Экран (4:3)</PresentationFormat>
  <Paragraphs>45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Куку</dc:creator>
  <cp:lastModifiedBy>Куку</cp:lastModifiedBy>
  <cp:revision>4</cp:revision>
  <dcterms:created xsi:type="dcterms:W3CDTF">2018-12-13T21:09:08Z</dcterms:created>
  <dcterms:modified xsi:type="dcterms:W3CDTF">2018-12-13T21:46:26Z</dcterms:modified>
</cp:coreProperties>
</file>