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6D824-7819-4FFE-A0C6-0A6851FFF639}" type="datetimeFigureOut">
              <a:rPr lang="ru-RU" smtClean="0"/>
              <a:t>27.06.2018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670C5-4DC3-4C30-B2D4-AFD4C37C6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430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70C5-4DC3-4C30-B2D4-AFD4C37C6B62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1857364"/>
            <a:ext cx="6550496" cy="1743086"/>
          </a:xfrm>
        </p:spPr>
        <p:txBody>
          <a:bodyPr/>
          <a:lstStyle/>
          <a:p>
            <a:r>
              <a:rPr lang="ru-RU" dirty="0" smtClean="0"/>
              <a:t>Нюрбергский судебный процесс.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28184" y="4214818"/>
            <a:ext cx="2249994" cy="17526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                              учитель истории:          </a:t>
            </a:r>
            <a:r>
              <a:rPr lang="ru-RU" sz="1800" dirty="0" err="1" smtClean="0"/>
              <a:t>Марочкина</a:t>
            </a:r>
            <a:r>
              <a:rPr lang="ru-RU" sz="1800" dirty="0" smtClean="0"/>
              <a:t> И.Н.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99056" y="620688"/>
            <a:ext cx="6072230" cy="1000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МОУ «СОШ № 1» 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ctr"/>
            <a:r>
              <a:rPr lang="ru-RU" sz="2000" dirty="0" err="1" smtClean="0">
                <a:solidFill>
                  <a:schemeClr val="tx1"/>
                </a:solidFill>
              </a:rPr>
              <a:t>г.Валуйки</a:t>
            </a:r>
            <a:r>
              <a:rPr lang="ru-RU" sz="2000" dirty="0" smtClean="0">
                <a:solidFill>
                  <a:schemeClr val="tx1"/>
                </a:solidFill>
              </a:rPr>
              <a:t>     </a:t>
            </a:r>
            <a:r>
              <a:rPr lang="ru-RU" sz="2000" dirty="0" smtClean="0">
                <a:solidFill>
                  <a:schemeClr val="tx1"/>
                </a:solidFill>
              </a:rPr>
              <a:t>Белгородской области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8674" name="AutoShape 2" descr="&amp;Ncy;&amp;yucy;&amp;rcy;&amp;ncy;&amp;bcy;&amp;iecy;&amp;rcy;&amp;gcy;&amp;scy;&amp;kcy;&amp;icy;&amp;jcy; &amp;pcy;&amp;rcy;&amp;ocy;&amp;tscy;&amp;iecy;&amp;scy;&amp;scy;. 96 &amp;Fcy;&amp;Ocy;&amp;Tcy;&amp;Ocy;. 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&amp;Ncy;&amp;yucy;&amp;rcy;&amp;ncy;&amp;bcy;&amp;iecy;&amp;rcy;&amp;gcy;&amp;scy;&amp;kcy;&amp;icy;&amp;jcy; &amp;pcy;&amp;rcy;&amp;ocy;&amp;tscy;&amp;iecy;&amp;scy;&amp;scy;. 96 &amp;Fcy;&amp;Ocy;&amp;Tcy;&amp;Ocy;.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64357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4222750" indent="-3773488"/>
            <a:r>
              <a:rPr lang="ru-RU" b="1" dirty="0" smtClean="0">
                <a:solidFill>
                  <a:srgbClr val="FF0000"/>
                </a:solidFill>
              </a:rPr>
              <a:t>1 октября 1946 года в Нюрнберге был провозглашен приговор Международного военного трибунала,  осудивший главных военных преступников. Нередко его называют "Судом истории". Это был не только один из самых  крупных судебных процессов в истории человечества, но и важнейшая веха в развитии международного права. Нюрнбергский процесс юридически закрепил окончательный разгром фашизма.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&amp;Ncy;&amp;yucy;&amp;rcy;&amp;ncy;&amp;bcy;&amp;iecy;&amp;rcy;&amp;gcy;&amp;scy;&amp;kcy;&amp;icy;&amp;jcy; &amp;pcy;&amp;rcy;&amp;ocy;&amp;tscy;&amp;iecy;&amp;scy;&amp;scy;. 96 &amp;Fcy;&amp;Ocy;&amp;Tcy;&amp;Ocy;.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722961" cy="445133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FFFF00"/>
                </a:solidFill>
              </a:rPr>
              <a:t>Следствие и суть обвинения</a:t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Вскоре после завершения войны страны-победительницы СССР, США, Великобритания и Франция  в ходе лондонской конференции  утвердили Соглашение о создании Международного военного трибунала и его Устава, принципы которого  Генеральная Ассамблея ООН  утвердила как общепризнанные в борьбе с преступлениями против человечества. 29 августа  1945 года был опубликован  список главных военных преступников, включавший  24 видных  нациста.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ukraina.ru/images/101244/23/10124423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0691" y="3286124"/>
            <a:ext cx="6303309" cy="357187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143000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                                             Нацисты 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7498080" cy="4800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 marL="0" lvl="0" indent="0"/>
            <a:r>
              <a:rPr lang="ru-RU" sz="3600" b="1" i="1" dirty="0" smtClean="0">
                <a:solidFill>
                  <a:srgbClr val="FF0000"/>
                </a:solidFill>
              </a:rPr>
              <a:t> Герман Вильгельм Геринг, Рудольф, 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Иоахим</a:t>
            </a:r>
            <a:r>
              <a:rPr lang="ru-RU" sz="3600" b="1" i="1" dirty="0" smtClean="0">
                <a:solidFill>
                  <a:srgbClr val="FF0000"/>
                </a:solidFill>
              </a:rPr>
              <a:t> фон Риббентроп, Роберт Лей,  Вильгельм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Кейтель</a:t>
            </a:r>
            <a:r>
              <a:rPr lang="ru-RU" sz="3600" b="1" i="1" dirty="0" smtClean="0">
                <a:solidFill>
                  <a:srgbClr val="FF0000"/>
                </a:solidFill>
              </a:rPr>
              <a:t>, Эрнст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Кальтенбруннер</a:t>
            </a:r>
            <a:r>
              <a:rPr lang="ru-RU" sz="3600" b="1" i="1" dirty="0" smtClean="0">
                <a:solidFill>
                  <a:srgbClr val="FF0000"/>
                </a:solidFill>
              </a:rPr>
              <a:t>, Альфред Розенберг, 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Ганс</a:t>
            </a:r>
            <a:r>
              <a:rPr lang="ru-RU" sz="3600" b="1" i="1" dirty="0" smtClean="0">
                <a:solidFill>
                  <a:srgbClr val="FF0000"/>
                </a:solidFill>
              </a:rPr>
              <a:t> Франк, Вильгельм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Фрик</a:t>
            </a:r>
            <a:r>
              <a:rPr lang="ru-RU" sz="3600" b="1" i="1" dirty="0" smtClean="0">
                <a:solidFill>
                  <a:srgbClr val="FF0000"/>
                </a:solidFill>
              </a:rPr>
              <a:t>,  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Юлиус</a:t>
            </a: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Штрейхер</a:t>
            </a:r>
            <a:r>
              <a:rPr lang="ru-RU" sz="3600" b="1" i="1" dirty="0" smtClean="0">
                <a:solidFill>
                  <a:srgbClr val="FF0000"/>
                </a:solidFill>
              </a:rPr>
              <a:t>, 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Яльмар</a:t>
            </a:r>
            <a:r>
              <a:rPr lang="ru-RU" sz="3600" b="1" i="1" dirty="0" smtClean="0">
                <a:solidFill>
                  <a:srgbClr val="FF0000"/>
                </a:solidFill>
              </a:rPr>
              <a:t> Шахт ,  Вальтер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Функ</a:t>
            </a:r>
            <a:r>
              <a:rPr lang="ru-RU" sz="3600" b="1" i="1" dirty="0" smtClean="0">
                <a:solidFill>
                  <a:srgbClr val="FF0000"/>
                </a:solidFill>
              </a:rPr>
              <a:t> , Густав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Крупп</a:t>
            </a:r>
            <a:r>
              <a:rPr lang="ru-RU" sz="3600" b="1" i="1" dirty="0" smtClean="0">
                <a:solidFill>
                  <a:srgbClr val="FF0000"/>
                </a:solidFill>
              </a:rPr>
              <a:t> фон Болен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унд</a:t>
            </a: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Гальбах</a:t>
            </a:r>
            <a:r>
              <a:rPr lang="ru-RU" sz="3600" b="1" i="1" dirty="0" smtClean="0">
                <a:solidFill>
                  <a:srgbClr val="FF0000"/>
                </a:solidFill>
              </a:rPr>
              <a:t>,  Карл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Дениц</a:t>
            </a:r>
            <a:r>
              <a:rPr lang="ru-RU" sz="3600" b="1" i="1" dirty="0" smtClean="0">
                <a:solidFill>
                  <a:srgbClr val="FF0000"/>
                </a:solidFill>
              </a:rPr>
              <a:t>,  Эрих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Редер</a:t>
            </a:r>
            <a:r>
              <a:rPr lang="ru-RU" sz="3600" b="1" i="1" dirty="0" smtClean="0">
                <a:solidFill>
                  <a:srgbClr val="FF0000"/>
                </a:solidFill>
              </a:rPr>
              <a:t>,  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Бальдур</a:t>
            </a:r>
            <a:r>
              <a:rPr lang="ru-RU" sz="3600" b="1" i="1" dirty="0" smtClean="0">
                <a:solidFill>
                  <a:srgbClr val="FF0000"/>
                </a:solidFill>
              </a:rPr>
              <a:t> фон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Ширах</a:t>
            </a:r>
            <a:r>
              <a:rPr lang="ru-RU" sz="3600" b="1" i="1" dirty="0" smtClean="0">
                <a:solidFill>
                  <a:srgbClr val="FF0000"/>
                </a:solidFill>
              </a:rPr>
              <a:t>,  Фриц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Заукель</a:t>
            </a:r>
            <a:r>
              <a:rPr lang="ru-RU" sz="3600" b="1" i="1" dirty="0" smtClean="0">
                <a:solidFill>
                  <a:srgbClr val="FF0000"/>
                </a:solidFill>
              </a:rPr>
              <a:t>,  Альфред Йодль, Франц фон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Папен</a:t>
            </a:r>
            <a:r>
              <a:rPr lang="ru-RU" sz="3600" b="1" i="1" dirty="0" smtClean="0">
                <a:solidFill>
                  <a:srgbClr val="FF0000"/>
                </a:solidFill>
              </a:rPr>
              <a:t>,  Артур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Зейсс-Инкварт</a:t>
            </a:r>
            <a:r>
              <a:rPr lang="ru-RU" sz="3600" b="1" i="1" dirty="0" smtClean="0">
                <a:solidFill>
                  <a:srgbClr val="FF0000"/>
                </a:solidFill>
              </a:rPr>
              <a:t>,  Альберт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Шпеер</a:t>
            </a:r>
            <a:r>
              <a:rPr lang="ru-RU" sz="3600" b="1" i="1" dirty="0" smtClean="0">
                <a:solidFill>
                  <a:srgbClr val="FF0000"/>
                </a:solidFill>
              </a:rPr>
              <a:t>,  Константин фон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Нейрат</a:t>
            </a:r>
            <a:r>
              <a:rPr lang="ru-RU" sz="3600" b="1" i="1" dirty="0" smtClean="0">
                <a:solidFill>
                  <a:srgbClr val="FF0000"/>
                </a:solidFill>
              </a:rPr>
              <a:t>,  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Ганс</a:t>
            </a:r>
            <a:r>
              <a:rPr lang="ru-RU" sz="3600" b="1" i="1" dirty="0" smtClean="0">
                <a:solidFill>
                  <a:srgbClr val="FF0000"/>
                </a:solidFill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Фриче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pPr marL="531813" lvl="0" indent="-449263"/>
            <a:r>
              <a:rPr lang="ru-RU" sz="3600" b="1" i="1" dirty="0" smtClean="0">
                <a:solidFill>
                  <a:srgbClr val="FF0000"/>
                </a:solidFill>
              </a:rPr>
              <a:t>Двадцать четвертый — Мартин Борман, глава партийной канцелярии, обвинялся заочно. Обвинялись также группы или организации, к которым принадлежали подсудимые.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Их обвиняли в: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Планах нацистской партии</a:t>
            </a:r>
            <a:endParaRPr lang="ru-RU" dirty="0" smtClean="0"/>
          </a:p>
          <a:p>
            <a:pPr lvl="0"/>
            <a:r>
              <a:rPr lang="ru-RU" dirty="0" smtClean="0"/>
              <a:t>-Использование нацистского контроля для агрессии против иностранных государств.</a:t>
            </a:r>
          </a:p>
          <a:p>
            <a:pPr lvl="0"/>
            <a:r>
              <a:rPr lang="ru-RU" dirty="0" smtClean="0"/>
              <a:t>-Агрессивные действия против Австрии и Чехословакии.</a:t>
            </a:r>
          </a:p>
          <a:p>
            <a:pPr lvl="0"/>
            <a:r>
              <a:rPr lang="ru-RU" dirty="0" smtClean="0"/>
              <a:t>-Нападение на Польшу.</a:t>
            </a:r>
          </a:p>
          <a:p>
            <a:pPr lvl="0"/>
            <a:r>
              <a:rPr lang="ru-RU" dirty="0" smtClean="0"/>
              <a:t>-Агрессивная война против всего мира (1939—1941).</a:t>
            </a:r>
          </a:p>
          <a:p>
            <a:pPr lvl="0"/>
            <a:r>
              <a:rPr lang="ru-RU" dirty="0" smtClean="0"/>
              <a:t>-Вторжение Германии на территорию СССР в нарушение пакта о ненападении от 23 августа 1939 года.</a:t>
            </a:r>
          </a:p>
          <a:p>
            <a:pPr lvl="0"/>
            <a:r>
              <a:rPr lang="ru-RU" dirty="0" smtClean="0"/>
              <a:t>-Сотрудничество с Италией и Японией и агрессивная война против США (ноябрь 1936 года — декабрь 1941 года).</a:t>
            </a:r>
          </a:p>
          <a:p>
            <a:r>
              <a:rPr lang="ru-RU" b="1" dirty="0" smtClean="0"/>
              <a:t>Преступлениях против мира</a:t>
            </a:r>
            <a:endParaRPr lang="ru-RU" dirty="0" smtClean="0"/>
          </a:p>
          <a:p>
            <a:r>
              <a:rPr lang="ru-RU" dirty="0" smtClean="0"/>
              <a:t>"Все обвиняемые и различные другие лица в течение ряда лет до 8 мая 1945 года участвовали в планировании, подготовке, развязывании и ведении агрессивных войн, которые также являлись войнами в нарушение международных договоров, соглашений и обязательств".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Еще обвинялись в: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 smtClean="0"/>
              <a:t>Военных преступления</a:t>
            </a:r>
            <a:endParaRPr lang="ru-RU" dirty="0" smtClean="0"/>
          </a:p>
          <a:p>
            <a:pPr lvl="0"/>
            <a:r>
              <a:rPr lang="ru-RU" dirty="0" smtClean="0"/>
              <a:t>-Убийства и жестокое обращение с гражданским населением на оккупированных территориях и в открытом море.</a:t>
            </a:r>
          </a:p>
          <a:p>
            <a:pPr lvl="0"/>
            <a:r>
              <a:rPr lang="ru-RU" dirty="0" smtClean="0"/>
              <a:t>-Увод гражданского населения оккупированных территорий в рабство и для других целей. </a:t>
            </a:r>
          </a:p>
          <a:p>
            <a:pPr lvl="0"/>
            <a:r>
              <a:rPr lang="ru-RU" dirty="0" smtClean="0"/>
              <a:t>-Убийства и жестокое обращение с военнопленными и военнослужащими стран, с которыми Германия находилась в состоянии войны, а так же с лицами, находившимися в плавании в открытом море. </a:t>
            </a:r>
          </a:p>
          <a:p>
            <a:pPr lvl="0"/>
            <a:r>
              <a:rPr lang="ru-RU" dirty="0" smtClean="0"/>
              <a:t>-Бесцельные разрушения больших и малых городов и деревень, опустошения, не оправданные военной необходимостью. </a:t>
            </a:r>
          </a:p>
          <a:p>
            <a:pPr lvl="0"/>
            <a:r>
              <a:rPr lang="ru-RU" dirty="0" smtClean="0"/>
              <a:t>-Германизация оккупированных территорий.</a:t>
            </a:r>
          </a:p>
          <a:p>
            <a:r>
              <a:rPr lang="ru-RU" b="1" dirty="0" smtClean="0"/>
              <a:t>Преступлениях против человечности</a:t>
            </a:r>
            <a:endParaRPr lang="ru-RU" dirty="0" smtClean="0"/>
          </a:p>
          <a:p>
            <a:pPr lvl="0"/>
            <a:r>
              <a:rPr lang="ru-RU" dirty="0" smtClean="0"/>
              <a:t>-Обвиняемые проводили политику преследования, репрессий и истребления врагов нацистского правительства. Нацисты бросали в тюрьмы людей без судебного процесса, подвергали их преследованиям, унижениям, порабощению, пыткам, убивали их.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800" decel="100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800" decel="100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&amp;Ncy;&amp;yucy;&amp;rcy;&amp;ncy;&amp;bcy;&amp;iecy;&amp;rcy;&amp;gcy;&amp;scy;&amp;kcy;&amp;icy;&amp;jcy; &amp;pcy;&amp;rcy;&amp;ocy;&amp;tscy;&amp;iecy;&amp;scy;&amp;scy;. 96 &amp;Fcy;&amp;Ocy;&amp;Tcy;&amp;Ocy;.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5500694" cy="366354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                                    Суд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18 октября 1945 обвинительное заключение поступило в Международный военный трибунал и за месяц до начала процесса  вручено каждому из обвиняемых на немецком языке.  25 ноября 1945 года, после ознакомления с обвинительным заключением, покончил жизнь самоубийством Роберт Лей, а Густав </a:t>
            </a:r>
            <a:r>
              <a:rPr lang="ru-RU" b="1" dirty="0" err="1" smtClean="0">
                <a:solidFill>
                  <a:srgbClr val="FFC000"/>
                </a:solidFill>
              </a:rPr>
              <a:t>Крупп</a:t>
            </a:r>
            <a:r>
              <a:rPr lang="ru-RU" b="1" dirty="0" smtClean="0">
                <a:solidFill>
                  <a:srgbClr val="FFC000"/>
                </a:solidFill>
              </a:rPr>
              <a:t> был признан медицинской комиссией неизлечимо больным, и дело в отношении него было прекращено до суда.</a:t>
            </a:r>
          </a:p>
          <a:p>
            <a:r>
              <a:rPr lang="ru-RU" b="1" dirty="0" smtClean="0">
                <a:solidFill>
                  <a:srgbClr val="FFC000"/>
                </a:solidFill>
              </a:rPr>
              <a:t>В соответствии с Лондонским соглашением  Международный военный трибунал был сформирован на паритетных началах из представителей четырех стран. Главным судьей был назначен представитель Великобритании лорд Дж. Лоренс. </a:t>
            </a:r>
          </a:p>
          <a:p>
            <a:r>
              <a:rPr lang="ru-RU" b="1" dirty="0" smtClean="0">
                <a:solidFill>
                  <a:srgbClr val="FFC000"/>
                </a:solidFill>
              </a:rPr>
              <a:t>Процесс длился в Нюрнберге десять месяцев. Всего было проведено 216 судебных слушаний. Каждая                сторона представила  доказательства преступлений, совершенных нацистскими преступниками.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&amp;Ncy;&amp;yucy;&amp;rcy;&amp;ncy;&amp;bcy;&amp;iecy;&amp;rcy;&amp;gcy;&amp;scy;&amp;kcy;&amp;icy;&amp;jcy; &amp;pcy;&amp;rcy;&amp;ocy;&amp;tscy;&amp;iecy;&amp;scy;&amp;scy;. 96 &amp;Fcy;&amp;Ocy;&amp;Tcy;&amp;Ocy;.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500694" cy="412552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1612900" indent="-1530350"/>
            <a:r>
              <a:rPr lang="ru-RU" dirty="0" smtClean="0">
                <a:solidFill>
                  <a:srgbClr val="FF0000"/>
                </a:solidFill>
              </a:rPr>
              <a:t>Из-за беспрецедентной тяжести преступлений, совершенных подсудимыми, возникали сомнения — соблюдать ли по отношению к ним  демократические нормы судопроизводства. Например, представители обвинения от Англии и США предлагали не давать подсудимым последнего слова. Сказывалось также послевоенное обострение отношений между СССР и Западом  после  известной Фултонской речи Черчилля  и подсудимые, чувствуя  сложившуюся политическую ситуацию, умело тянули время и рассчитывали уйти от заслуженного наказания. </a:t>
            </a:r>
          </a:p>
          <a:p>
            <a:pPr marL="1612900" indent="-1530350"/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&amp;Ncy;&amp;yucy;&amp;rcy;&amp;ncy;&amp;bcy;&amp;iecy;&amp;rcy;&amp;gcy;&amp;scy;&amp;kcy;&amp;icy;&amp;jcy; &amp;pcy;&amp;rcy;&amp;ocy;&amp;tscy;&amp;iecy;&amp;scy;&amp;scy;. 96 &amp;Fcy;&amp;Ocy;&amp;Tcy;&amp;Ocy;.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27293"/>
            <a:ext cx="5857884" cy="45307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50004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Вердикт суда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5800" dirty="0" smtClean="0">
                <a:solidFill>
                  <a:srgbClr val="C00000"/>
                </a:solidFill>
              </a:rPr>
              <a:t>Международный военный трибунал приговорил:</a:t>
            </a:r>
          </a:p>
          <a:p>
            <a:pPr lvl="0"/>
            <a:r>
              <a:rPr lang="ru-RU" sz="5800" dirty="0" smtClean="0">
                <a:solidFill>
                  <a:srgbClr val="C00000"/>
                </a:solidFill>
              </a:rPr>
              <a:t>-К смертной казни через повешение: Геринга, Риббентропа, </a:t>
            </a:r>
            <a:r>
              <a:rPr lang="ru-RU" sz="5800" dirty="0" err="1" smtClean="0">
                <a:solidFill>
                  <a:srgbClr val="C00000"/>
                </a:solidFill>
              </a:rPr>
              <a:t>Кейтеля</a:t>
            </a:r>
            <a:r>
              <a:rPr lang="ru-RU" sz="5800" dirty="0" smtClean="0">
                <a:solidFill>
                  <a:srgbClr val="C00000"/>
                </a:solidFill>
              </a:rPr>
              <a:t>, </a:t>
            </a:r>
            <a:r>
              <a:rPr lang="ru-RU" sz="5800" dirty="0" err="1" smtClean="0">
                <a:solidFill>
                  <a:srgbClr val="C00000"/>
                </a:solidFill>
              </a:rPr>
              <a:t>Кальтенбруннера</a:t>
            </a:r>
            <a:r>
              <a:rPr lang="ru-RU" sz="5800" dirty="0" smtClean="0">
                <a:solidFill>
                  <a:srgbClr val="C00000"/>
                </a:solidFill>
              </a:rPr>
              <a:t>, Розенберга, Франка, </a:t>
            </a:r>
            <a:r>
              <a:rPr lang="ru-RU" sz="5800" dirty="0" err="1" smtClean="0">
                <a:solidFill>
                  <a:srgbClr val="C00000"/>
                </a:solidFill>
              </a:rPr>
              <a:t>Фрика</a:t>
            </a:r>
            <a:r>
              <a:rPr lang="ru-RU" sz="5800" dirty="0" smtClean="0">
                <a:solidFill>
                  <a:srgbClr val="C00000"/>
                </a:solidFill>
              </a:rPr>
              <a:t>, </a:t>
            </a:r>
            <a:r>
              <a:rPr lang="ru-RU" sz="5800" dirty="0" err="1" smtClean="0">
                <a:solidFill>
                  <a:srgbClr val="C00000"/>
                </a:solidFill>
              </a:rPr>
              <a:t>Штрейхера</a:t>
            </a:r>
            <a:r>
              <a:rPr lang="ru-RU" sz="5800" dirty="0" smtClean="0">
                <a:solidFill>
                  <a:srgbClr val="C00000"/>
                </a:solidFill>
              </a:rPr>
              <a:t>, </a:t>
            </a:r>
            <a:r>
              <a:rPr lang="ru-RU" sz="5800" dirty="0" err="1" smtClean="0">
                <a:solidFill>
                  <a:srgbClr val="C00000"/>
                </a:solidFill>
              </a:rPr>
              <a:t>Заукеля</a:t>
            </a:r>
            <a:r>
              <a:rPr lang="ru-RU" sz="5800" dirty="0" smtClean="0">
                <a:solidFill>
                  <a:srgbClr val="C00000"/>
                </a:solidFill>
              </a:rPr>
              <a:t>, </a:t>
            </a:r>
            <a:r>
              <a:rPr lang="ru-RU" sz="5800" dirty="0" err="1" smtClean="0">
                <a:solidFill>
                  <a:srgbClr val="C00000"/>
                </a:solidFill>
              </a:rPr>
              <a:t>Зейсс-Инкварта</a:t>
            </a:r>
            <a:r>
              <a:rPr lang="ru-RU" sz="5800" dirty="0" smtClean="0">
                <a:solidFill>
                  <a:srgbClr val="C00000"/>
                </a:solidFill>
              </a:rPr>
              <a:t>, Бормана (заочно), Йодля (был посмертно  оправдан  при пересмотре дела мюнхенским судом в 1953 году). </a:t>
            </a:r>
          </a:p>
          <a:p>
            <a:pPr lvl="0"/>
            <a:r>
              <a:rPr lang="ru-RU" sz="5800" dirty="0" smtClean="0">
                <a:solidFill>
                  <a:srgbClr val="C00000"/>
                </a:solidFill>
              </a:rPr>
              <a:t>-К пожизненному заключению: Гесса, </a:t>
            </a:r>
            <a:r>
              <a:rPr lang="ru-RU" sz="5800" dirty="0" err="1" smtClean="0">
                <a:solidFill>
                  <a:srgbClr val="C00000"/>
                </a:solidFill>
              </a:rPr>
              <a:t>Функа</a:t>
            </a:r>
            <a:r>
              <a:rPr lang="ru-RU" sz="5800" dirty="0" smtClean="0">
                <a:solidFill>
                  <a:srgbClr val="C00000"/>
                </a:solidFill>
              </a:rPr>
              <a:t>, </a:t>
            </a:r>
            <a:r>
              <a:rPr lang="ru-RU" sz="5800" dirty="0" err="1" smtClean="0">
                <a:solidFill>
                  <a:srgbClr val="C00000"/>
                </a:solidFill>
              </a:rPr>
              <a:t>Редера</a:t>
            </a:r>
            <a:r>
              <a:rPr lang="ru-RU" sz="5800" dirty="0" smtClean="0">
                <a:solidFill>
                  <a:srgbClr val="C00000"/>
                </a:solidFill>
              </a:rPr>
              <a:t>. </a:t>
            </a:r>
          </a:p>
          <a:p>
            <a:pPr lvl="0"/>
            <a:r>
              <a:rPr lang="ru-RU" sz="5800" dirty="0" smtClean="0">
                <a:solidFill>
                  <a:srgbClr val="C00000"/>
                </a:solidFill>
              </a:rPr>
              <a:t>-К 20 годам тюремного заключения: </a:t>
            </a:r>
            <a:r>
              <a:rPr lang="ru-RU" sz="5800" dirty="0" err="1" smtClean="0">
                <a:solidFill>
                  <a:srgbClr val="C00000"/>
                </a:solidFill>
              </a:rPr>
              <a:t>Шираха</a:t>
            </a:r>
            <a:r>
              <a:rPr lang="ru-RU" sz="5800" dirty="0" smtClean="0">
                <a:solidFill>
                  <a:srgbClr val="C00000"/>
                </a:solidFill>
              </a:rPr>
              <a:t>, </a:t>
            </a:r>
            <a:r>
              <a:rPr lang="ru-RU" sz="5800" dirty="0" err="1" smtClean="0">
                <a:solidFill>
                  <a:srgbClr val="C00000"/>
                </a:solidFill>
              </a:rPr>
              <a:t>Шпеера</a:t>
            </a:r>
            <a:r>
              <a:rPr lang="ru-RU" sz="5800" dirty="0" smtClean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ru-RU" sz="5800" dirty="0" smtClean="0">
                <a:solidFill>
                  <a:srgbClr val="C00000"/>
                </a:solidFill>
              </a:rPr>
              <a:t>-К 15 годам тюремного заключения: </a:t>
            </a:r>
            <a:r>
              <a:rPr lang="ru-RU" sz="5800" dirty="0" err="1" smtClean="0">
                <a:solidFill>
                  <a:srgbClr val="C00000"/>
                </a:solidFill>
              </a:rPr>
              <a:t>Нейрата</a:t>
            </a:r>
            <a:r>
              <a:rPr lang="ru-RU" sz="5800" dirty="0" smtClean="0">
                <a:solidFill>
                  <a:srgbClr val="C00000"/>
                </a:solidFill>
              </a:rPr>
              <a:t>. </a:t>
            </a:r>
          </a:p>
          <a:p>
            <a:pPr lvl="0"/>
            <a:r>
              <a:rPr lang="ru-RU" sz="5800" dirty="0" smtClean="0">
                <a:solidFill>
                  <a:srgbClr val="C00000"/>
                </a:solidFill>
              </a:rPr>
              <a:t>-К 10 годам тюремного заключения: </a:t>
            </a:r>
            <a:r>
              <a:rPr lang="ru-RU" sz="5800" dirty="0" err="1" smtClean="0">
                <a:solidFill>
                  <a:srgbClr val="C00000"/>
                </a:solidFill>
              </a:rPr>
              <a:t>Деница</a:t>
            </a:r>
            <a:r>
              <a:rPr lang="ru-RU" sz="5800" dirty="0" smtClean="0">
                <a:solidFill>
                  <a:srgbClr val="C00000"/>
                </a:solidFill>
              </a:rPr>
              <a:t>.</a:t>
            </a:r>
          </a:p>
          <a:p>
            <a:pPr lvl="0"/>
            <a:r>
              <a:rPr lang="ru-RU" sz="5800" dirty="0" smtClean="0">
                <a:solidFill>
                  <a:srgbClr val="C00000"/>
                </a:solidFill>
              </a:rPr>
              <a:t>-Оправданы: </a:t>
            </a:r>
            <a:r>
              <a:rPr lang="ru-RU" sz="5800" dirty="0" err="1" smtClean="0">
                <a:solidFill>
                  <a:srgbClr val="C00000"/>
                </a:solidFill>
              </a:rPr>
              <a:t>Фриче</a:t>
            </a:r>
            <a:r>
              <a:rPr lang="ru-RU" sz="5800" dirty="0" smtClean="0">
                <a:solidFill>
                  <a:srgbClr val="C00000"/>
                </a:solidFill>
              </a:rPr>
              <a:t>, </a:t>
            </a:r>
            <a:r>
              <a:rPr lang="ru-RU" sz="5800" dirty="0" err="1" smtClean="0">
                <a:solidFill>
                  <a:srgbClr val="C00000"/>
                </a:solidFill>
              </a:rPr>
              <a:t>Папен</a:t>
            </a:r>
            <a:r>
              <a:rPr lang="ru-RU" sz="5800" dirty="0" smtClean="0">
                <a:solidFill>
                  <a:srgbClr val="C00000"/>
                </a:solidFill>
              </a:rPr>
              <a:t>, Шахт.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60648"/>
            <a:ext cx="7498080" cy="59877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Большинство  осужденных подали прошения о помиловании; </a:t>
            </a:r>
            <a:r>
              <a:rPr lang="ru-RU" dirty="0" err="1" smtClean="0"/>
              <a:t>Редер</a:t>
            </a:r>
            <a:r>
              <a:rPr lang="ru-RU" dirty="0" smtClean="0"/>
              <a:t> — о замене пожизненного заключения смертной казнью; Геринг, Йодль и </a:t>
            </a:r>
            <a:r>
              <a:rPr lang="ru-RU" dirty="0" err="1" smtClean="0"/>
              <a:t>Кейтель</a:t>
            </a:r>
            <a:r>
              <a:rPr lang="ru-RU" dirty="0" smtClean="0"/>
              <a:t> — о замене повешения расстрелом, если просьбу о помиловании не удовлетворят. Все эти ходатайства были отклонены.</a:t>
            </a:r>
            <a:br>
              <a:rPr lang="ru-RU" dirty="0" smtClean="0"/>
            </a:br>
            <a:r>
              <a:rPr lang="ru-RU" dirty="0" smtClean="0"/>
              <a:t>Смертные казни были приведены в исполнение в ночь на 16 октября 1946 года в здании Нюрнбергской тюрьмы. Геринг отравился в тюрьме незадолго до казни.</a:t>
            </a:r>
          </a:p>
          <a:p>
            <a:r>
              <a:rPr lang="ru-RU" dirty="0" smtClean="0"/>
              <a:t>Приговор в исполнение приводил "по собственному желанию" американский сержант Джон Вуд.</a:t>
            </a:r>
          </a:p>
          <a:p>
            <a:r>
              <a:rPr lang="ru-RU" dirty="0" smtClean="0"/>
              <a:t>Приговоренные к пожизненному заключению </a:t>
            </a:r>
            <a:r>
              <a:rPr lang="ru-RU" dirty="0" err="1" smtClean="0"/>
              <a:t>Функ</a:t>
            </a:r>
            <a:r>
              <a:rPr lang="ru-RU" dirty="0" smtClean="0"/>
              <a:t> и </a:t>
            </a:r>
            <a:r>
              <a:rPr lang="ru-RU" dirty="0" err="1" smtClean="0"/>
              <a:t>Редер</a:t>
            </a:r>
            <a:r>
              <a:rPr lang="ru-RU" dirty="0" smtClean="0"/>
              <a:t> были помилованы в 1957 году. После того, как в 1966 году на свободу вышли </a:t>
            </a:r>
            <a:r>
              <a:rPr lang="ru-RU" dirty="0" err="1" smtClean="0"/>
              <a:t>Шпеер</a:t>
            </a:r>
            <a:r>
              <a:rPr lang="ru-RU" dirty="0" smtClean="0"/>
              <a:t> и </a:t>
            </a:r>
            <a:r>
              <a:rPr lang="ru-RU" dirty="0" err="1" smtClean="0"/>
              <a:t>Ширах</a:t>
            </a:r>
            <a:r>
              <a:rPr lang="ru-RU" dirty="0" smtClean="0"/>
              <a:t>, в тюрьме остался один Гесс. Правые силы Германии неоднократно требовали помиловать его, но державы-победительницы отказались смягчить приговор. 17 августа 1987 года Гесс был найден повешенным в своей камере.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Итоги и выводы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Нюрнбергский трибунал, создав прецедент подсудности высших государственных чиновников международному суду, опроверг средневековый принцип "Короли подсудны только Богу". Именно с Нюрнбергского процесса началась история международного уголовного права. Принципы, закрепленные в Уставе Трибунала, вскоре были  подтверждены решениями Генеральной ассамблеи ООН  как общепризнанные принципы международного права. Вынеся обвинительный приговор главным нацистским преступникам, Международный военный трибунал признал агрессию тягчайшим преступлением международного характера.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1143000"/>
          </a:xfrm>
        </p:spPr>
        <p:txBody>
          <a:bodyPr/>
          <a:lstStyle/>
          <a:p>
            <a:r>
              <a:rPr lang="ru-RU" dirty="0" smtClean="0"/>
              <a:t>Одноименный фильм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71546"/>
            <a:ext cx="7498080" cy="550072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1961 году Стэнли </a:t>
            </a:r>
            <a:r>
              <a:rPr lang="ru-RU" dirty="0" err="1" smtClean="0"/>
              <a:t>Крамер</a:t>
            </a:r>
            <a:r>
              <a:rPr lang="ru-RU" dirty="0" smtClean="0"/>
              <a:t> снял фильм «Нюрбергский процесс» про этот суд. Ключевая сцена – в самом конце. Судья </a:t>
            </a:r>
            <a:r>
              <a:rPr lang="ru-RU" dirty="0" err="1" smtClean="0"/>
              <a:t>Ден</a:t>
            </a:r>
            <a:r>
              <a:rPr lang="ru-RU" dirty="0" smtClean="0"/>
              <a:t> </a:t>
            </a:r>
            <a:r>
              <a:rPr lang="ru-RU" dirty="0" err="1" smtClean="0"/>
              <a:t>Хейвуд</a:t>
            </a:r>
            <a:r>
              <a:rPr lang="ru-RU" dirty="0" smtClean="0"/>
              <a:t> , которого играет великий Спенсер </a:t>
            </a:r>
            <a:r>
              <a:rPr lang="ru-RU" dirty="0" err="1" smtClean="0"/>
              <a:t>Трейси</a:t>
            </a:r>
            <a:r>
              <a:rPr lang="ru-RU" dirty="0" smtClean="0"/>
              <a:t>, приходит в камеру осужденного им пожизненно Эрнста </a:t>
            </a:r>
            <a:r>
              <a:rPr lang="ru-RU" dirty="0" err="1" smtClean="0"/>
              <a:t>Яннинга</a:t>
            </a:r>
            <a:r>
              <a:rPr lang="ru-RU" dirty="0" smtClean="0"/>
              <a:t> по просьбе последнего. Тот, засовестившийся, просит судью поверить, что ничего не знал о гнусных преступлениях нацистов. На что судья отвечает: «Это не существенно. Ведь началось всё тогда, когда вы осудили первого невинного человека.»  Фильм выдвигался на премию «Оскар» в 11 номинациях. Получил 2 награды – за лучшую мужскую роль (Максимилиан Шелл) и лучший адаптированный сценарий.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samsonlancaster.com/data/559e90fda0f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</TotalTime>
  <Words>430</Words>
  <Application>Microsoft Office PowerPoint</Application>
  <PresentationFormat>Экран (4:3)</PresentationFormat>
  <Paragraphs>51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Нюрбергский судебный процесс.</vt:lpstr>
      <vt:lpstr>Презентация PowerPoint</vt:lpstr>
      <vt:lpstr> Следствие и суть обвинения </vt:lpstr>
      <vt:lpstr>                                             Нацисты </vt:lpstr>
      <vt:lpstr>Их обвиняли в: </vt:lpstr>
      <vt:lpstr>Еще обвинялись в:</vt:lpstr>
      <vt:lpstr>                                          Суд </vt:lpstr>
      <vt:lpstr>Презентация PowerPoint</vt:lpstr>
      <vt:lpstr> Вердикт суда </vt:lpstr>
      <vt:lpstr>Презентация PowerPoint</vt:lpstr>
      <vt:lpstr> Итоги и выводы </vt:lpstr>
      <vt:lpstr>Одноименный фильм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Нюрбергский судебный процесс</dc:title>
  <dc:creator>1</dc:creator>
  <cp:lastModifiedBy>Марочкины</cp:lastModifiedBy>
  <cp:revision>11</cp:revision>
  <dcterms:created xsi:type="dcterms:W3CDTF">2015-11-26T16:10:06Z</dcterms:created>
  <dcterms:modified xsi:type="dcterms:W3CDTF">2018-06-27T08:46:25Z</dcterms:modified>
</cp:coreProperties>
</file>