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90" r:id="rId3"/>
    <p:sldId id="296" r:id="rId4"/>
    <p:sldId id="291" r:id="rId5"/>
    <p:sldId id="292" r:id="rId6"/>
    <p:sldId id="303" r:id="rId7"/>
    <p:sldId id="293" r:id="rId8"/>
    <p:sldId id="297" r:id="rId9"/>
    <p:sldId id="298" r:id="rId10"/>
    <p:sldId id="299" r:id="rId11"/>
    <p:sldId id="300" r:id="rId12"/>
    <p:sldId id="301" r:id="rId13"/>
    <p:sldId id="288" r:id="rId14"/>
    <p:sldId id="294" r:id="rId15"/>
    <p:sldId id="295" r:id="rId16"/>
    <p:sldId id="260" r:id="rId17"/>
    <p:sldId id="261" r:id="rId18"/>
    <p:sldId id="262" r:id="rId19"/>
    <p:sldId id="258" r:id="rId20"/>
    <p:sldId id="259" r:id="rId21"/>
    <p:sldId id="302" r:id="rId22"/>
    <p:sldId id="28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1A3D2-B831-47D6-A62F-2596FB05F6DE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306C5-F680-4DBD-98D8-492CE658A6B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3691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306C5-F680-4DBD-98D8-492CE658A6BE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36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3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340768"/>
            <a:ext cx="8172908" cy="2262113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Кризис власти на рубеже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XVI – XVII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вв.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72200" y="5805264"/>
            <a:ext cx="2771800" cy="1052736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 учитель истории Ленгесова Светлана Юрьевна</a:t>
            </a:r>
          </a:p>
        </p:txBody>
      </p:sp>
    </p:spTree>
    <p:extLst>
      <p:ext uri="{BB962C8B-B14F-4D97-AF65-F5344CB8AC3E}">
        <p14:creationId xmlns:p14="http://schemas.microsoft.com/office/powerpoint/2010/main" val="305881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5786454"/>
            <a:ext cx="8358187" cy="5715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Смерть Ивана </a:t>
            </a:r>
            <a:r>
              <a:rPr lang="en-US" b="1" dirty="0" smtClean="0">
                <a:solidFill>
                  <a:schemeClr val="tx1"/>
                </a:solidFill>
              </a:rPr>
              <a:t>IV </a:t>
            </a:r>
            <a:r>
              <a:rPr lang="ru-RU" b="1" dirty="0" smtClean="0">
                <a:solidFill>
                  <a:schemeClr val="tx1"/>
                </a:solidFill>
              </a:rPr>
              <a:t> 18 марта 1584 года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8215370" cy="53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506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1581 год – смерть Ивана Молодого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7106" name="Picture 2" descr="http://antisionizm.info/images/thumbs/805_500_30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928670"/>
            <a:ext cx="7215238" cy="5578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648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5127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Дети Ивана </a:t>
            </a:r>
            <a:r>
              <a:rPr lang="en-US" b="1" dirty="0" smtClean="0">
                <a:solidFill>
                  <a:srgbClr val="0070C0"/>
                </a:solidFill>
              </a:rPr>
              <a:t>IV </a:t>
            </a:r>
            <a:r>
              <a:rPr lang="ru-RU" b="1" dirty="0" smtClean="0">
                <a:solidFill>
                  <a:srgbClr val="0070C0"/>
                </a:solidFill>
              </a:rPr>
              <a:t>Васильевича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571472" y="2571744"/>
            <a:ext cx="2857520" cy="4100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Текст 10"/>
          <p:cNvSpPr>
            <a:spLocks noGrp="1"/>
          </p:cNvSpPr>
          <p:nvPr>
            <p:ph type="body" sz="quarter" idx="1"/>
          </p:nvPr>
        </p:nvSpPr>
        <p:spPr>
          <a:xfrm>
            <a:off x="357158" y="928670"/>
            <a:ext cx="3657600" cy="142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Первая жена Анастасия Романовна: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сыновья Дмитрий, Иван и Федор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5072066" y="1142984"/>
            <a:ext cx="3214710" cy="115654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Последняя  жена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 Мария Нагая: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сын Дмитрий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492582"/>
            <a:ext cx="3209927" cy="416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309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85720" y="214290"/>
            <a:ext cx="5000660" cy="71438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Царь Федор Иванович 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1584-1598 гг.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idx="2"/>
          </p:nvPr>
        </p:nvSpPr>
        <p:spPr>
          <a:xfrm>
            <a:off x="6357950" y="274320"/>
            <a:ext cx="2786050" cy="658368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400" b="1" u="sng" dirty="0" smtClean="0"/>
              <a:t>1589 </a:t>
            </a:r>
            <a:r>
              <a:rPr lang="ru-RU" sz="2400" b="1" dirty="0" smtClean="0"/>
              <a:t>г. –</a:t>
            </a:r>
          </a:p>
          <a:p>
            <a:pPr algn="ctr"/>
            <a:r>
              <a:rPr lang="ru-RU" sz="2400" b="1" dirty="0" smtClean="0"/>
              <a:t>учреждение патриаршества</a:t>
            </a:r>
          </a:p>
          <a:p>
            <a:pPr algn="ctr"/>
            <a:r>
              <a:rPr lang="ru-RU" sz="2400" b="1" u="sng" dirty="0" smtClean="0"/>
              <a:t>1591</a:t>
            </a:r>
            <a:r>
              <a:rPr lang="ru-RU" sz="2400" b="1" dirty="0" smtClean="0"/>
              <a:t> г. –</a:t>
            </a:r>
          </a:p>
          <a:p>
            <a:pPr algn="ctr"/>
            <a:r>
              <a:rPr lang="ru-RU" sz="2400" b="1" dirty="0" smtClean="0"/>
              <a:t>отбит набег на Москву крымского хана </a:t>
            </a:r>
            <a:r>
              <a:rPr lang="ru-RU" sz="2400" b="1" dirty="0" err="1" smtClean="0"/>
              <a:t>Казы-Гирея</a:t>
            </a:r>
            <a:endParaRPr lang="ru-RU" sz="2400" b="1" dirty="0" smtClean="0"/>
          </a:p>
          <a:p>
            <a:pPr algn="ctr"/>
            <a:r>
              <a:rPr lang="ru-RU" sz="2400" b="1" u="sng" dirty="0" smtClean="0"/>
              <a:t>1590-1593</a:t>
            </a:r>
            <a:r>
              <a:rPr lang="ru-RU" sz="2400" b="1" dirty="0" smtClean="0"/>
              <a:t> гг.-</a:t>
            </a:r>
          </a:p>
          <a:p>
            <a:pPr algn="ctr"/>
            <a:r>
              <a:rPr lang="ru-RU" sz="2400" b="1" dirty="0" smtClean="0"/>
              <a:t>русско-шведская война</a:t>
            </a:r>
          </a:p>
          <a:p>
            <a:pPr algn="ctr"/>
            <a:r>
              <a:rPr lang="ru-RU" sz="2400" b="1" u="sng" dirty="0" smtClean="0"/>
              <a:t>1597 </a:t>
            </a:r>
            <a:r>
              <a:rPr lang="ru-RU" sz="2400" b="1" dirty="0" smtClean="0"/>
              <a:t>г. –</a:t>
            </a:r>
          </a:p>
          <a:p>
            <a:pPr algn="ctr"/>
            <a:r>
              <a:rPr lang="ru-RU" sz="2400" b="1" dirty="0" smtClean="0"/>
              <a:t>указ о 5-летнем сыске беглых крестьян</a:t>
            </a:r>
          </a:p>
          <a:p>
            <a:pPr algn="ctr"/>
            <a:endParaRPr lang="ru-RU" sz="2400" b="1" dirty="0" smtClean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3143240" y="1000108"/>
            <a:ext cx="2714625" cy="36290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2071691" cy="35004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4929198"/>
            <a:ext cx="2286016" cy="5000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Царица Ирина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14612" y="4643446"/>
            <a:ext cx="3357586" cy="207170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Со смертью царя Федора Ивановича пресеклась династия русских князей и царей Рюриковичей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95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427168" cy="3476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052736"/>
            <a:ext cx="8712968" cy="4691063"/>
          </a:xfrm>
        </p:spPr>
        <p:txBody>
          <a:bodyPr>
            <a:noAutofit/>
          </a:bodyPr>
          <a:lstStyle/>
          <a:p>
            <a:r>
              <a:rPr lang="ru-RU" sz="2400" dirty="0"/>
              <a:t>На рубеже XVI– XVII Московское государство пережило тяжелый кризис, охвативший все сферы жизни и поставивший его на грань существования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r>
              <a:rPr lang="ru-RU" sz="2400" dirty="0" smtClean="0"/>
              <a:t>Кризис проявлялся во всех сферах жизни: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 smtClean="0"/>
              <a:t>Многие земли оставались в запустении, прекращалась распашка новых угодий, множество крестьянских дворов обезлюдело;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/>
              <a:t>борьба крестьян против закрепощения (введены заповедные лета, а затем пятилетний срок розыска и возврата беглых и вывезенных крестьян);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/>
              <a:t>боярство против самодержавия;</a:t>
            </a:r>
          </a:p>
          <a:p>
            <a:pPr>
              <a:buFont typeface="Arial" pitchFamily="34" charset="0"/>
              <a:buChar char="•"/>
            </a:pPr>
            <a:r>
              <a:rPr lang="ru-RU" sz="2400" i="1" dirty="0"/>
              <a:t>мелкие служилые люди также недовольны своим положением.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275210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3929090" cy="164307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Реальная власть у Бориса  Годунова, шурина царя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00034" y="1928802"/>
            <a:ext cx="3657600" cy="4500594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2400" dirty="0" smtClean="0"/>
              <a:t>Федор Иванович надевает на Бориса Годунова золотую цепь</a:t>
            </a:r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4270248" y="428604"/>
            <a:ext cx="4373718" cy="6072230"/>
          </a:xfrm>
        </p:spPr>
        <p:txBody>
          <a:bodyPr anchor="ctr">
            <a:normAutofit fontScale="92500" lnSpcReduction="10000"/>
          </a:bodyPr>
          <a:lstStyle/>
          <a:p>
            <a:pPr algn="ctr"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1591 год  - «</a:t>
            </a:r>
            <a:r>
              <a:rPr lang="ru-RU" sz="2600" b="1" dirty="0" err="1" smtClean="0">
                <a:solidFill>
                  <a:srgbClr val="FF0000"/>
                </a:solidFill>
              </a:rPr>
              <a:t>Угличское</a:t>
            </a:r>
            <a:r>
              <a:rPr lang="ru-RU" sz="2600" b="1" dirty="0" smtClean="0">
                <a:solidFill>
                  <a:srgbClr val="FF0000"/>
                </a:solidFill>
              </a:rPr>
              <a:t> дело»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гибель царевича Дмитрия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2200" b="1" dirty="0" smtClean="0"/>
          </a:p>
          <a:p>
            <a:pPr algn="ctr">
              <a:buNone/>
            </a:pPr>
            <a:endParaRPr lang="ru-RU" sz="22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857364"/>
            <a:ext cx="3214710" cy="29289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675268"/>
            <a:ext cx="4243170" cy="4825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811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512693" cy="5544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3528" y="5877272"/>
            <a:ext cx="8352928" cy="648072"/>
          </a:xfrm>
        </p:spPr>
        <p:txBody>
          <a:bodyPr>
            <a:normAutofit/>
          </a:bodyPr>
          <a:lstStyle/>
          <a:p>
            <a:r>
              <a:rPr lang="ru-RU" sz="3200" b="1" u="sng" dirty="0" smtClean="0"/>
              <a:t>1597г.</a:t>
            </a:r>
            <a:r>
              <a:rPr lang="ru-RU" sz="3200" b="1" dirty="0" smtClean="0"/>
              <a:t> – введены </a:t>
            </a:r>
            <a:r>
              <a:rPr lang="ru-RU" sz="3200" b="1" i="1" dirty="0" smtClean="0"/>
              <a:t>урочные лета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573332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76456" cy="1080120"/>
          </a:xfrm>
        </p:spPr>
        <p:txBody>
          <a:bodyPr>
            <a:normAutofit fontScale="90000"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b="1" u="sng" dirty="0" smtClean="0"/>
              <a:t>1589 г.</a:t>
            </a:r>
            <a:r>
              <a:rPr lang="ru-RU" b="1" dirty="0" smtClean="0"/>
              <a:t>-учреждение патриаршества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484784"/>
            <a:ext cx="5257160" cy="3744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707904" y="5229200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Первым патриархом Московским и всея Руси был избран митрополит </a:t>
            </a:r>
            <a:r>
              <a:rPr lang="ru-RU" sz="2400" b="1" u="sng" dirty="0" smtClean="0"/>
              <a:t>Иов.</a:t>
            </a:r>
            <a:endParaRPr lang="ru-RU" sz="2400" b="1" u="sng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3270204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8513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43000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b="1" u="sng" dirty="0" smtClean="0"/>
              <a:t>1590-1593- Русско-шведская война</a:t>
            </a:r>
            <a:endParaRPr lang="ru-RU" b="1" u="sng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0768"/>
            <a:ext cx="6408712" cy="45181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55576" y="5961037"/>
            <a:ext cx="8856984" cy="896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(Возвратили Ивангород, Яму, Копорье и </a:t>
            </a:r>
            <a:r>
              <a:rPr lang="ru-RU" dirty="0" err="1" smtClean="0"/>
              <a:t>Корелы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027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229600" cy="1143000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b="1" dirty="0" smtClean="0"/>
              <a:t>Продолжилось продвижение русских в Западной Сибири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6912768" cy="4583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89160" y="6021288"/>
            <a:ext cx="8075240" cy="680939"/>
          </a:xfrm>
        </p:spPr>
        <p:txBody>
          <a:bodyPr/>
          <a:lstStyle/>
          <a:p>
            <a:r>
              <a:rPr lang="ru-RU" dirty="0" smtClean="0"/>
              <a:t>Хан </a:t>
            </a:r>
            <a:r>
              <a:rPr lang="ru-RU" dirty="0" err="1" smtClean="0"/>
              <a:t>Кучум</a:t>
            </a:r>
            <a:r>
              <a:rPr lang="ru-RU" dirty="0" smtClean="0"/>
              <a:t> был окончательно разгромлен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5756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b="1" dirty="0" smtClean="0"/>
              <a:t>Династический кризис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6840760" cy="4683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5949280"/>
            <a:ext cx="8316416" cy="464915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Причина- неопределенность с наследованием престола.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30021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Карина Владимировна\Desktop\glazunov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2852936"/>
            <a:ext cx="5664688" cy="3857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88640"/>
            <a:ext cx="8072494" cy="6000792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ru-RU" sz="2400" b="1" dirty="0" smtClean="0">
                <a:solidFill>
                  <a:schemeClr val="tx1"/>
                </a:solidFill>
              </a:rPr>
              <a:t>В 1591 г. </a:t>
            </a:r>
            <a:r>
              <a:rPr lang="ru-RU" sz="2400" dirty="0" smtClean="0">
                <a:solidFill>
                  <a:schemeClr val="tx1"/>
                </a:solidFill>
              </a:rPr>
              <a:t>в городе Угличе (на Волге) происходит событие, последствия которого оказали большое влияние на ход последующих событий: при загадочных обстоятельствах </a:t>
            </a:r>
            <a:r>
              <a:rPr lang="ru-RU" sz="2400" b="1" dirty="0" smtClean="0">
                <a:solidFill>
                  <a:schemeClr val="tx1"/>
                </a:solidFill>
              </a:rPr>
              <a:t>погиб малолетний царевич Дмитрий</a:t>
            </a:r>
            <a:r>
              <a:rPr lang="ru-RU" sz="2400" dirty="0" smtClean="0">
                <a:solidFill>
                  <a:schemeClr val="tx1"/>
                </a:solidFill>
              </a:rPr>
              <a:t>; среди народа стали распространяться слухи, что царевич убит по приказу стремившегося к престолу Бориса Годунова.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царевич Дмитрий</a:t>
            </a:r>
          </a:p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695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55892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Georgia" pitchFamily="18" charset="0"/>
              </a:rPr>
              <a:t>Январь 1598г. – умирает Федор Иванович.</a:t>
            </a:r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1598 год – созыв Земского Собора.</a:t>
            </a:r>
            <a:endParaRPr lang="ru-RU" sz="28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2000240"/>
            <a:ext cx="7200944" cy="2571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Georgia" pitchFamily="18" charset="0"/>
              </a:rPr>
              <a:t>Земский Собор – собрание представителей всех сословий, жителей России, кроме крепостных крестьян.</a:t>
            </a:r>
            <a:endParaRPr lang="ru-RU" sz="28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9458" name="Picture 2" descr="http://www.rcoit.ru/upload/medialibrary/b05/zemskoi-sobor-1598.jpg"/>
          <p:cNvPicPr>
            <a:picLocks noChangeAspect="1" noChangeArrowheads="1"/>
          </p:cNvPicPr>
          <p:nvPr/>
        </p:nvPicPr>
        <p:blipFill>
          <a:blip r:embed="rId2"/>
          <a:srcRect l="26903"/>
          <a:stretch>
            <a:fillRect/>
          </a:stretch>
        </p:blipFill>
        <p:spPr bwMode="auto">
          <a:xfrm>
            <a:off x="395536" y="260648"/>
            <a:ext cx="8344724" cy="54311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951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214290"/>
            <a:ext cx="7724804" cy="170020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3 сентября 1598 года – в Успенском соборе Московского кремля венчание  на царство Бориса Годунова</a:t>
            </a:r>
            <a:endParaRPr lang="ru-RU" sz="2800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25602" name="Picture 2" descr="http://img-fotki.yandex.ru/get/5636/121447594.364/0_c623a_2c5436bf_XL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071678"/>
            <a:ext cx="6143668" cy="460583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214282" y="2357430"/>
            <a:ext cx="2357454" cy="42148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Georgia" pitchFamily="18" charset="0"/>
              </a:rPr>
              <a:t>1598 – 1605 годы правления избранного царя Бориса Годунова</a:t>
            </a:r>
            <a:endParaRPr lang="ru-RU" sz="2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70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07504" y="1484784"/>
            <a:ext cx="4104456" cy="511256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Борис был  хорошо образованным, владел несколькими иностранными языками, имел прекрасную библиотеку.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Годунов осознал необходимость расширения связей с Европой: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развитие торговли;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дети дворян были отправлены на обучение в Европу.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618" y="653776"/>
            <a:ext cx="4706979" cy="5849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780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7504" y="188640"/>
            <a:ext cx="3600400" cy="64807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Очень скоро Годунову пришлось столкнуться с трудностями, сильно изменившими его планы. Часть аристократии не могла смириться с избранием Бориса. Так в 1600г. по ложному обвинению были арестованы бояре Романовы,  двоюродные братья царя Фёдора, которые могли бы предъявить притязания на престол. Старший из братьев,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Фёдор Никитич,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был пострижен в монахи и под именем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Филарета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отправлен в один из северных монастырей. 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568" y="0"/>
            <a:ext cx="5154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84" y="3966335"/>
            <a:ext cx="5188395" cy="289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0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Политика </a:t>
            </a:r>
            <a:r>
              <a:rPr lang="ru-RU" sz="88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ориса </a:t>
            </a:r>
            <a:r>
              <a:rPr lang="ru-RU" sz="88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одунова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2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Внутренняя политика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Указ о «заповедных летах»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Указ о «урочных летах»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Развернул городское строительство, сооружения крепостей и монастырей.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Заставлял детей дворян учиться за границей (просвещал страну).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Заручился поддержкой духовенства.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58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Внешняя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политика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50691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1586г. продлил перемирие с Речью Посполитой.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Россия вернула города захваченные шведами в Ливонской войне.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 1598г. было подавлено сопротивление сибирского хана. Сибирь вошла в состав России.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Укреплены южные границы.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Кахетия перешла в состав России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Расширилась внешняя торговля России.</a:t>
            </a:r>
          </a:p>
          <a:p>
            <a:pPr marL="514350" indent="-514350">
              <a:buFont typeface="+mj-lt"/>
              <a:buAutoNum type="arabicPeriod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1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С 1601-1603 гг. </a:t>
            </a:r>
            <a:r>
              <a:rPr lang="ru-RU" sz="3600" b="1" dirty="0" smtClean="0"/>
              <a:t>– неурожайные годы.</a:t>
            </a:r>
            <a:endParaRPr lang="ru-RU" sz="36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4784"/>
            <a:ext cx="8111921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5210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Карина Владимировна\Desktop\s36484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357430"/>
            <a:ext cx="3024399" cy="4000528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429684" cy="5786478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В апреле 1605 г. царь Борис неожиданно умер, войска перешли на сторону "Дмитрия" и в июне Москва с торжеством приняла "природного" государя (1605–1606 гг.) Жена и сын Бориса Годунова были убиты до прихода в Москву Лжедмитрия.</a:t>
            </a:r>
          </a:p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ЖЕНА Бориса Годунова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039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</TotalTime>
  <Words>612</Words>
  <Application>Microsoft Office PowerPoint</Application>
  <PresentationFormat>Экран (4:3)</PresentationFormat>
  <Paragraphs>92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Georgia</vt:lpstr>
      <vt:lpstr>Times New Roman</vt:lpstr>
      <vt:lpstr>Тема Office</vt:lpstr>
      <vt:lpstr>Кризис власти на рубеже XVI – XVII вв.  </vt:lpstr>
      <vt:lpstr>Смерть Ивана IV  18 марта 1584 года</vt:lpstr>
      <vt:lpstr>1581 год – смерть Ивана Молодого</vt:lpstr>
      <vt:lpstr>Дети Ивана IV Васильевича</vt:lpstr>
      <vt:lpstr>Царь Федор Иванович   1584-1598 гг.</vt:lpstr>
      <vt:lpstr>Презентация PowerPoint</vt:lpstr>
      <vt:lpstr>Реальная власть у Бориса  Годунова, шурина царя</vt:lpstr>
      <vt:lpstr>Презентация PowerPoint</vt:lpstr>
      <vt:lpstr>1589 г.-учреждение патриаршества</vt:lpstr>
      <vt:lpstr>1590-1593- Русско-шведская война</vt:lpstr>
      <vt:lpstr>Продолжилось продвижение русских в Западной Сибири</vt:lpstr>
      <vt:lpstr>Династический кризис</vt:lpstr>
      <vt:lpstr>Презентация PowerPoint</vt:lpstr>
      <vt:lpstr>Январь 1598г. – умирает Федор Иванович. 1598 год – созыв Земского Собора.</vt:lpstr>
      <vt:lpstr>3 сентября 1598 года – в Успенском соборе Московского кремля венчание  на царство Бориса Годунова</vt:lpstr>
      <vt:lpstr>Борис Годунов</vt:lpstr>
      <vt:lpstr>Презентация PowerPoint</vt:lpstr>
      <vt:lpstr>Презентация PowerPoint</vt:lpstr>
      <vt:lpstr>Внутренняя политика </vt:lpstr>
      <vt:lpstr>Внешняя политика</vt:lpstr>
      <vt:lpstr>С 1601-1603 гг. – неурожайные годы.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ASUS_ZV</dc:creator>
  <cp:lastModifiedBy>Ленгесов Антон Юрьевич</cp:lastModifiedBy>
  <cp:revision>107</cp:revision>
  <dcterms:created xsi:type="dcterms:W3CDTF">2016-01-07T08:59:40Z</dcterms:created>
  <dcterms:modified xsi:type="dcterms:W3CDTF">2019-01-09T18:26:25Z</dcterms:modified>
</cp:coreProperties>
</file>