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6" r:id="rId3"/>
    <p:sldId id="265" r:id="rId4"/>
    <p:sldId id="307" r:id="rId5"/>
    <p:sldId id="304" r:id="rId6"/>
    <p:sldId id="305" r:id="rId7"/>
    <p:sldId id="306" r:id="rId8"/>
    <p:sldId id="267" r:id="rId9"/>
    <p:sldId id="308" r:id="rId10"/>
    <p:sldId id="314" r:id="rId11"/>
    <p:sldId id="268" r:id="rId12"/>
    <p:sldId id="270" r:id="rId13"/>
    <p:sldId id="269" r:id="rId14"/>
    <p:sldId id="309" r:id="rId15"/>
    <p:sldId id="310" r:id="rId16"/>
    <p:sldId id="311" r:id="rId17"/>
    <p:sldId id="312" r:id="rId18"/>
    <p:sldId id="313" r:id="rId19"/>
    <p:sldId id="271" r:id="rId20"/>
    <p:sldId id="277" r:id="rId21"/>
    <p:sldId id="33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>
        <p:scale>
          <a:sx n="69" d="100"/>
          <a:sy n="69" d="100"/>
        </p:scale>
        <p:origin x="1416" y="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1A3D2-B831-47D6-A62F-2596FB05F6DE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306C5-F680-4DBD-98D8-492CE658A6B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3691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3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340768"/>
            <a:ext cx="8172908" cy="2262113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СМУТА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72200" y="3886200"/>
            <a:ext cx="2771800" cy="2971800"/>
          </a:xfrm>
        </p:spPr>
        <p:txBody>
          <a:bodyPr>
            <a:normAutofit/>
          </a:bodyPr>
          <a:lstStyle/>
          <a:p>
            <a:pPr algn="l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81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4139" y="692696"/>
            <a:ext cx="8229600" cy="1584176"/>
          </a:xfrm>
        </p:spPr>
        <p:txBody>
          <a:bodyPr>
            <a:normAutofit/>
          </a:bodyPr>
          <a:lstStyle/>
          <a:p>
            <a:r>
              <a:rPr lang="ru-RU" b="1" dirty="0" smtClean="0"/>
              <a:t>Смута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-</a:t>
            </a:r>
            <a:r>
              <a:rPr lang="ru-RU" b="1" dirty="0" smtClean="0"/>
              <a:t> 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792685"/>
            <a:ext cx="8229600" cy="4065315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эпоха </a:t>
            </a:r>
            <a:r>
              <a:rPr lang="ru-RU" dirty="0"/>
              <a:t>социально-политического, экономического и династического кризиса, на рубеже XVI-XVII веков, сопровождавшегося народными восстаниями, правлением самозванцев, разрушением государственной власти, польско-шведской интервенцией.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92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116632"/>
            <a:ext cx="7992888" cy="67413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Причины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смуты: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Династический кризис;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Экономический кризис;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Социальный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кризис;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Кризис власти.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Появление самозванца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283968" y="5157192"/>
            <a:ext cx="720080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2996952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</a:rPr>
              <a:t>Таким </a:t>
            </a:r>
            <a:r>
              <a:rPr lang="ru-RU" sz="2400" dirty="0">
                <a:solidFill>
                  <a:srgbClr val="000000"/>
                </a:solidFill>
              </a:rPr>
              <a:t>образом, Россия в XVII веке оказалась на грани грандиозного социального взрыва. Нестабильной ситуацией в стране поспешили воспользоваться западные соседи - Речь </a:t>
            </a:r>
            <a:r>
              <a:rPr lang="ru-RU" sz="2400" dirty="0" err="1">
                <a:solidFill>
                  <a:srgbClr val="000000"/>
                </a:solidFill>
              </a:rPr>
              <a:t>Посполитая</a:t>
            </a:r>
            <a:r>
              <a:rPr lang="ru-RU" sz="2400" dirty="0">
                <a:solidFill>
                  <a:srgbClr val="000000"/>
                </a:solidFill>
              </a:rPr>
              <a:t> и Швеция. Они были заинтересованы в завоевании западных земель России.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2534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800" dirty="0"/>
              <a:t>С</a:t>
            </a:r>
            <a:r>
              <a:rPr lang="ru-RU" sz="2800" dirty="0" smtClean="0"/>
              <a:t>мерть </a:t>
            </a:r>
            <a:r>
              <a:rPr lang="ru-RU" sz="2800" dirty="0"/>
              <a:t>Ивана Грозного и двух его сыновей Федора и Дмитрия привели к пресечению правящей династии Рюриковичей</a:t>
            </a:r>
          </a:p>
        </p:txBody>
      </p:sp>
      <p:pic>
        <p:nvPicPr>
          <p:cNvPr id="4" name="Объект 3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6"/>
          <a:stretch/>
        </p:blipFill>
        <p:spPr>
          <a:xfrm>
            <a:off x="395536" y="1844824"/>
            <a:ext cx="6172741" cy="4525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71" b="8797"/>
          <a:stretch/>
        </p:blipFill>
        <p:spPr>
          <a:xfrm>
            <a:off x="6588224" y="4437112"/>
            <a:ext cx="2376264" cy="18697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06" b="3566"/>
          <a:stretch/>
        </p:blipFill>
        <p:spPr>
          <a:xfrm>
            <a:off x="6588224" y="1844824"/>
            <a:ext cx="2304256" cy="25248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33834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864096"/>
          </a:xfrm>
        </p:spPr>
        <p:txBody>
          <a:bodyPr>
            <a:noAutofit/>
          </a:bodyPr>
          <a:lstStyle/>
          <a:p>
            <a:pPr algn="l"/>
            <a:r>
              <a:rPr lang="ru-RU" sz="2400" dirty="0"/>
              <a:t>1601-1603 гг. – неурожайные годы.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2400" dirty="0" smtClean="0"/>
              <a:t>1603 </a:t>
            </a:r>
            <a:r>
              <a:rPr lang="ru-RU" sz="2400" dirty="0"/>
              <a:t>- 1604 гг. - Восстание под предводительством </a:t>
            </a:r>
            <a:r>
              <a:rPr lang="ru-RU" sz="2400" dirty="0" smtClean="0"/>
              <a:t>казака Хлопка </a:t>
            </a:r>
            <a:r>
              <a:rPr lang="ru-RU" sz="2400" dirty="0"/>
              <a:t>Косолапа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endParaRPr lang="ru-RU" sz="3200" dirty="0"/>
          </a:p>
        </p:txBody>
      </p:sp>
      <p:pic>
        <p:nvPicPr>
          <p:cNvPr id="4" name="Объект 3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84784"/>
            <a:ext cx="7776864" cy="52250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5190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Недовольство крестьян – усилением налогового гнета;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дворяне – желание увеличить свои земельные наделы и получения новых привилегий.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00808"/>
            <a:ext cx="8576952" cy="4824536"/>
          </a:xfrm>
        </p:spPr>
      </p:pic>
    </p:spTree>
    <p:extLst>
      <p:ext uri="{BB962C8B-B14F-4D97-AF65-F5344CB8AC3E}">
        <p14:creationId xmlns:p14="http://schemas.microsoft.com/office/powerpoint/2010/main" val="2110975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тремление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боярских группировок за управление страной</a:t>
            </a:r>
          </a:p>
        </p:txBody>
      </p:sp>
      <p:pic>
        <p:nvPicPr>
          <p:cNvPr id="4" name="Объект 3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920880" cy="4752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7111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Первый самозванец. Лжедмитрий 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290" y="1556792"/>
            <a:ext cx="4568927" cy="4457489"/>
          </a:xfrm>
        </p:spPr>
      </p:pic>
      <p:sp>
        <p:nvSpPr>
          <p:cNvPr id="8" name="TextBox 7"/>
          <p:cNvSpPr txBox="1"/>
          <p:nvPr/>
        </p:nvSpPr>
        <p:spPr>
          <a:xfrm>
            <a:off x="-13816" y="620688"/>
            <a:ext cx="4572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 всей Москве поползли слухи, что царевич Дмитрий жив, и скоро появится и облегчить жизнь народа. Так случилось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 1601 году в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Польско-Литовском государстве объявился «чудом выживший» царевич Дмитрий. Это был беглый монах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Григорий Отрепьев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Он был смел, обладал живым умом без устали раздавал обещания.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Сигизмунду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– Смоленск,</a:t>
            </a:r>
          </a:p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Папскому посланцу -  свободу католической пропаганды в Москве и унию православной церкви с католической во главе с Папой.</a:t>
            </a:r>
          </a:p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Самозванец даже тайно принял католичество.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86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4474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самозванец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733256"/>
          </a:xfrm>
        </p:spPr>
        <p:txBody>
          <a:bodyPr>
            <a:normAutofit/>
          </a:bodyPr>
          <a:lstStyle/>
          <a:p>
            <a:r>
              <a:rPr lang="ru-RU" sz="2800" dirty="0"/>
              <a:t>В конце 1604 г. Лжедмитрий </a:t>
            </a:r>
            <a:r>
              <a:rPr lang="en-US" sz="2800" dirty="0"/>
              <a:t>I </a:t>
            </a:r>
            <a:r>
              <a:rPr lang="ru-RU" sz="2800" dirty="0"/>
              <a:t>вторгся в пределы Русского государства.</a:t>
            </a:r>
          </a:p>
          <a:p>
            <a:r>
              <a:rPr lang="ru-RU" sz="2800" dirty="0" smtClean="0"/>
              <a:t>В 1605 г. под </a:t>
            </a:r>
            <a:r>
              <a:rPr lang="ru-RU" sz="2800" dirty="0" err="1" smtClean="0"/>
              <a:t>Добрыничем</a:t>
            </a:r>
            <a:r>
              <a:rPr lang="ru-RU" sz="2800" dirty="0" smtClean="0"/>
              <a:t> русские войска нанесли Лжедмитрию поражение.</a:t>
            </a:r>
          </a:p>
          <a:p>
            <a:endParaRPr lang="ru-RU" sz="2800" dirty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/>
          </a:p>
          <a:p>
            <a:endParaRPr lang="ru-RU" sz="2800" dirty="0" smtClean="0"/>
          </a:p>
          <a:p>
            <a:r>
              <a:rPr lang="ru-RU" sz="2800" dirty="0" smtClean="0"/>
              <a:t>В середине апреля 1605 г. умирает Борис Годунов.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5" b="8392"/>
          <a:stretch/>
        </p:blipFill>
        <p:spPr>
          <a:xfrm>
            <a:off x="467544" y="2924944"/>
            <a:ext cx="5400600" cy="31507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7" r="13634"/>
          <a:stretch/>
        </p:blipFill>
        <p:spPr>
          <a:xfrm>
            <a:off x="5868143" y="2924944"/>
            <a:ext cx="3166635" cy="3168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3348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uthor24.ru/assets/files/handbook/images/01/82/018267db7ae67b315ff0fd900afa7ba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7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63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Причины популярности самозванца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Бояре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его помощью хотели избавиться от Бориса Годунова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Дворяне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хотели получите привилегии боярства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Крестьяне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хотели отмены урочных и заповедных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Казачество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хотело стать привилегированным сословием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76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Смерть самозванца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4" cy="452596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Умело пользуя недовольство простого люда новым царем, боярская верхушка организовала заговор. В ночь 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17 мая 1606 года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подняв набатным звоном московский народ,         бояре-заговорщики ворвались в кремль, схватили Лжедмитрия и убили его. Труп самозванца был выставлен на красной площади для поругания. Через трое суток его сожгли, пеплом зарядили пешку и выстрелили в сторону Польши – страны откуда он пришёл.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55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Причины свержения Лжедмитрия </a:t>
            </a:r>
            <a:r>
              <a:rPr lang="la-Latn" sz="4000" b="1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la-Latn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Поляки не получили обещанные им территории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Невыполненные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обещания, данные им дворянам, казакам, крестьянам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Нецарское  поведение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Лжедмитрия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Введение в стране польских манер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Свадьба с М. Мнишек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10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474"/>
            <a:ext cx="8229600" cy="1143000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«Боярский царь»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1268760"/>
            <a:ext cx="4158847" cy="51125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51520" y="1124744"/>
            <a:ext cx="42484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Василий Шуйский (1606-1610)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 smtClean="0"/>
              <a:t>Был избран не всем народом, а в результате сговора узкого круга лиц.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 smtClean="0"/>
              <a:t>Человек знатный и уже поживший, не отличался ни широтой кругозора, ни благородством.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 smtClean="0"/>
              <a:t>При восшествии на престол дал боярам </a:t>
            </a:r>
            <a:r>
              <a:rPr lang="ru-RU" sz="2400" i="1" dirty="0" smtClean="0"/>
              <a:t>Крестоцеловальную запись.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7163667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документом “отрывок из Крестоцеловальной записи царя Василия Шуйского” (1606 год). </a:t>
            </a:r>
            <a:br>
              <a:rPr lang="ru-RU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820472" cy="573325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«</a:t>
            </a:r>
            <a:r>
              <a:rPr lang="ru-RU" dirty="0" err="1" smtClean="0"/>
              <a:t>Божиею</a:t>
            </a:r>
            <a:r>
              <a:rPr lang="ru-RU" dirty="0" smtClean="0"/>
              <a:t> милостью мы, великий государь царь и великий князь Василий Иванович всея </a:t>
            </a:r>
            <a:r>
              <a:rPr lang="ru-RU" dirty="0" err="1" smtClean="0"/>
              <a:t>Русии</a:t>
            </a:r>
            <a:r>
              <a:rPr lang="ru-RU" dirty="0" smtClean="0"/>
              <a:t>, щедротами и человеколюбием </a:t>
            </a:r>
            <a:r>
              <a:rPr lang="ru-RU" dirty="0" err="1" smtClean="0"/>
              <a:t>славимаго</a:t>
            </a:r>
            <a:r>
              <a:rPr lang="ru-RU" dirty="0" smtClean="0"/>
              <a:t> бога и за молением всего освященного собора, и по челобитью и прошению всего православного христианства, </a:t>
            </a:r>
            <a:r>
              <a:rPr lang="ru-RU" dirty="0" err="1" smtClean="0"/>
              <a:t>учинилися</a:t>
            </a:r>
            <a:r>
              <a:rPr lang="ru-RU" dirty="0" smtClean="0"/>
              <a:t> </a:t>
            </a:r>
            <a:r>
              <a:rPr lang="ru-RU" dirty="0" err="1" smtClean="0"/>
              <a:t>есьмя</a:t>
            </a:r>
            <a:r>
              <a:rPr lang="ru-RU" dirty="0" smtClean="0"/>
              <a:t> во отчине прародителей наших, на Российском государстве царем и великим князем, его же </a:t>
            </a:r>
            <a:r>
              <a:rPr lang="ru-RU" dirty="0" err="1" smtClean="0"/>
              <a:t>дарова</a:t>
            </a:r>
            <a:r>
              <a:rPr lang="ru-RU" dirty="0" smtClean="0"/>
              <a:t> бог прародителю нашему Рюрику, иже </a:t>
            </a:r>
            <a:r>
              <a:rPr lang="ru-RU" dirty="0" err="1" smtClean="0"/>
              <a:t>бе</a:t>
            </a:r>
            <a:r>
              <a:rPr lang="ru-RU" dirty="0" smtClean="0"/>
              <a:t> от </a:t>
            </a:r>
            <a:r>
              <a:rPr lang="ru-RU" dirty="0" err="1" smtClean="0"/>
              <a:t>Римскаго</a:t>
            </a:r>
            <a:r>
              <a:rPr lang="ru-RU" dirty="0" smtClean="0"/>
              <a:t> кесаря, и потом многими </a:t>
            </a:r>
            <a:r>
              <a:rPr lang="ru-RU" dirty="0" err="1" smtClean="0"/>
              <a:t>леты</a:t>
            </a:r>
            <a:r>
              <a:rPr lang="ru-RU" dirty="0" smtClean="0"/>
              <a:t> и до прародителя нашего Александра Ярославича Невского на сем Российском государстве </a:t>
            </a:r>
            <a:r>
              <a:rPr lang="ru-RU" dirty="0" err="1" smtClean="0"/>
              <a:t>быша</a:t>
            </a:r>
            <a:r>
              <a:rPr lang="ru-RU" dirty="0" smtClean="0"/>
              <a:t> прародители мои, и </a:t>
            </a:r>
            <a:r>
              <a:rPr lang="ru-RU" dirty="0" err="1" smtClean="0"/>
              <a:t>посем</a:t>
            </a:r>
            <a:r>
              <a:rPr lang="ru-RU" dirty="0" smtClean="0"/>
              <a:t> на </a:t>
            </a:r>
            <a:r>
              <a:rPr lang="ru-RU" dirty="0" err="1" smtClean="0"/>
              <a:t>суздалской</a:t>
            </a:r>
            <a:r>
              <a:rPr lang="ru-RU" dirty="0" smtClean="0"/>
              <a:t> удел </a:t>
            </a:r>
            <a:r>
              <a:rPr lang="ru-RU" dirty="0" err="1" smtClean="0"/>
              <a:t>разделишась</a:t>
            </a:r>
            <a:r>
              <a:rPr lang="ru-RU" dirty="0" smtClean="0"/>
              <a:t>, не отнятием и не от неволи, но по родству, </a:t>
            </a:r>
            <a:r>
              <a:rPr lang="ru-RU" dirty="0" err="1" smtClean="0"/>
              <a:t>якоже</a:t>
            </a:r>
            <a:r>
              <a:rPr lang="ru-RU" dirty="0" smtClean="0"/>
              <a:t> </a:t>
            </a:r>
            <a:r>
              <a:rPr lang="ru-RU" dirty="0" err="1" smtClean="0"/>
              <a:t>обыкли</a:t>
            </a:r>
            <a:r>
              <a:rPr lang="ru-RU" dirty="0" smtClean="0"/>
              <a:t> </a:t>
            </a:r>
            <a:r>
              <a:rPr lang="ru-RU" dirty="0" err="1" smtClean="0"/>
              <a:t>болшая</a:t>
            </a:r>
            <a:r>
              <a:rPr lang="ru-RU" dirty="0" smtClean="0"/>
              <a:t> братия на </a:t>
            </a:r>
            <a:r>
              <a:rPr lang="ru-RU" dirty="0" err="1" smtClean="0"/>
              <a:t>болшие</a:t>
            </a:r>
            <a:r>
              <a:rPr lang="ru-RU" dirty="0" smtClean="0"/>
              <a:t> места </a:t>
            </a:r>
            <a:r>
              <a:rPr lang="ru-RU" dirty="0" err="1" smtClean="0"/>
              <a:t>седати</a:t>
            </a:r>
            <a:r>
              <a:rPr lang="ru-RU" dirty="0" smtClean="0"/>
              <a:t>. И ныне мы, великий государь, будучи на престоле Российского царствия, хотим того, чтобы православное </a:t>
            </a:r>
            <a:r>
              <a:rPr lang="ru-RU" dirty="0" err="1" smtClean="0"/>
              <a:t>християнство</a:t>
            </a:r>
            <a:r>
              <a:rPr lang="ru-RU" dirty="0" smtClean="0"/>
              <a:t> было нашим царским </a:t>
            </a:r>
            <a:r>
              <a:rPr lang="ru-RU" dirty="0" err="1" smtClean="0"/>
              <a:t>доброопасным</a:t>
            </a:r>
            <a:r>
              <a:rPr lang="ru-RU" dirty="0" smtClean="0"/>
              <a:t> правительством и в тишине, и в покое и во благоденствии…»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019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Пункты "Крестоцеловальной записи".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 </a:t>
            </a:r>
            <a:r>
              <a:rPr lang="ru-RU" dirty="0"/>
              <a:t>допускать безграничного самовластия:</a:t>
            </a:r>
          </a:p>
          <a:p>
            <a:r>
              <a:rPr lang="ru-RU" dirty="0"/>
              <a:t>1) Никого не казнить без боярского суда.</a:t>
            </a:r>
          </a:p>
          <a:p>
            <a:r>
              <a:rPr lang="ru-RU" dirty="0"/>
              <a:t>2) Не слушать ложных доносов.</a:t>
            </a:r>
          </a:p>
          <a:p>
            <a:r>
              <a:rPr lang="ru-RU" dirty="0"/>
              <a:t>3) Не отнимать имущества у наследников и родственников осужденных.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25959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/>
              <a:t>В чем значение "Крестоцеловальное целовальной записи" для Российского государства?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000" dirty="0"/>
              <a:t>Для Российского государства появилась возможность встать на путь правового государства</a:t>
            </a:r>
            <a:r>
              <a:rPr lang="ru-RU" sz="3000" dirty="0" smtClean="0"/>
              <a:t>.</a:t>
            </a:r>
            <a:r>
              <a:rPr lang="ru-RU" sz="3000" dirty="0"/>
              <a:t> </a:t>
            </a:r>
            <a:endParaRPr lang="ru-RU" sz="3000" dirty="0" smtClean="0"/>
          </a:p>
          <a:p>
            <a:endParaRPr lang="ru-RU" dirty="0"/>
          </a:p>
          <a:p>
            <a:pPr algn="just"/>
            <a:r>
              <a:rPr lang="ru-RU" dirty="0" err="1" smtClean="0"/>
              <a:t>В.О.Ключевский</a:t>
            </a:r>
            <a:r>
              <a:rPr lang="ru-RU" dirty="0" smtClean="0"/>
              <a:t> </a:t>
            </a:r>
            <a:r>
              <a:rPr lang="ru-RU" dirty="0"/>
              <a:t>писал о значении "Крестоцеловальной записи" Василия Шуйского в истории Отечества: царь "превращался из государя холопов в правомерного царя подданных, правящего по законам".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58780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/>
              <a:t>Избрание Василия Шуйского царем не принесло России успокоение, так как не все районы признали законность провозглашения его на престол. И поэтому народ вновь поверил в легенды об очередном спасении, теперь уже Лжедмитрия II.</a:t>
            </a:r>
          </a:p>
        </p:txBody>
      </p:sp>
    </p:spTree>
    <p:extLst>
      <p:ext uri="{BB962C8B-B14F-4D97-AF65-F5344CB8AC3E}">
        <p14:creationId xmlns:p14="http://schemas.microsoft.com/office/powerpoint/2010/main" val="121912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Восстание Ивана Болотникова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5257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Восстание Болотникова (1606 – 1607 гг.) – восстание холопов, крестьян, посадских людей, стрельцов,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казаков.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400" dirty="0"/>
              <a:t>В</a:t>
            </a:r>
            <a:r>
              <a:rPr lang="ru-RU" sz="3400" dirty="0" smtClean="0"/>
              <a:t>осстание </a:t>
            </a:r>
            <a:r>
              <a:rPr lang="ru-RU" sz="3400" dirty="0"/>
              <a:t>потерпело поражение, крестьянам все же удалось отсрочить окончательное закрепление крепостного права и получить определенные свободы</a:t>
            </a:r>
            <a:r>
              <a:rPr lang="ru-RU" sz="3400" dirty="0" smtClean="0"/>
              <a:t>.</a:t>
            </a:r>
          </a:p>
          <a:p>
            <a:pPr marL="0" indent="0">
              <a:buNone/>
            </a:pPr>
            <a:endParaRPr lang="ru-RU" sz="3400" dirty="0"/>
          </a:p>
          <a:p>
            <a:pPr marL="0" indent="0" algn="just">
              <a:buNone/>
            </a:pPr>
            <a:r>
              <a:rPr lang="ru-RU" sz="3400" u="sng" dirty="0"/>
              <a:t>Восстание Ивана </a:t>
            </a:r>
            <a:r>
              <a:rPr lang="ru-RU" sz="3400" u="sng" dirty="0" err="1"/>
              <a:t>Болотникова</a:t>
            </a:r>
            <a:r>
              <a:rPr lang="ru-RU" sz="3400" u="sng" dirty="0"/>
              <a:t> было первым крестьянским восстанием в истории России.</a:t>
            </a:r>
          </a:p>
          <a:p>
            <a:pPr marL="0" indent="0">
              <a:buNone/>
            </a:pPr>
            <a:endParaRPr lang="ru-RU" sz="3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2032"/>
            <a:ext cx="4133850" cy="497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567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424"/>
            <a:ext cx="9584088" cy="70308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30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1853022"/>
              </p:ext>
            </p:extLst>
          </p:nvPr>
        </p:nvGraphicFramePr>
        <p:xfrm>
          <a:off x="179513" y="188640"/>
          <a:ext cx="8640959" cy="6336704"/>
        </p:xfrm>
        <a:graphic>
          <a:graphicData uri="http://schemas.openxmlformats.org/drawingml/2006/table">
            <a:tbl>
              <a:tblPr/>
              <a:tblGrid>
                <a:gridCol w="1464569"/>
                <a:gridCol w="1830712"/>
                <a:gridCol w="2050397"/>
                <a:gridCol w="3295281"/>
              </a:tblGrid>
              <a:tr h="864097">
                <a:tc>
                  <a:txBody>
                    <a:bodyPr/>
                    <a:lstStyle/>
                    <a:p>
                      <a:r>
                        <a:rPr lang="ru-RU" sz="1800" b="1" i="1" dirty="0">
                          <a:effectLst/>
                        </a:rPr>
                        <a:t>№ этапа( </a:t>
                      </a:r>
                      <a:r>
                        <a:rPr lang="ru-RU" sz="1800" b="1" i="1" dirty="0" smtClean="0">
                          <a:effectLst/>
                        </a:rPr>
                        <a:t>годы)</a:t>
                      </a:r>
                      <a:endParaRPr lang="ru-RU" sz="1800" b="1" i="1" dirty="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1" dirty="0">
                          <a:effectLst/>
                        </a:rPr>
                        <a:t>Название </a:t>
                      </a:r>
                      <a:r>
                        <a:rPr lang="ru-RU" sz="1800" b="1" i="1" dirty="0" smtClean="0">
                          <a:effectLst/>
                        </a:rPr>
                        <a:t>лагеря</a:t>
                      </a:r>
                      <a:endParaRPr lang="ru-RU" sz="1800" b="1" i="1" dirty="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1" dirty="0">
                          <a:effectLst/>
                        </a:rPr>
                        <a:t>Название </a:t>
                      </a:r>
                      <a:r>
                        <a:rPr lang="ru-RU" sz="1800" b="1" i="1" dirty="0" smtClean="0">
                          <a:effectLst/>
                        </a:rPr>
                        <a:t>лагеря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1" dirty="0">
                          <a:effectLst/>
                        </a:rPr>
                        <a:t>Событие, даты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96000"/>
                      </a:srgbClr>
                    </a:solidFill>
                  </a:tcPr>
                </a:tc>
              </a:tr>
              <a:tr h="5472607">
                <a:tc>
                  <a:txBody>
                    <a:bodyPr/>
                    <a:lstStyle/>
                    <a:p>
                      <a:r>
                        <a:rPr lang="ru-RU" sz="2000" b="1" i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1606 </a:t>
                      </a:r>
                      <a:r>
                        <a:rPr lang="ru-RU" sz="2000" b="1" i="1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– 1607 </a:t>
                      </a:r>
                      <a:r>
                        <a:rPr lang="ru-RU" sz="1400" b="1" i="1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гг</a:t>
                      </a:r>
                      <a:r>
                        <a:rPr lang="ru-RU" sz="1200" dirty="0">
                          <a:effectLst/>
                        </a:rPr>
                        <a:t>.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Правительственный </a:t>
                      </a:r>
                      <a:r>
                        <a:rPr lang="ru-RU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лагерь </a:t>
                      </a:r>
                    </a:p>
                    <a:p>
                      <a:endParaRPr lang="ru-RU" sz="18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ru-RU" sz="1800" b="1" dirty="0" smtClean="0">
                          <a:effectLst/>
                        </a:rPr>
                        <a:t>Василий </a:t>
                      </a:r>
                      <a:r>
                        <a:rPr lang="ru-RU" sz="1800" b="1" dirty="0">
                          <a:effectLst/>
                        </a:rPr>
                        <a:t>Шуйский</a:t>
                      </a:r>
                    </a:p>
                    <a:p>
                      <a:r>
                        <a:rPr lang="ru-RU" sz="1800" u="sng" dirty="0">
                          <a:effectLst/>
                        </a:rPr>
                        <a:t>Социальный состав: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бояре,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дворяне и горожане центра и севера России,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крестьяне,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стрельцы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Повстанческий </a:t>
                      </a:r>
                      <a:r>
                        <a:rPr lang="ru-RU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лагерь </a:t>
                      </a:r>
                    </a:p>
                    <a:p>
                      <a:endParaRPr lang="ru-RU" sz="18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ru-RU" sz="1800" b="1" dirty="0" smtClean="0">
                          <a:effectLst/>
                        </a:rPr>
                        <a:t>Иван </a:t>
                      </a:r>
                      <a:r>
                        <a:rPr lang="ru-RU" sz="1800" b="1" dirty="0">
                          <a:effectLst/>
                        </a:rPr>
                        <a:t>Болотников</a:t>
                      </a:r>
                    </a:p>
                    <a:p>
                      <a:r>
                        <a:rPr lang="ru-RU" sz="1800" u="sng" dirty="0">
                          <a:effectLst/>
                        </a:rPr>
                        <a:t>Социальный состав: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беглые крестьяне,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холопы,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посадские люди,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стрельцы,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казаки,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1800" i="1" dirty="0">
                          <a:effectLst/>
                        </a:rPr>
                        <a:t>часть дворян и бояр противников Шуйского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effectLst/>
                        </a:rPr>
                        <a:t>Август 1606 г. </a:t>
                      </a:r>
                      <a:r>
                        <a:rPr lang="ru-RU" sz="1800" i="1" dirty="0">
                          <a:effectLst/>
                        </a:rPr>
                        <a:t>– начало восстания </a:t>
                      </a:r>
                      <a:r>
                        <a:rPr lang="ru-RU" sz="1800" i="1" dirty="0" err="1" smtClean="0">
                          <a:effectLst/>
                        </a:rPr>
                        <a:t>Болотникова</a:t>
                      </a:r>
                      <a:endParaRPr lang="ru-RU" sz="1800" i="1" dirty="0" smtClean="0">
                        <a:effectLst/>
                      </a:endParaRPr>
                    </a:p>
                    <a:p>
                      <a:r>
                        <a:rPr lang="ru-RU" sz="1800" i="1" dirty="0" smtClean="0">
                          <a:effectLst/>
                        </a:rPr>
                        <a:t> </a:t>
                      </a:r>
                    </a:p>
                    <a:p>
                      <a:r>
                        <a:rPr lang="ru-RU" sz="1800" b="1" dirty="0" smtClean="0">
                          <a:effectLst/>
                        </a:rPr>
                        <a:t>Октябрь </a:t>
                      </a:r>
                      <a:r>
                        <a:rPr lang="ru-RU" sz="1800" b="1" dirty="0">
                          <a:effectLst/>
                        </a:rPr>
                        <a:t>– декабрь 1606 г. </a:t>
                      </a:r>
                      <a:r>
                        <a:rPr lang="ru-RU" sz="1800" i="1" dirty="0">
                          <a:effectLst/>
                        </a:rPr>
                        <a:t>– осада Москвы </a:t>
                      </a:r>
                      <a:r>
                        <a:rPr lang="ru-RU" sz="1800" i="1" dirty="0" smtClean="0">
                          <a:effectLst/>
                        </a:rPr>
                        <a:t>восставшими</a:t>
                      </a:r>
                    </a:p>
                    <a:p>
                      <a:endParaRPr lang="ru-RU" sz="1800" i="1" dirty="0">
                        <a:effectLst/>
                      </a:endParaRPr>
                    </a:p>
                    <a:p>
                      <a:r>
                        <a:rPr lang="ru-RU" sz="1800" b="1" dirty="0">
                          <a:effectLst/>
                        </a:rPr>
                        <a:t>2 декабря 1606 г. </a:t>
                      </a:r>
                      <a:r>
                        <a:rPr lang="ru-RU" sz="1800" dirty="0">
                          <a:effectLst/>
                        </a:rPr>
                        <a:t>– </a:t>
                      </a:r>
                      <a:r>
                        <a:rPr lang="ru-RU" sz="1800" i="1" dirty="0">
                          <a:effectLst/>
                        </a:rPr>
                        <a:t>битва у с. Коломенского</a:t>
                      </a:r>
                    </a:p>
                    <a:p>
                      <a:r>
                        <a:rPr lang="ru-RU" sz="1800" b="1" dirty="0">
                          <a:effectLst/>
                        </a:rPr>
                        <a:t>Январь-май 1607 г. </a:t>
                      </a:r>
                      <a:r>
                        <a:rPr lang="ru-RU" sz="1800" dirty="0">
                          <a:effectLst/>
                        </a:rPr>
                        <a:t>– </a:t>
                      </a:r>
                      <a:r>
                        <a:rPr lang="ru-RU" sz="1800" i="1" dirty="0">
                          <a:effectLst/>
                        </a:rPr>
                        <a:t>осада правительственными войсками </a:t>
                      </a:r>
                      <a:r>
                        <a:rPr lang="ru-RU" sz="1800" i="1" dirty="0" smtClean="0">
                          <a:effectLst/>
                        </a:rPr>
                        <a:t>Калуги</a:t>
                      </a:r>
                    </a:p>
                    <a:p>
                      <a:endParaRPr lang="ru-RU" sz="1800" i="1" dirty="0">
                        <a:effectLst/>
                      </a:endParaRPr>
                    </a:p>
                    <a:p>
                      <a:r>
                        <a:rPr lang="ru-RU" sz="1800" b="1" dirty="0">
                          <a:effectLst/>
                        </a:rPr>
                        <a:t>Июль-октябрь 1607 г. </a:t>
                      </a:r>
                      <a:r>
                        <a:rPr lang="ru-RU" sz="1800" dirty="0">
                          <a:effectLst/>
                        </a:rPr>
                        <a:t>– </a:t>
                      </a:r>
                      <a:r>
                        <a:rPr lang="ru-RU" sz="1800" i="1" dirty="0">
                          <a:effectLst/>
                        </a:rPr>
                        <a:t>осада войсками Шуйского г. </a:t>
                      </a:r>
                      <a:r>
                        <a:rPr lang="ru-RU" sz="1800" i="1" dirty="0" smtClean="0">
                          <a:effectLst/>
                        </a:rPr>
                        <a:t>Тулы</a:t>
                      </a:r>
                    </a:p>
                    <a:p>
                      <a:endParaRPr lang="ru-RU" sz="1800" i="1" dirty="0">
                        <a:effectLst/>
                      </a:endParaRPr>
                    </a:p>
                    <a:p>
                      <a:r>
                        <a:rPr lang="ru-RU" sz="1800" b="1" dirty="0">
                          <a:effectLst/>
                        </a:rPr>
                        <a:t>16 октября 1607 г. </a:t>
                      </a:r>
                      <a:r>
                        <a:rPr lang="ru-RU" sz="1800" dirty="0">
                          <a:effectLst/>
                        </a:rPr>
                        <a:t>– </a:t>
                      </a:r>
                      <a:r>
                        <a:rPr lang="ru-RU" sz="1800" i="1" dirty="0">
                          <a:effectLst/>
                        </a:rPr>
                        <a:t>окончание восстания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84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172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1756</TotalTime>
  <Words>842</Words>
  <Application>Microsoft Office PowerPoint</Application>
  <PresentationFormat>Экран (4:3)</PresentationFormat>
  <Paragraphs>107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Courier New</vt:lpstr>
      <vt:lpstr>Times New Roman</vt:lpstr>
      <vt:lpstr>Тема Office</vt:lpstr>
      <vt:lpstr>СМУТА</vt:lpstr>
      <vt:lpstr>Смута  -  </vt:lpstr>
      <vt:lpstr>Презентация PowerPoint</vt:lpstr>
      <vt:lpstr>Смерть Ивана Грозного и двух его сыновей Федора и Дмитрия привели к пресечению правящей династии Рюриковичей</vt:lpstr>
      <vt:lpstr>1601-1603 гг. – неурожайные годы. 1603 - 1604 гг. - Восстание под предводительством казака Хлопка Косолапа. </vt:lpstr>
      <vt:lpstr>Недовольство крестьян – усилением налогового гнета; дворяне – желание увеличить свои земельные наделы и получения новых привилегий.</vt:lpstr>
      <vt:lpstr>Стремление боярских группировок за управление страной</vt:lpstr>
      <vt:lpstr>Первый самозванец. Лжедмитрий I</vt:lpstr>
      <vt:lpstr>Первый самозванец</vt:lpstr>
      <vt:lpstr>Презентация PowerPoint</vt:lpstr>
      <vt:lpstr>Причины популярности самозванца</vt:lpstr>
      <vt:lpstr>Смерть самозванца</vt:lpstr>
      <vt:lpstr>Причины свержения Лжедмитрия I :</vt:lpstr>
      <vt:lpstr>«Боярский царь»</vt:lpstr>
      <vt:lpstr>Работа с документом “отрывок из Крестоцеловальной записи царя Василия Шуйского” (1606 год).  </vt:lpstr>
      <vt:lpstr>Пункты "Крестоцеловальной записи". </vt:lpstr>
      <vt:lpstr>В чем значение "Крестоцеловальное целовальной записи" для Российского государства? </vt:lpstr>
      <vt:lpstr>Презентация PowerPoint</vt:lpstr>
      <vt:lpstr>Восстание Ивана Болотникова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ASUS_ZV</dc:creator>
  <cp:lastModifiedBy>Ленгесов Антон Юрьевич</cp:lastModifiedBy>
  <cp:revision>106</cp:revision>
  <dcterms:created xsi:type="dcterms:W3CDTF">2016-01-07T08:59:40Z</dcterms:created>
  <dcterms:modified xsi:type="dcterms:W3CDTF">2019-01-09T18:30:30Z</dcterms:modified>
</cp:coreProperties>
</file>