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8" r:id="rId11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2438400"/>
            <a:ext cx="9144000" cy="457200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0" y="914400"/>
            <a:ext cx="9144000" cy="1524000"/>
          </a:xfrm>
          <a:prstGeom prst="rect">
            <a:avLst/>
          </a:prstGeom>
          <a:solidFill>
            <a:srgbClr val="000000">
              <a:alpha val="89800"/>
            </a:srgb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476108"/>
            <a:ext cx="8305800" cy="381000"/>
          </a:xfrm>
        </p:spPr>
        <p:txBody>
          <a:bodyPr>
            <a:noAutofit/>
          </a:bodyPr>
          <a:lstStyle>
            <a:lvl1pPr marL="0" indent="0" algn="l">
              <a:buNone/>
              <a:defRPr sz="2000" spc="100" baseline="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066800"/>
            <a:ext cx="8305800" cy="1295400"/>
          </a:xfrm>
        </p:spPr>
        <p:txBody>
          <a:bodyPr anchor="ctr" anchorCtr="0">
            <a:noAutofit/>
          </a:bodyPr>
          <a:lstStyle>
            <a:lvl1pPr algn="l">
              <a:defRPr sz="4800" cap="all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4958864"/>
            <a:ext cx="9144000" cy="457200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3429000"/>
            <a:ext cx="9144000" cy="1527048"/>
          </a:xfrm>
          <a:prstGeom prst="rect">
            <a:avLst/>
          </a:prstGeom>
          <a:solidFill>
            <a:srgbClr val="000000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>
              <a:buNone/>
              <a:defRPr sz="4200" b="0" cap="all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457200"/>
          </a:xfrm>
        </p:spPr>
        <p:txBody>
          <a:bodyPr anchor="ctr"/>
          <a:lstStyle>
            <a:lvl1pPr>
              <a:buNone/>
              <a:defRPr sz="2000" spc="100" baseline="0">
                <a:solidFill>
                  <a:srgbClr val="FFFFFF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838200"/>
          </a:xfrm>
          <a:solidFill>
            <a:schemeClr val="accent1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2"/>
          </p:nvPr>
        </p:nvSpPr>
        <p:spPr>
          <a:xfrm>
            <a:off x="457200" y="2220558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20558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71600"/>
            <a:ext cx="4040188" cy="838200"/>
          </a:xfrm>
          <a:solidFill>
            <a:schemeClr val="accent2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357144"/>
            <a:ext cx="34290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2743200" y="228600"/>
            <a:ext cx="6248400" cy="5867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01752" y="1600200"/>
            <a:ext cx="2057400" cy="3733800"/>
          </a:xfrm>
        </p:spPr>
        <p:txBody>
          <a:bodyPr tIns="45720" bIns="45720"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301752" y="384048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90800" y="0"/>
            <a:ext cx="6553200" cy="5943600"/>
          </a:xfrm>
          <a:solidFill>
            <a:schemeClr val="bg2"/>
          </a:solidFill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600200"/>
            <a:ext cx="2057400" cy="4267200"/>
          </a:xfrm>
        </p:spPr>
        <p:txBody>
          <a:bodyPr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FontTx/>
              <a:buNone/>
              <a:defRPr sz="1600" b="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14400" y="2292526"/>
            <a:ext cx="2743200" cy="2127074"/>
          </a:xfrm>
          <a:prstGeom prst="rect">
            <a:avLst/>
          </a:prstGeom>
          <a:solidFill>
            <a:schemeClr val="accent1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977827" y="5072066"/>
            <a:ext cx="1758141" cy="1739481"/>
          </a:xfrm>
          <a:prstGeom prst="ellipse">
            <a:avLst/>
          </a:prstGeom>
          <a:solidFill>
            <a:schemeClr val="accent1">
              <a:tint val="90000"/>
              <a:shade val="45000"/>
              <a:satMod val="200000"/>
              <a:alpha val="13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257800" y="0"/>
            <a:ext cx="3886200" cy="3048000"/>
          </a:xfrm>
          <a:prstGeom prst="rect">
            <a:avLst/>
          </a:prstGeom>
          <a:solidFill>
            <a:schemeClr val="accent1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4114800"/>
            <a:ext cx="2362200" cy="2463018"/>
          </a:xfrm>
          <a:prstGeom prst="rect">
            <a:avLst/>
          </a:prstGeom>
          <a:solidFill>
            <a:schemeClr val="bg2">
              <a:tint val="60000"/>
              <a:alpha val="7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178687" y="2389810"/>
            <a:ext cx="2174118" cy="2174118"/>
          </a:xfrm>
          <a:prstGeom prst="ellipse">
            <a:avLst/>
          </a:prstGeom>
          <a:solidFill>
            <a:schemeClr val="accent1">
              <a:tint val="75000"/>
              <a:shade val="50000"/>
              <a:satMod val="200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384588" y="5842728"/>
            <a:ext cx="1011260" cy="101126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6322493" y="1427132"/>
            <a:ext cx="2047390" cy="2047390"/>
          </a:xfrm>
          <a:prstGeom prst="ellipse">
            <a:avLst/>
          </a:prstGeom>
          <a:solidFill>
            <a:srgbClr val="C1E8E4">
              <a:alpha val="10980"/>
            </a:srgb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14300" y="4803322"/>
            <a:ext cx="1959428" cy="1959428"/>
          </a:xfrm>
          <a:prstGeom prst="ellipse">
            <a:avLst/>
          </a:prstGeom>
          <a:solidFill>
            <a:srgbClr val="C1E8E4">
              <a:alpha val="12157"/>
            </a:srgb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2021092" y="4578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4172385" y="4626825"/>
            <a:ext cx="1515880" cy="1394583"/>
          </a:xfrm>
          <a:prstGeom prst="ellipse">
            <a:avLst/>
          </a:prstGeom>
          <a:solidFill>
            <a:schemeClr val="accent1">
              <a:tint val="100000"/>
              <a:satMod val="275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906" y="361813"/>
            <a:ext cx="2512694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295400" y="0"/>
            <a:ext cx="1524000" cy="609600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9403" y="212289"/>
            <a:ext cx="2022300" cy="2022300"/>
          </a:xfrm>
          <a:prstGeom prst="ellipse">
            <a:avLst/>
          </a:prstGeom>
          <a:solidFill>
            <a:schemeClr val="accent1">
              <a:tint val="100000"/>
              <a:satMod val="275000"/>
              <a:alpha val="15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76200" y="3962400"/>
            <a:ext cx="891076" cy="886968"/>
          </a:xfrm>
          <a:prstGeom prst="ellipse">
            <a:avLst/>
          </a:prstGeom>
          <a:solidFill>
            <a:schemeClr val="accent1">
              <a:tint val="75000"/>
              <a:satMod val="20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2121357" y="1507438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3369253" y="466436"/>
            <a:ext cx="1595105" cy="1595105"/>
          </a:xfrm>
          <a:prstGeom prst="ellipse">
            <a:avLst/>
          </a:prstGeom>
          <a:solidFill>
            <a:schemeClr val="accent1">
              <a:tint val="100000"/>
              <a:satMod val="275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189756" y="2967572"/>
            <a:ext cx="3234945" cy="3234944"/>
          </a:xfrm>
          <a:prstGeom prst="ellipse">
            <a:avLst/>
          </a:prstGeom>
          <a:solidFill>
            <a:schemeClr val="accent1">
              <a:tint val="100000"/>
              <a:satMod val="18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5562600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6951220" y="4665220"/>
            <a:ext cx="2192780" cy="2192780"/>
          </a:xfrm>
          <a:prstGeom prst="ellipse">
            <a:avLst/>
          </a:prstGeom>
          <a:solidFill>
            <a:schemeClr val="accent1">
              <a:tint val="75000"/>
              <a:shade val="50000"/>
              <a:satMod val="200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1600200" y="3705807"/>
            <a:ext cx="1195876" cy="1198294"/>
          </a:xfrm>
          <a:prstGeom prst="ellipse">
            <a:avLst/>
          </a:prstGeom>
          <a:solidFill>
            <a:schemeClr val="accent1">
              <a:tint val="75000"/>
              <a:satMod val="20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6324600" y="228600"/>
            <a:ext cx="822960" cy="822960"/>
          </a:xfrm>
          <a:prstGeom prst="ellipse">
            <a:avLst/>
          </a:prstGeom>
          <a:solidFill>
            <a:schemeClr val="accent1">
              <a:tint val="90000"/>
              <a:satMod val="275000"/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8077200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410200" y="6324600"/>
            <a:ext cx="1524000" cy="5334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011692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357144"/>
            <a:ext cx="2974848" cy="384048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21.02.2017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357144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55448" y="6315075"/>
            <a:ext cx="1188720" cy="457200"/>
          </a:xfrm>
          <a:prstGeom prst="rect">
            <a:avLst/>
          </a:prstGeom>
          <a:noFill/>
        </p:spPr>
        <p:txBody>
          <a:bodyPr vert="horz" lIns="0" tIns="0" rIns="0" bIns="0" anchor="ctr" anchorCtr="1">
            <a:normAutofit/>
          </a:bodyPr>
          <a:lstStyle>
            <a:lvl1pPr algn="ctr">
              <a:defRPr sz="28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sz="38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700"/>
        </a:spcBef>
        <a:buClr>
          <a:schemeClr val="accent2"/>
        </a:buClr>
        <a:buSzPct val="85000"/>
        <a:buFont typeface="Wingdings 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600"/>
        </a:spcBef>
        <a:buClr>
          <a:schemeClr val="accent1"/>
        </a:buClr>
        <a:buSzPct val="85000"/>
        <a:buFont typeface="Wingdings 2"/>
        <a:buChar char="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500"/>
        </a:spcBef>
        <a:buClr>
          <a:schemeClr val="accent3"/>
        </a:buClr>
        <a:buSzPct val="85000"/>
        <a:buFont typeface="Wingdings 2"/>
        <a:buChar char="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400"/>
        </a:spcBef>
        <a:buClr>
          <a:schemeClr val="accent4"/>
        </a:buClr>
        <a:buFont typeface="Wingdings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6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066800"/>
            <a:ext cx="8191528" cy="3076580"/>
          </a:xfrm>
        </p:spPr>
        <p:txBody>
          <a:bodyPr/>
          <a:lstStyle/>
          <a:p>
            <a:r>
              <a:rPr lang="en-US" sz="8800" dirty="0" smtClean="0"/>
              <a:t>Welcome  to Disneyland!</a:t>
            </a:r>
            <a:endParaRPr lang="ru-RU" sz="8800" dirty="0"/>
          </a:p>
        </p:txBody>
      </p:sp>
    </p:spTree>
    <p:extLst>
      <p:ext uri="{BB962C8B-B14F-4D97-AF65-F5344CB8AC3E}">
        <p14:creationId xmlns="" xmlns:p14="http://schemas.microsoft.com/office/powerpoint/2010/main" val="218355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                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Have you ever heard about Disneyland?</a:t>
            </a:r>
          </a:p>
          <a:p>
            <a:r>
              <a:rPr lang="en-US" sz="4800" b="1" dirty="0" smtClean="0"/>
              <a:t>Have you ever been to Disneyland?</a:t>
            </a:r>
          </a:p>
          <a:p>
            <a:r>
              <a:rPr lang="en-US" sz="4800" b="1" dirty="0" smtClean="0"/>
              <a:t>Do you want to go there?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385911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Dividing </a:t>
            </a:r>
            <a:r>
              <a:rPr lang="en-US" sz="6600" dirty="0" smtClean="0"/>
              <a:t>i</a:t>
            </a:r>
            <a:r>
              <a:rPr lang="en-US" sz="6600" dirty="0" smtClean="0"/>
              <a:t>nto </a:t>
            </a:r>
            <a:r>
              <a:rPr lang="en-US" sz="6600" dirty="0" smtClean="0"/>
              <a:t>groups:</a:t>
            </a:r>
            <a:endParaRPr lang="ru-RU" sz="6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24000"/>
            <a:ext cx="6624736" cy="4785320"/>
          </a:xfrm>
        </p:spPr>
      </p:pic>
    </p:spTree>
    <p:extLst>
      <p:ext uri="{BB962C8B-B14F-4D97-AF65-F5344CB8AC3E}">
        <p14:creationId xmlns="" xmlns:p14="http://schemas.microsoft.com/office/powerpoint/2010/main" val="17459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Pronunciation check:</a:t>
            </a:r>
            <a:endParaRPr lang="ru-RU" sz="66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85720" y="1500174"/>
            <a:ext cx="8586790" cy="4857784"/>
          </a:xfrm>
        </p:spPr>
        <p:txBody>
          <a:bodyPr>
            <a:noAutofit/>
          </a:bodyPr>
          <a:lstStyle/>
          <a:p>
            <a:r>
              <a:rPr lang="en-US" sz="4800" dirty="0" smtClean="0"/>
              <a:t>P</a:t>
            </a:r>
            <a:r>
              <a:rPr lang="en-US" sz="4800" b="1" dirty="0" smtClean="0">
                <a:solidFill>
                  <a:srgbClr val="FF0000"/>
                </a:solidFill>
              </a:rPr>
              <a:t>a</a:t>
            </a:r>
            <a:r>
              <a:rPr lang="en-US" sz="4800" dirty="0" smtClean="0"/>
              <a:t>rk                            [ s ]                                                          </a:t>
            </a:r>
          </a:p>
          <a:p>
            <a:r>
              <a:rPr lang="en-US" sz="4800" dirty="0" smtClean="0">
                <a:solidFill>
                  <a:srgbClr val="FF0000"/>
                </a:solidFill>
              </a:rPr>
              <a:t>C</a:t>
            </a:r>
            <a:r>
              <a:rPr lang="en-US" sz="4800" dirty="0" smtClean="0"/>
              <a:t>eremony                   [ k ] </a:t>
            </a:r>
          </a:p>
          <a:p>
            <a:r>
              <a:rPr lang="en-US" sz="4800" dirty="0" smtClean="0">
                <a:solidFill>
                  <a:srgbClr val="FF0000"/>
                </a:solidFill>
              </a:rPr>
              <a:t>C</a:t>
            </a:r>
            <a:r>
              <a:rPr lang="en-US" sz="4800" dirty="0" smtClean="0"/>
              <a:t>reate                         [ a: ]</a:t>
            </a:r>
          </a:p>
          <a:p>
            <a:r>
              <a:rPr lang="en-US" sz="4800" dirty="0" smtClean="0"/>
              <a:t>Ma</a:t>
            </a:r>
            <a:r>
              <a:rPr lang="en-US" sz="4800" dirty="0" smtClean="0">
                <a:solidFill>
                  <a:srgbClr val="FF0000"/>
                </a:solidFill>
              </a:rPr>
              <a:t>g</a:t>
            </a:r>
            <a:r>
              <a:rPr lang="en-US" sz="4800" dirty="0" smtClean="0"/>
              <a:t>ical                       [ </a:t>
            </a:r>
            <a:r>
              <a:rPr lang="en-US" sz="4800" dirty="0" err="1" smtClean="0"/>
              <a:t>ei</a:t>
            </a:r>
            <a:r>
              <a:rPr lang="en-US" sz="4800" dirty="0" smtClean="0"/>
              <a:t> ]</a:t>
            </a:r>
          </a:p>
          <a:p>
            <a:r>
              <a:rPr lang="en-US" sz="4800" dirty="0" smtClean="0">
                <a:solidFill>
                  <a:srgbClr val="FF0000"/>
                </a:solidFill>
              </a:rPr>
              <a:t>A</a:t>
            </a:r>
            <a:r>
              <a:rPr lang="en-US" sz="4800" dirty="0" smtClean="0"/>
              <a:t>cre                             [d</a:t>
            </a:r>
            <a:r>
              <a:rPr lang="ru-RU" sz="4800" dirty="0" err="1" smtClean="0"/>
              <a:t>з</a:t>
            </a:r>
            <a:r>
              <a:rPr lang="en-US" sz="4800" dirty="0" smtClean="0"/>
              <a:t> ]</a:t>
            </a:r>
          </a:p>
        </p:txBody>
      </p:sp>
    </p:spTree>
    <p:extLst>
      <p:ext uri="{BB962C8B-B14F-4D97-AF65-F5344CB8AC3E}">
        <p14:creationId xmlns="" xmlns:p14="http://schemas.microsoft.com/office/powerpoint/2010/main" val="216571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5728"/>
            <a:ext cx="8229600" cy="1000132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Vocabulary work:</a:t>
            </a:r>
            <a:endParaRPr lang="ru-RU" sz="66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229600" cy="5024454"/>
          </a:xfrm>
        </p:spPr>
        <p:txBody>
          <a:bodyPr>
            <a:noAutofit/>
          </a:bodyPr>
          <a:lstStyle/>
          <a:p>
            <a:pPr algn="just"/>
            <a:r>
              <a:rPr lang="en-US" sz="4000" b="1" dirty="0" smtClean="0"/>
              <a:t>Ceremony  -  </a:t>
            </a:r>
            <a:r>
              <a:rPr lang="kk-KZ" sz="4000" b="1" dirty="0" smtClean="0"/>
              <a:t>мейрам</a:t>
            </a:r>
            <a:r>
              <a:rPr lang="en-US" sz="4000" b="1" dirty="0" smtClean="0"/>
              <a:t>          </a:t>
            </a:r>
          </a:p>
          <a:p>
            <a:pPr algn="just"/>
            <a:r>
              <a:rPr lang="en-US" sz="4000" b="1" dirty="0" smtClean="0"/>
              <a:t>Knowledge</a:t>
            </a:r>
            <a:r>
              <a:rPr lang="kk-KZ" sz="4000" b="1" dirty="0" smtClean="0"/>
              <a:t> -  білім</a:t>
            </a:r>
            <a:endParaRPr lang="en-US" sz="4000" b="1" dirty="0" smtClean="0"/>
          </a:p>
          <a:p>
            <a:pPr algn="just"/>
            <a:r>
              <a:rPr lang="en-US" sz="4000" b="1" dirty="0" smtClean="0"/>
              <a:t>Create</a:t>
            </a:r>
            <a:r>
              <a:rPr lang="kk-KZ" sz="4000" b="1" dirty="0" smtClean="0"/>
              <a:t>  - жасау</a:t>
            </a:r>
            <a:endParaRPr lang="en-US" sz="4000" b="1" dirty="0" smtClean="0"/>
          </a:p>
          <a:p>
            <a:pPr algn="just"/>
            <a:r>
              <a:rPr lang="en-US" sz="4000" b="1" dirty="0" smtClean="0"/>
              <a:t>Magical</a:t>
            </a:r>
            <a:r>
              <a:rPr lang="kk-KZ" sz="4000" b="1" dirty="0" smtClean="0"/>
              <a:t> - сиқыр</a:t>
            </a:r>
            <a:endParaRPr lang="en-US" sz="4000" b="1" dirty="0" smtClean="0"/>
          </a:p>
          <a:p>
            <a:pPr algn="just"/>
            <a:r>
              <a:rPr lang="en-US" sz="4000" b="1" dirty="0" smtClean="0"/>
              <a:t>Acre</a:t>
            </a:r>
            <a:r>
              <a:rPr lang="kk-KZ" sz="4000" b="1" dirty="0" smtClean="0"/>
              <a:t>-акр </a:t>
            </a:r>
            <a:r>
              <a:rPr lang="en-US" sz="4000" b="1" dirty="0" smtClean="0"/>
              <a:t>(</a:t>
            </a:r>
            <a:r>
              <a:rPr lang="kk-KZ" sz="4000" b="1" dirty="0" smtClean="0"/>
              <a:t>жердің өлшембірлігі</a:t>
            </a:r>
            <a:r>
              <a:rPr lang="en-US" sz="4000" b="1" dirty="0" smtClean="0"/>
              <a:t>)</a:t>
            </a:r>
          </a:p>
          <a:p>
            <a:pPr algn="just"/>
            <a:r>
              <a:rPr lang="en-US" sz="4000" b="1" dirty="0" smtClean="0"/>
              <a:t>Dusty</a:t>
            </a:r>
            <a:r>
              <a:rPr lang="kk-KZ" sz="4000" b="1" dirty="0" smtClean="0"/>
              <a:t> - шаңды</a:t>
            </a:r>
            <a:endParaRPr lang="en-US" sz="4000" b="1" dirty="0" smtClean="0"/>
          </a:p>
          <a:p>
            <a:pPr algn="just"/>
            <a:r>
              <a:rPr lang="en-US" sz="4000" b="1" dirty="0" smtClean="0"/>
              <a:t>Later</a:t>
            </a:r>
            <a:r>
              <a:rPr lang="kk-KZ" sz="4000" b="1" dirty="0" smtClean="0"/>
              <a:t> - кейінірек</a:t>
            </a: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322860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715436" cy="6429420"/>
          </a:xfrm>
        </p:spPr>
        <p:txBody>
          <a:bodyPr/>
          <a:lstStyle/>
          <a:p>
            <a:r>
              <a:rPr lang="en-US" dirty="0" smtClean="0"/>
              <a:t>      </a:t>
            </a:r>
            <a:r>
              <a:rPr lang="ru-RU" b="1" dirty="0" smtClean="0"/>
              <a:t>«</a:t>
            </a:r>
            <a:r>
              <a:rPr lang="en-US" b="1" dirty="0" smtClean="0"/>
              <a:t>To all who come to this happy place! Welcome. Disneyland is your land</a:t>
            </a:r>
            <a:r>
              <a:rPr lang="ru-RU" b="1" dirty="0" smtClean="0"/>
              <a:t>»</a:t>
            </a:r>
            <a:r>
              <a:rPr lang="en-US" b="1" dirty="0" smtClean="0"/>
              <a:t> Walt Disney said these words on July 17, 1955 at the opening ceremony of  this park. Disneyland is a place where people find both happiness and knowledge. </a:t>
            </a:r>
          </a:p>
          <a:p>
            <a:r>
              <a:rPr lang="en-US" b="1" dirty="0" smtClean="0"/>
              <a:t>      Walt Disney told his friends a story about how, on Saturdays, he took his two daughters to parks and playgrounds. It was Walt Disney who created such a park. His </a:t>
            </a:r>
            <a:r>
              <a:rPr lang="ru-RU" b="1" dirty="0" smtClean="0"/>
              <a:t>«</a:t>
            </a:r>
            <a:r>
              <a:rPr lang="en-US" b="1" dirty="0" smtClean="0"/>
              <a:t>magical little park</a:t>
            </a:r>
            <a:r>
              <a:rPr lang="ru-RU" b="1" dirty="0" smtClean="0"/>
              <a:t>»</a:t>
            </a:r>
            <a:r>
              <a:rPr lang="en-US" b="1" dirty="0" smtClean="0"/>
              <a:t> twenty years later became the Magic Kingdom. He turned 160 acres of dusty orange place into the happiest place on the earth.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62865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1875"/>
            <a:ext cx="4449930" cy="3273413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25782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/>
              <a:t>Comprehension check:</a:t>
            </a:r>
            <a:endParaRPr lang="ru-RU" sz="5400" b="1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850" y="4281374"/>
            <a:ext cx="4038600" cy="2576626"/>
          </a:xfrm>
        </p:spPr>
      </p:pic>
      <p:sp>
        <p:nvSpPr>
          <p:cNvPr id="6" name="TextBox 5"/>
          <p:cNvSpPr txBox="1"/>
          <p:nvPr/>
        </p:nvSpPr>
        <p:spPr>
          <a:xfrm>
            <a:off x="714348" y="1142984"/>
            <a:ext cx="7643866" cy="450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000" b="1" dirty="0" smtClean="0"/>
              <a:t> How old is Disneyland?</a:t>
            </a:r>
          </a:p>
          <a:p>
            <a:pPr marL="342900" indent="-342900">
              <a:buAutoNum type="arabicPeriod"/>
            </a:pPr>
            <a:r>
              <a:rPr lang="en-US" sz="4000" b="1" dirty="0" smtClean="0"/>
              <a:t> What kind of place is Disneyland?</a:t>
            </a:r>
          </a:p>
          <a:p>
            <a:pPr marL="342900" indent="-342900">
              <a:buAutoNum type="arabicPeriod"/>
            </a:pPr>
            <a:r>
              <a:rPr lang="en-US" sz="4000" b="1" dirty="0" smtClean="0"/>
              <a:t> Who created this park?</a:t>
            </a:r>
          </a:p>
          <a:p>
            <a:pPr marL="342900" indent="-342900">
              <a:buAutoNum type="arabicPeriod"/>
            </a:pPr>
            <a:r>
              <a:rPr lang="en-US" sz="4000" b="1" dirty="0" smtClean="0"/>
              <a:t>Whom did he take to parks and  playgrounds?</a:t>
            </a:r>
          </a:p>
          <a:p>
            <a:pPr marL="342900" indent="-342900">
              <a:buAutoNum type="arabicPeriod"/>
            </a:pPr>
            <a:r>
              <a:rPr lang="en-US" sz="4000" b="1" dirty="0" smtClean="0"/>
              <a:t> Is it a big park?</a:t>
            </a:r>
            <a:endParaRPr lang="ru-RU" sz="4000" b="1" dirty="0"/>
          </a:p>
        </p:txBody>
      </p:sp>
    </p:spTree>
    <p:extLst>
      <p:ext uri="{BB962C8B-B14F-4D97-AF65-F5344CB8AC3E}">
        <p14:creationId xmlns="" xmlns:p14="http://schemas.microsoft.com/office/powerpoint/2010/main" val="68259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Working with a poster:</a:t>
            </a:r>
            <a:endParaRPr lang="ru-RU" sz="6000" b="1" dirty="0"/>
          </a:p>
        </p:txBody>
      </p:sp>
      <p:pic>
        <p:nvPicPr>
          <p:cNvPr id="6" name="Picture 2" descr="D:\Полина\ВСЁ школьное\disnay land\aa0d322dadd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1857364"/>
            <a:ext cx="6858048" cy="45005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6719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285860"/>
            <a:ext cx="8215370" cy="1928826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ru-RU" sz="2400" b="1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285720" y="285728"/>
            <a:ext cx="8429684" cy="6215106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/>
              <a:t>Grammar revision</a:t>
            </a:r>
          </a:p>
          <a:p>
            <a:pPr algn="ctr"/>
            <a:endParaRPr lang="en-US" sz="5400" b="1" dirty="0" smtClean="0"/>
          </a:p>
          <a:p>
            <a:pPr algn="ctr">
              <a:buNone/>
            </a:pPr>
            <a:r>
              <a:rPr lang="en-US" sz="5400" b="1" dirty="0" smtClean="0"/>
              <a:t>There is …..</a:t>
            </a:r>
          </a:p>
          <a:p>
            <a:pPr algn="ctr">
              <a:buNone/>
            </a:pPr>
            <a:r>
              <a:rPr lang="en-US" sz="5400" b="1" dirty="0" smtClean="0"/>
              <a:t>There are……</a:t>
            </a:r>
            <a:endParaRPr lang="ru-RU" sz="5400" b="1" dirty="0"/>
          </a:p>
        </p:txBody>
      </p:sp>
    </p:spTree>
    <p:extLst>
      <p:ext uri="{BB962C8B-B14F-4D97-AF65-F5344CB8AC3E}">
        <p14:creationId xmlns="" xmlns:p14="http://schemas.microsoft.com/office/powerpoint/2010/main" val="208806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Полина\ВСЁ школьное\disnay land\aa0d322dad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2489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rrency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urrency">
      <a:majorFont>
        <a:latin typeface="Constantia"/>
        <a:ea typeface=""/>
        <a:cs typeface=""/>
        <a:font script="Jpan" typeface="HGS明朝E"/>
        <a:font script="Hang" typeface="맑은 고딕"/>
        <a:font script="Hans" typeface="华文楷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S明朝E"/>
        <a:font script="Hang" typeface="맑은 고딕"/>
        <a:font script="Hans" typeface="华文楷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20000"/>
                <a:satMod val="3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8000"/>
                <a:shade val="98000"/>
                <a:satMod val="120000"/>
              </a:schemeClr>
              <a:schemeClr val="phClr">
                <a:tint val="86000"/>
                <a:shade val="92000"/>
                <a:satMod val="150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TC010205600[[fn=Финансовая тема]]</Template>
  <TotalTime>209</TotalTime>
  <Words>246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Currency</vt:lpstr>
      <vt:lpstr>Welcome  to Disneyland!</vt:lpstr>
      <vt:lpstr>                  </vt:lpstr>
      <vt:lpstr>Dividing into groups:</vt:lpstr>
      <vt:lpstr>Pronunciation check:</vt:lpstr>
      <vt:lpstr>Vocabulary work:</vt:lpstr>
      <vt:lpstr>Слайд 6</vt:lpstr>
      <vt:lpstr>Comprehension check:</vt:lpstr>
      <vt:lpstr>Working with a poster:</vt:lpstr>
      <vt:lpstr>  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Disneyland </dc:title>
  <dc:creator>Артем</dc:creator>
  <cp:lastModifiedBy>Admin</cp:lastModifiedBy>
  <cp:revision>25</cp:revision>
  <dcterms:created xsi:type="dcterms:W3CDTF">2012-03-28T14:39:06Z</dcterms:created>
  <dcterms:modified xsi:type="dcterms:W3CDTF">2017-02-20T19:58:11Z</dcterms:modified>
</cp:coreProperties>
</file>