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1" r:id="rId1"/>
  </p:sldMasterIdLst>
  <p:sldIdLst>
    <p:sldId id="256" r:id="rId2"/>
    <p:sldId id="259" r:id="rId3"/>
    <p:sldId id="260" r:id="rId4"/>
    <p:sldId id="282" r:id="rId5"/>
    <p:sldId id="283" r:id="rId6"/>
    <p:sldId id="280" r:id="rId7"/>
    <p:sldId id="306" r:id="rId8"/>
    <p:sldId id="284" r:id="rId9"/>
    <p:sldId id="270" r:id="rId10"/>
    <p:sldId id="285" r:id="rId11"/>
    <p:sldId id="262" r:id="rId12"/>
    <p:sldId id="28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288" r:id="rId23"/>
    <p:sldId id="291" r:id="rId24"/>
    <p:sldId id="287" r:id="rId25"/>
    <p:sldId id="292" r:id="rId26"/>
    <p:sldId id="295" r:id="rId27"/>
    <p:sldId id="263" r:id="rId28"/>
    <p:sldId id="273" r:id="rId29"/>
    <p:sldId id="268" r:id="rId30"/>
    <p:sldId id="277" r:id="rId31"/>
    <p:sldId id="276" r:id="rId32"/>
    <p:sldId id="274" r:id="rId33"/>
    <p:sldId id="296" r:id="rId34"/>
    <p:sldId id="297" r:id="rId35"/>
    <p:sldId id="298" r:id="rId36"/>
    <p:sldId id="299" r:id="rId37"/>
    <p:sldId id="301" r:id="rId38"/>
    <p:sldId id="265" r:id="rId39"/>
    <p:sldId id="278" r:id="rId4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3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46D45-C360-4E4C-B3F2-B5527CBB98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EBFE28-93ED-4E78-BF63-AED53A99DD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15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F2D90-0314-4147-931D-C9F445BDAC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9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C8109-B4E4-4C12-BC00-726B6E6FD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00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E955BE-5CA2-4653-A894-6A346DB265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552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BEF160-F916-4EE2-8844-524AFEC367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57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5C86C-010F-414A-8BB4-E5995A4B47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13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495FA-50F9-43FA-A080-24CC0B5FEC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46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7878C-EEDC-46B3-9832-2EDA5F8F36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85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841D6-2094-4438-85C1-178E8C1CA3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02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841D6-2094-4438-85C1-178E8C1CA3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757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841D6-2094-4438-85C1-178E8C1CA3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689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841D6-2094-4438-85C1-178E8C1CA3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0801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F841D6-2094-4438-85C1-178E8C1CA3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768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05039-CBC2-4E4B-BC26-67557C75C2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584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2DED5-B5C5-44CC-96FB-9CC1D15D76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992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9005D-957F-4E11-992C-72477C8955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32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BF841D6-2094-4438-85C1-178E8C1CA3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3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1057;&#1083;&#1072;&#1081;&#1076;%20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_____Microsoft_Excel_97-20031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jpeg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0"/>
            <a:ext cx="7454062" cy="321468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Tahoma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</a:br>
            <a: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  <a:t/>
            </a:r>
            <a:br>
              <a:rPr lang="ru-RU" sz="3200" dirty="0" smtClean="0">
                <a:solidFill>
                  <a:srgbClr val="0070C0"/>
                </a:solidFill>
                <a:latin typeface="Tahoma" pitchFamily="34" charset="0"/>
              </a:rPr>
            </a:br>
            <a:r>
              <a:rPr lang="ru-RU" sz="32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Научно - техническая </a:t>
            </a:r>
            <a:br>
              <a:rPr lang="ru-RU" sz="32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</a:br>
            <a:r>
              <a:rPr lang="ru-RU" sz="32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революция</a:t>
            </a:r>
            <a:endParaRPr lang="ru-RU" sz="3200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85800" y="3429000"/>
            <a:ext cx="7772400" cy="3000396"/>
          </a:xfrm>
        </p:spPr>
        <p:txBody>
          <a:bodyPr/>
          <a:lstStyle/>
          <a:p>
            <a:pPr>
              <a:defRPr/>
            </a:pPr>
            <a:endParaRPr lang="ru-RU" dirty="0" smtClean="0">
              <a:solidFill>
                <a:srgbClr val="0070C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Научно - техническая революция</a:t>
            </a:r>
            <a:endParaRPr lang="ru-RU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defRPr/>
            </a:pPr>
            <a:r>
              <a:rPr lang="ru-RU" sz="4000" b="1" smtClean="0">
                <a:latin typeface="Tahoma" pitchFamily="34" charset="0"/>
              </a:rPr>
              <a:t>Коренной качественный переворот в производительных силах человечества, основанный на превращении науки в непосредственную силу общества.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-396552" y="419100"/>
            <a:ext cx="9388152" cy="723900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Характерные черты НТР</a:t>
            </a:r>
            <a:endParaRPr lang="ru-RU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ru-RU" sz="4000" b="1" dirty="0" smtClean="0">
                <a:latin typeface="Tahoma" pitchFamily="34" charset="0"/>
              </a:rPr>
              <a:t>Универсальность</a:t>
            </a:r>
          </a:p>
          <a:p>
            <a:pPr>
              <a:lnSpc>
                <a:spcPct val="90000"/>
              </a:lnSpc>
              <a:defRPr/>
            </a:pPr>
            <a:r>
              <a:rPr lang="ru-RU" sz="4000" b="1" dirty="0" smtClean="0">
                <a:latin typeface="Tahoma" pitchFamily="34" charset="0"/>
                <a:hlinkClick r:id="rId2" action="ppaction://hlinkfile"/>
              </a:rPr>
              <a:t>Ускорение</a:t>
            </a:r>
            <a:r>
              <a:rPr lang="ru-RU" sz="4000" b="1" dirty="0" smtClean="0">
                <a:latin typeface="Tahoma" pitchFamily="34" charset="0"/>
              </a:rPr>
              <a:t> научно-технических преобразований</a:t>
            </a:r>
          </a:p>
          <a:p>
            <a:pPr>
              <a:lnSpc>
                <a:spcPct val="90000"/>
              </a:lnSpc>
              <a:defRPr/>
            </a:pPr>
            <a:r>
              <a:rPr lang="ru-RU" sz="4000" b="1" dirty="0" smtClean="0">
                <a:latin typeface="Tahoma" pitchFamily="34" charset="0"/>
              </a:rPr>
              <a:t>Рост требований к квалификации работников</a:t>
            </a:r>
          </a:p>
          <a:p>
            <a:pPr>
              <a:lnSpc>
                <a:spcPct val="90000"/>
              </a:lnSpc>
              <a:defRPr/>
            </a:pPr>
            <a:r>
              <a:rPr lang="ru-RU" sz="4000" b="1" dirty="0" err="1" smtClean="0">
                <a:latin typeface="Tahoma" pitchFamily="34" charset="0"/>
              </a:rPr>
              <a:t>Военно</a:t>
            </a:r>
            <a:r>
              <a:rPr lang="ru-RU" sz="4000" b="1" dirty="0" smtClean="0">
                <a:latin typeface="Tahoma" pitchFamily="34" charset="0"/>
              </a:rPr>
              <a:t> - технический характер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AutoShape 4"/>
          <p:cNvSpPr>
            <a:spLocks noChangeArrowheads="1"/>
          </p:cNvSpPr>
          <p:nvPr/>
        </p:nvSpPr>
        <p:spPr bwMode="auto">
          <a:xfrm>
            <a:off x="714375" y="260350"/>
            <a:ext cx="7643813" cy="8651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Универсальность и всеохватность</a:t>
            </a:r>
          </a:p>
        </p:txBody>
      </p:sp>
      <p:sp>
        <p:nvSpPr>
          <p:cNvPr id="128006" name="AutoShape 6"/>
          <p:cNvSpPr>
            <a:spLocks noChangeArrowheads="1"/>
          </p:cNvSpPr>
          <p:nvPr/>
        </p:nvSpPr>
        <p:spPr bwMode="auto">
          <a:xfrm>
            <a:off x="1403350" y="1412875"/>
            <a:ext cx="6192838" cy="38179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8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Преобразует все отрасли и</a:t>
            </a:r>
          </a:p>
          <a:p>
            <a:pPr>
              <a:defRPr/>
            </a:pPr>
            <a:r>
              <a:rPr lang="ru-RU" sz="2800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сферы деятельности человека:</a:t>
            </a:r>
          </a:p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  <a:defRPr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 труда;</a:t>
            </a:r>
          </a:p>
          <a:p>
            <a:pPr>
              <a:buFontTx/>
              <a:buChar char="-"/>
              <a:defRPr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 человека;</a:t>
            </a:r>
          </a:p>
          <a:p>
            <a:pPr>
              <a:buFontTx/>
              <a:buChar char="-"/>
              <a:defRPr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Культуру;</a:t>
            </a:r>
          </a:p>
          <a:p>
            <a:pPr>
              <a:buFontTx/>
              <a:buChar char="-"/>
              <a:defRPr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Психологию людей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128008" name="AutoShape 8"/>
          <p:cNvSpPr>
            <a:spLocks noChangeArrowheads="1"/>
          </p:cNvSpPr>
          <p:nvPr/>
        </p:nvSpPr>
        <p:spPr bwMode="auto">
          <a:xfrm>
            <a:off x="1042988" y="5516563"/>
            <a:ext cx="6913562" cy="115252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Символы современной НТР:</a:t>
            </a:r>
          </a:p>
          <a:p>
            <a:pPr algn="ctr">
              <a:defRPr/>
            </a:pPr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ЭВМ, интернет, космос, АЭС, Т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 animBg="1"/>
      <p:bldP spid="1280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AutoShape 4"/>
          <p:cNvSpPr>
            <a:spLocks noChangeArrowheads="1"/>
          </p:cNvSpPr>
          <p:nvPr/>
        </p:nvSpPr>
        <p:spPr bwMode="auto">
          <a:xfrm>
            <a:off x="755576" y="260350"/>
            <a:ext cx="5904656" cy="123982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Чрезвычайное ускорение </a:t>
            </a:r>
          </a:p>
          <a:p>
            <a:pPr algn="ctr">
              <a:defRPr/>
            </a:pPr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научно-технических преобразований</a:t>
            </a:r>
          </a:p>
        </p:txBody>
      </p:sp>
      <p:sp>
        <p:nvSpPr>
          <p:cNvPr id="129031" name="Rectangle 7"/>
          <p:cNvSpPr>
            <a:spLocks noGrp="1" noChangeArrowheads="1"/>
          </p:cNvSpPr>
          <p:nvPr>
            <p:ph idx="1"/>
          </p:nvPr>
        </p:nvSpPr>
        <p:spPr>
          <a:xfrm>
            <a:off x="465581" y="2315361"/>
            <a:ext cx="6698708" cy="377793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21208" indent="-457200">
              <a:buFont typeface="+mj-lt"/>
              <a:buAutoNum type="arabicPeriod"/>
              <a:defRPr/>
            </a:pPr>
            <a:r>
              <a:rPr lang="ru-RU" sz="2400" dirty="0"/>
              <a:t>Резкое сокращение времени между научным открытием и его внедрением в производство</a:t>
            </a:r>
          </a:p>
          <a:p>
            <a:pPr marL="521208" indent="-457200">
              <a:buFont typeface="+mj-lt"/>
              <a:buAutoNum type="arabicPeriod"/>
              <a:defRPr/>
            </a:pPr>
            <a:r>
              <a:rPr lang="ru-RU" sz="2400" dirty="0"/>
              <a:t>Быстрый моральный износ продукции</a:t>
            </a:r>
          </a:p>
          <a:p>
            <a:pPr marL="521208" indent="-457200">
              <a:buFont typeface="+mj-lt"/>
              <a:buAutoNum type="arabicPeriod"/>
              <a:defRPr/>
            </a:pPr>
            <a:r>
              <a:rPr lang="ru-RU" sz="2400" dirty="0"/>
              <a:t>Постоянное обновление продукции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9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9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9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9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9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ru-RU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Время внедрения открытий</a:t>
            </a:r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96390503"/>
              </p:ext>
            </p:extLst>
          </p:nvPr>
        </p:nvGraphicFramePr>
        <p:xfrm>
          <a:off x="251520" y="2060848"/>
          <a:ext cx="8640960" cy="460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Диаграмма" r:id="rId4" imgW="6839047" imgH="3648151" progId="Excel.Sheet.8">
                  <p:embed/>
                </p:oleObj>
              </mc:Choice>
              <mc:Fallback>
                <p:oleObj name="Диаграмма" r:id="rId4" imgW="6839047" imgH="3648151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2060848"/>
                        <a:ext cx="8640960" cy="4609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1323528"/>
            <a:ext cx="11278205" cy="8280920"/>
          </a:xfrm>
        </p:spPr>
      </p:pic>
    </p:spTree>
    <p:extLst>
      <p:ext uri="{BB962C8B-B14F-4D97-AF65-F5344CB8AC3E}">
        <p14:creationId xmlns:p14="http://schemas.microsoft.com/office/powerpoint/2010/main" val="42662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6" name="AutoShape 4"/>
          <p:cNvSpPr>
            <a:spLocks noChangeArrowheads="1"/>
          </p:cNvSpPr>
          <p:nvPr/>
        </p:nvSpPr>
        <p:spPr bwMode="auto">
          <a:xfrm>
            <a:off x="285751" y="260350"/>
            <a:ext cx="7526338" cy="1223963"/>
          </a:xfrm>
          <a:prstGeom prst="roundRect">
            <a:avLst>
              <a:gd name="adj" fmla="val 16667"/>
            </a:avLst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Интеллектуализация</a:t>
            </a:r>
          </a:p>
        </p:txBody>
      </p:sp>
      <p:sp>
        <p:nvSpPr>
          <p:cNvPr id="131078" name="AutoShape 6"/>
          <p:cNvSpPr>
            <a:spLocks noChangeArrowheads="1"/>
          </p:cNvSpPr>
          <p:nvPr/>
        </p:nvSpPr>
        <p:spPr bwMode="auto">
          <a:xfrm>
            <a:off x="1763713" y="2205038"/>
            <a:ext cx="6192837" cy="914400"/>
          </a:xfrm>
          <a:prstGeom prst="roundRect">
            <a:avLst>
              <a:gd name="adj" fmla="val 16667"/>
            </a:avLst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Возросли требования к уровню квалификации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Трудовых ресурсов</a:t>
            </a:r>
          </a:p>
        </p:txBody>
      </p:sp>
      <p:sp>
        <p:nvSpPr>
          <p:cNvPr id="131080" name="Line 8"/>
          <p:cNvSpPr>
            <a:spLocks noChangeShapeType="1"/>
          </p:cNvSpPr>
          <p:nvPr/>
        </p:nvSpPr>
        <p:spPr bwMode="auto">
          <a:xfrm>
            <a:off x="4643438" y="1484313"/>
            <a:ext cx="0" cy="7207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1081" name="AutoShape 9"/>
          <p:cNvSpPr>
            <a:spLocks noChangeArrowheads="1"/>
          </p:cNvSpPr>
          <p:nvPr/>
        </p:nvSpPr>
        <p:spPr bwMode="auto">
          <a:xfrm>
            <a:off x="1692275" y="3933825"/>
            <a:ext cx="6264275" cy="935038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Во всех сферах деятельности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Человека возросла  доля умственного труда</a:t>
            </a:r>
          </a:p>
        </p:txBody>
      </p:sp>
      <p:sp>
        <p:nvSpPr>
          <p:cNvPr id="131083" name="Line 11"/>
          <p:cNvSpPr>
            <a:spLocks noChangeShapeType="1"/>
          </p:cNvSpPr>
          <p:nvPr/>
        </p:nvSpPr>
        <p:spPr bwMode="auto">
          <a:xfrm>
            <a:off x="4643438" y="3141663"/>
            <a:ext cx="0" cy="7921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j0429729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50" y="4786313"/>
            <a:ext cx="1200150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j0343361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75" y="4929188"/>
            <a:ext cx="1797050" cy="173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j0398355.w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4813300"/>
            <a:ext cx="1974850" cy="2044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1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  <p:bldP spid="131078" grpId="0"/>
      <p:bldP spid="131080" grpId="0" animBg="1"/>
      <p:bldP spid="1310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723900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Структура НТР</a:t>
            </a:r>
          </a:p>
        </p:txBody>
      </p:sp>
      <p:sp>
        <p:nvSpPr>
          <p:cNvPr id="19459" name="Oval 1027"/>
          <p:cNvSpPr>
            <a:spLocks noChangeArrowheads="1"/>
          </p:cNvSpPr>
          <p:nvPr/>
        </p:nvSpPr>
        <p:spPr bwMode="auto">
          <a:xfrm>
            <a:off x="4038600" y="3200400"/>
            <a:ext cx="1905000" cy="1981200"/>
          </a:xfrm>
          <a:prstGeom prst="ellipse">
            <a:avLst/>
          </a:prstGeom>
          <a:pattFill prst="dkUpDiag">
            <a:fgClr>
              <a:schemeClr val="lt1"/>
            </a:fgClr>
            <a:bgClr>
              <a:schemeClr val="bg1"/>
            </a:bgClr>
          </a:pattFill>
          <a:ln>
            <a:solidFill>
              <a:schemeClr val="dk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b="1">
                <a:solidFill>
                  <a:schemeClr val="accent2"/>
                </a:solidFill>
                <a:latin typeface="Tahoma" pitchFamily="34" charset="0"/>
              </a:rPr>
              <a:t>НТР</a:t>
            </a:r>
          </a:p>
        </p:txBody>
      </p:sp>
      <p:sp>
        <p:nvSpPr>
          <p:cNvPr id="19460" name="Rectangle 1028"/>
          <p:cNvSpPr>
            <a:spLocks noChangeArrowheads="1"/>
          </p:cNvSpPr>
          <p:nvPr/>
        </p:nvSpPr>
        <p:spPr bwMode="auto">
          <a:xfrm>
            <a:off x="755576" y="1340768"/>
            <a:ext cx="3283024" cy="23762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Наука: </a:t>
            </a:r>
          </a:p>
          <a:p>
            <a:pPr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а) комплекс</a:t>
            </a:r>
          </a:p>
          <a:p>
            <a:pPr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 знаний</a:t>
            </a:r>
          </a:p>
          <a:p>
            <a:pPr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б) сфера</a:t>
            </a:r>
          </a:p>
          <a:p>
            <a:pPr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деятельности</a:t>
            </a:r>
          </a:p>
        </p:txBody>
      </p:sp>
      <p:sp>
        <p:nvSpPr>
          <p:cNvPr id="19461" name="Rectangle 1029"/>
          <p:cNvSpPr>
            <a:spLocks noChangeArrowheads="1"/>
          </p:cNvSpPr>
          <p:nvPr/>
        </p:nvSpPr>
        <p:spPr bwMode="auto">
          <a:xfrm>
            <a:off x="5943600" y="1340768"/>
            <a:ext cx="3048000" cy="23762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>
                <a:solidFill>
                  <a:schemeClr val="accent2"/>
                </a:solidFill>
                <a:latin typeface="Tahoma" pitchFamily="34" charset="0"/>
              </a:rPr>
              <a:t>Техника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2"/>
                </a:solidFill>
                <a:latin typeface="Tahoma" pitchFamily="34" charset="0"/>
              </a:rPr>
              <a:t>и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2"/>
                </a:solidFill>
                <a:latin typeface="Tahoma" pitchFamily="34" charset="0"/>
              </a:rPr>
              <a:t>технология</a:t>
            </a:r>
          </a:p>
        </p:txBody>
      </p:sp>
      <p:sp>
        <p:nvSpPr>
          <p:cNvPr id="19462" name="Rectangle 1030"/>
          <p:cNvSpPr>
            <a:spLocks noChangeArrowheads="1"/>
          </p:cNvSpPr>
          <p:nvPr/>
        </p:nvSpPr>
        <p:spPr bwMode="auto">
          <a:xfrm>
            <a:off x="5791200" y="4876800"/>
            <a:ext cx="3200400" cy="1981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Производство</a:t>
            </a:r>
          </a:p>
        </p:txBody>
      </p:sp>
      <p:sp>
        <p:nvSpPr>
          <p:cNvPr id="19463" name="Rectangle 1031"/>
          <p:cNvSpPr>
            <a:spLocks noChangeArrowheads="1"/>
          </p:cNvSpPr>
          <p:nvPr/>
        </p:nvSpPr>
        <p:spPr bwMode="auto">
          <a:xfrm>
            <a:off x="755576" y="4876800"/>
            <a:ext cx="3435424" cy="1981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600" b="1" dirty="0">
                <a:solidFill>
                  <a:schemeClr val="accent2"/>
                </a:solidFill>
                <a:latin typeface="Tahoma" pitchFamily="34" charset="0"/>
              </a:rPr>
              <a:t>Управление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animBg="1" autoUpdateAnimBg="0"/>
      <p:bldP spid="19460" grpId="0" animBg="1" autoUpdateAnimBg="0"/>
      <p:bldP spid="19461" grpId="0" animBg="1" autoUpdateAnimBg="0"/>
      <p:bldP spid="19462" grpId="0" animBg="1" autoUpdateAnimBg="0"/>
      <p:bldP spid="1946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AutoShape 4"/>
          <p:cNvSpPr>
            <a:spLocks noChangeArrowheads="1"/>
          </p:cNvSpPr>
          <p:nvPr/>
        </p:nvSpPr>
        <p:spPr bwMode="auto">
          <a:xfrm>
            <a:off x="395288" y="188913"/>
            <a:ext cx="3671887" cy="792162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8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Наука</a:t>
            </a:r>
          </a:p>
        </p:txBody>
      </p:sp>
      <p:sp>
        <p:nvSpPr>
          <p:cNvPr id="126984" name="Line 8"/>
          <p:cNvSpPr>
            <a:spLocks noChangeShapeType="1"/>
          </p:cNvSpPr>
          <p:nvPr/>
        </p:nvSpPr>
        <p:spPr bwMode="auto">
          <a:xfrm>
            <a:off x="4140200" y="620713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6985" name="AutoShape 9"/>
          <p:cNvSpPr>
            <a:spLocks noChangeArrowheads="1"/>
          </p:cNvSpPr>
          <p:nvPr/>
        </p:nvSpPr>
        <p:spPr bwMode="auto">
          <a:xfrm>
            <a:off x="4787900" y="260350"/>
            <a:ext cx="3889375" cy="647700"/>
          </a:xfrm>
          <a:prstGeom prst="roundRect">
            <a:avLst>
              <a:gd name="adj" fmla="val 16667"/>
            </a:avLst>
          </a:prstGeom>
          <a:noFill/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</a:rPr>
              <a:t>Рост наукоёмкости</a:t>
            </a:r>
          </a:p>
        </p:txBody>
      </p:sp>
      <p:sp>
        <p:nvSpPr>
          <p:cNvPr id="126987" name="Line 11"/>
          <p:cNvSpPr>
            <a:spLocks noChangeShapeType="1"/>
          </p:cNvSpPr>
          <p:nvPr/>
        </p:nvSpPr>
        <p:spPr bwMode="auto">
          <a:xfrm>
            <a:off x="1116013" y="981075"/>
            <a:ext cx="0" cy="1223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6989" name="Line 13"/>
          <p:cNvSpPr>
            <a:spLocks noChangeShapeType="1"/>
          </p:cNvSpPr>
          <p:nvPr/>
        </p:nvSpPr>
        <p:spPr bwMode="auto">
          <a:xfrm>
            <a:off x="3635375" y="981075"/>
            <a:ext cx="0" cy="1296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6990" name="Oval 14"/>
          <p:cNvSpPr>
            <a:spLocks noChangeArrowheads="1"/>
          </p:cNvSpPr>
          <p:nvPr/>
        </p:nvSpPr>
        <p:spPr bwMode="auto">
          <a:xfrm>
            <a:off x="179388" y="2205038"/>
            <a:ext cx="2089150" cy="1368425"/>
          </a:xfrm>
          <a:prstGeom prst="ellipse">
            <a:avLst/>
          </a:prstGeom>
          <a:noFill/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Система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знаний</a:t>
            </a:r>
          </a:p>
        </p:txBody>
      </p:sp>
      <p:sp>
        <p:nvSpPr>
          <p:cNvPr id="126992" name="Oval 16"/>
          <p:cNvSpPr>
            <a:spLocks noChangeArrowheads="1"/>
          </p:cNvSpPr>
          <p:nvPr/>
        </p:nvSpPr>
        <p:spPr bwMode="auto">
          <a:xfrm>
            <a:off x="2700338" y="2276475"/>
            <a:ext cx="2016125" cy="1368425"/>
          </a:xfrm>
          <a:prstGeom prst="ellipse">
            <a:avLst/>
          </a:prstGeom>
          <a:noFill/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 труда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Человеческой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деятельности</a:t>
            </a:r>
          </a:p>
        </p:txBody>
      </p:sp>
      <p:sp>
        <p:nvSpPr>
          <p:cNvPr id="126994" name="Line 18"/>
          <p:cNvSpPr>
            <a:spLocks noChangeShapeType="1"/>
          </p:cNvSpPr>
          <p:nvPr/>
        </p:nvSpPr>
        <p:spPr bwMode="auto">
          <a:xfrm>
            <a:off x="2339975" y="981075"/>
            <a:ext cx="0" cy="30241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6995" name="Oval 19"/>
          <p:cNvSpPr>
            <a:spLocks noChangeArrowheads="1"/>
          </p:cNvSpPr>
          <p:nvPr/>
        </p:nvSpPr>
        <p:spPr bwMode="auto">
          <a:xfrm>
            <a:off x="1331913" y="4005263"/>
            <a:ext cx="2016125" cy="194468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Функции</a:t>
            </a:r>
          </a:p>
          <a:p>
            <a:pPr algn="ctr">
              <a:defRPr/>
            </a:pPr>
            <a:r>
              <a:rPr lang="ru-RU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науки</a:t>
            </a:r>
          </a:p>
        </p:txBody>
      </p:sp>
      <p:sp>
        <p:nvSpPr>
          <p:cNvPr id="126997" name="Rectangle 21"/>
          <p:cNvSpPr>
            <a:spLocks noChangeArrowheads="1"/>
          </p:cNvSpPr>
          <p:nvPr/>
        </p:nvSpPr>
        <p:spPr bwMode="auto">
          <a:xfrm>
            <a:off x="4929188" y="3071813"/>
            <a:ext cx="2928937" cy="10064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Познавательно-</a:t>
            </a:r>
          </a:p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теоретическая</a:t>
            </a:r>
          </a:p>
        </p:txBody>
      </p:sp>
      <p:sp>
        <p:nvSpPr>
          <p:cNvPr id="126998" name="Rectangle 22"/>
          <p:cNvSpPr>
            <a:spLocks noChangeArrowheads="1"/>
          </p:cNvSpPr>
          <p:nvPr/>
        </p:nvSpPr>
        <p:spPr bwMode="auto">
          <a:xfrm>
            <a:off x="4932364" y="4265008"/>
            <a:ext cx="2928958" cy="110868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Прикладная </a:t>
            </a:r>
          </a:p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(конструктивная)</a:t>
            </a:r>
          </a:p>
        </p:txBody>
      </p:sp>
      <p:sp>
        <p:nvSpPr>
          <p:cNvPr id="126999" name="Rectangle 23"/>
          <p:cNvSpPr>
            <a:spLocks noChangeArrowheads="1"/>
          </p:cNvSpPr>
          <p:nvPr/>
        </p:nvSpPr>
        <p:spPr bwMode="auto">
          <a:xfrm>
            <a:off x="4929188" y="5592763"/>
            <a:ext cx="2928937" cy="11064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</a:t>
            </a:r>
          </a:p>
          <a:p>
            <a:pPr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просветительская</a:t>
            </a:r>
          </a:p>
        </p:txBody>
      </p:sp>
      <p:sp>
        <p:nvSpPr>
          <p:cNvPr id="14" name="Стрелка вправо 13"/>
          <p:cNvSpPr/>
          <p:nvPr/>
        </p:nvSpPr>
        <p:spPr>
          <a:xfrm rot="20125876">
            <a:off x="3128963" y="3933825"/>
            <a:ext cx="1890712" cy="34131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57563" y="4786313"/>
            <a:ext cx="1571625" cy="34131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275223">
            <a:off x="3213100" y="5689600"/>
            <a:ext cx="1889125" cy="34131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6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6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6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6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6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6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6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6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69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6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126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6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6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6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126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6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69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6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900" decel="100000" fill="hold"/>
                                        <p:tgtEl>
                                          <p:spTgt spid="126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6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 animBg="1"/>
      <p:bldP spid="126984" grpId="0" animBg="1"/>
      <p:bldP spid="126985" grpId="0" animBg="1"/>
      <p:bldP spid="126987" grpId="0" animBg="1"/>
      <p:bldP spid="126989" grpId="0" animBg="1"/>
      <p:bldP spid="126990" grpId="0" animBg="1"/>
      <p:bldP spid="126992" grpId="0" animBg="1"/>
      <p:bldP spid="126994" grpId="0" animBg="1"/>
      <p:bldP spid="126995" grpId="0" animBg="1"/>
      <p:bldP spid="126997" grpId="0" animBg="1"/>
      <p:bldP spid="126999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723900"/>
          </a:xfrm>
        </p:spPr>
        <p:txBody>
          <a:bodyPr/>
          <a:lstStyle/>
          <a:p>
            <a:pPr algn="ctr">
              <a:defRPr/>
            </a:pPr>
            <a:r>
              <a:rPr lang="ru-RU" b="1" smtClean="0">
                <a:latin typeface="Tahoma" pitchFamily="34" charset="0"/>
              </a:rPr>
              <a:t>Наука</a:t>
            </a:r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044700"/>
            <a:ext cx="7772400" cy="44323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smtClean="0">
                <a:latin typeface="Tahoma" pitchFamily="34" charset="0"/>
              </a:rPr>
              <a:t>90% научных работников, когда – либо живших на Земле, - наши современники</a:t>
            </a:r>
          </a:p>
          <a:p>
            <a:pPr>
              <a:lnSpc>
                <a:spcPct val="90000"/>
              </a:lnSpc>
              <a:defRPr/>
            </a:pPr>
            <a:r>
              <a:rPr lang="ru-RU" sz="2800" smtClean="0">
                <a:latin typeface="Tahoma" pitchFamily="34" charset="0"/>
              </a:rPr>
              <a:t>Научных работников в мире 5 – 6 млн. человек</a:t>
            </a:r>
          </a:p>
          <a:p>
            <a:pPr>
              <a:lnSpc>
                <a:spcPct val="90000"/>
              </a:lnSpc>
              <a:defRPr/>
            </a:pPr>
            <a:r>
              <a:rPr lang="ru-RU" sz="2800" smtClean="0">
                <a:latin typeface="Tahoma" pitchFamily="34" charset="0"/>
              </a:rPr>
              <a:t>Затраты на науку в развитых странах составляют 2 – 3% ВВП, а в развивающихся 0,5%.</a:t>
            </a:r>
          </a:p>
          <a:p>
            <a:pPr>
              <a:lnSpc>
                <a:spcPct val="90000"/>
              </a:lnSpc>
              <a:defRPr/>
            </a:pPr>
            <a:r>
              <a:rPr lang="ru-RU" sz="2800" smtClean="0">
                <a:latin typeface="Tahoma" pitchFamily="34" charset="0"/>
              </a:rPr>
              <a:t>Возникновение технополисов.</a:t>
            </a:r>
          </a:p>
          <a:p>
            <a:pPr>
              <a:lnSpc>
                <a:spcPct val="90000"/>
              </a:lnSpc>
              <a:defRPr/>
            </a:pPr>
            <a:r>
              <a:rPr lang="ru-RU" sz="2800" smtClean="0">
                <a:latin typeface="Tahoma" pitchFamily="34" charset="0"/>
              </a:rPr>
              <a:t>Рост наукоемкости производства, появление новейших отраслей.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313" y="214313"/>
            <a:ext cx="8715375" cy="731837"/>
          </a:xfr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Расходы на науку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313" y="946150"/>
            <a:ext cx="77420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1. США: $511,1 млрд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12" y="951742"/>
            <a:ext cx="5834147" cy="38920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426821"/>
            <a:ext cx="330985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соотношению затрат на науку в валовом внутреннем продукте (ВВП) США занимают 11-е место – 2,74%.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 величине затрат на исследования и разработки в расчете на одного исследователя США занимают 2-е место - $359,9 тыс.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24412" y="4843794"/>
            <a:ext cx="58195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2016 г. численность исследователей (в эквиваленте полной занятости) составила 1 млн 380 тыс. человек.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6957312" cy="62068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2. Китай: $451,2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6672"/>
            <a:ext cx="6893673" cy="4694955"/>
          </a:xfrm>
        </p:spPr>
      </p:pic>
      <p:sp>
        <p:nvSpPr>
          <p:cNvPr id="5" name="Прямоугольник 4"/>
          <p:cNvSpPr/>
          <p:nvPr/>
        </p:nvSpPr>
        <p:spPr>
          <a:xfrm>
            <a:off x="1" y="620688"/>
            <a:ext cx="2627783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соотношению затрат на науку в валовом внутреннем продукте (ВВП) Китай занимает 15-е место – 2,12%.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 величине затрат на исследования и разработки в расчете на одного исследователя Китай занимает 8-е место - $266,6 тыс.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5315643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2016 г. численность исследователей (в эквиваленте полной занятости) составила 1 млн 692,2 тыс.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34349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62068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3. Япония: $168,6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94280"/>
            <a:ext cx="7020271" cy="4490903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836712"/>
            <a:ext cx="21237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2016 г. численность исследователей (в эквиваленте полной занятости) составила 665,6 тыс. человек.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5085182"/>
            <a:ext cx="9143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Япония — одна из стран-лидеров мировой научной мысли. Страна имеет стабильно высокие позиции в самых разнообразных областях, среди которых высокие технологии и автомобилестроение, энергосбережение и робототехника, медицина и исследования </a:t>
            </a:r>
            <a:r>
              <a:rPr lang="ru-RU" sz="2200" dirty="0" smtClean="0"/>
              <a:t>космоса.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98247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0" y="6539"/>
            <a:ext cx="6957312" cy="1320800"/>
          </a:xfrm>
        </p:spPr>
        <p:txBody>
          <a:bodyPr/>
          <a:lstStyle/>
          <a:p>
            <a:r>
              <a:rPr lang="ru-RU" b="1" dirty="0"/>
              <a:t>4. Германия: $118,5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760" y="548680"/>
            <a:ext cx="6922096" cy="4608512"/>
          </a:xfrm>
        </p:spPr>
      </p:pic>
      <p:sp>
        <p:nvSpPr>
          <p:cNvPr id="5" name="Прямоугольник 4"/>
          <p:cNvSpPr/>
          <p:nvPr/>
        </p:nvSpPr>
        <p:spPr>
          <a:xfrm>
            <a:off x="-17935" y="548680"/>
            <a:ext cx="284669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Основные организации в сфере научных исследований — Немецкое исследовательское сообщество, Общество им. Макса Планка (21 институт), Общество им. Фраунгофера (19 институтов и филиалов) и др. — получают финансовые средства и из федеральных, и из земельных </a:t>
            </a:r>
            <a:r>
              <a:rPr lang="ru-RU" sz="2200" dirty="0" smtClean="0"/>
              <a:t>источников.</a:t>
            </a:r>
            <a:endParaRPr lang="ru-RU" sz="2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78427" y="5188623"/>
            <a:ext cx="6372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Однако основной финансовый источник для научных исследований в Германии, как и в других западноевропейских странах, — частный бизнес. </a:t>
            </a:r>
          </a:p>
        </p:txBody>
      </p:sp>
    </p:spTree>
    <p:extLst>
      <p:ext uri="{BB962C8B-B14F-4D97-AF65-F5344CB8AC3E}">
        <p14:creationId xmlns:p14="http://schemas.microsoft.com/office/powerpoint/2010/main" val="283496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028383" cy="1930400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5. Республика Корея: $79,4 млрд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548680"/>
            <a:ext cx="7572864" cy="4949914"/>
          </a:xfrm>
        </p:spPr>
      </p:pic>
      <p:sp>
        <p:nvSpPr>
          <p:cNvPr id="5" name="Прямоугольник 4"/>
          <p:cNvSpPr/>
          <p:nvPr/>
        </p:nvSpPr>
        <p:spPr>
          <a:xfrm>
            <a:off x="14532" y="548680"/>
            <a:ext cx="34773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соотношению затрат на науку в валовом внутреннем продукте (ВВП) Республика Корея занимает 2-е место - 4,24%.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электронике флагманом корейской экономики служит </a:t>
            </a:r>
            <a:r>
              <a:rPr lang="ru-RU" dirty="0" err="1"/>
              <a:t>Samsung</a:t>
            </a:r>
            <a:r>
              <a:rPr lang="ru-RU" dirty="0"/>
              <a:t>, ставшая глобальным IT-лидером.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31474" y="5373216"/>
            <a:ext cx="917547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Все это только часть корейских достижений, еще есть пятый в мире автопроизводитель </a:t>
            </a:r>
            <a:r>
              <a:rPr lang="ru-RU" sz="2200" dirty="0" err="1"/>
              <a:t>Hyundai-Kia</a:t>
            </a:r>
            <a:r>
              <a:rPr lang="ru-RU" sz="2200" dirty="0"/>
              <a:t>, второй в мире по выручке сталелитейный гигант POSCO, огромный бизнес LG, простирающийся от химии до </a:t>
            </a:r>
            <a:r>
              <a:rPr lang="ru-RU" sz="2200" dirty="0" err="1"/>
              <a:t>телекома</a:t>
            </a:r>
            <a:r>
              <a:rPr lang="ru-RU" sz="2200" dirty="0"/>
              <a:t>, мощное производство вооружений и военной </a:t>
            </a:r>
            <a:r>
              <a:rPr lang="ru-RU" sz="2200" dirty="0" smtClean="0"/>
              <a:t>техники.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68079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6957312" cy="62068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6. Франция: $62,2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18514"/>
            <a:ext cx="7690442" cy="513041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620688"/>
            <a:ext cx="3635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Научная политика Франции проводится Министерством национального образования, высшего образования и исследований Франции. </a:t>
            </a:r>
            <a:br>
              <a:rPr lang="ru-RU" sz="2000" dirty="0"/>
            </a:br>
            <a:r>
              <a:rPr lang="ru-RU" sz="2000" dirty="0" smtClean="0"/>
              <a:t>Оно </a:t>
            </a:r>
            <a:r>
              <a:rPr lang="ru-RU" sz="2000" dirty="0"/>
              <a:t>разрабатывает и реализует национальные исследования и инновационную политику. Национальное агентство исследований (ANR) занимается передачей и распространением национальных руководящих принципов в науке</a:t>
            </a:r>
            <a:r>
              <a:rPr lang="ru-RU" sz="2000" dirty="0" smtClean="0"/>
              <a:t>. </a:t>
            </a:r>
          </a:p>
          <a:p>
            <a:r>
              <a:rPr lang="ru-RU" sz="2000" dirty="0"/>
              <a:t>Агентство является одной из организаций по финансированию научных исследований во Франции, бюджет в 2015 г. составил 535 млн евро.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78656" y="5373216"/>
            <a:ext cx="58093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Агентство </a:t>
            </a:r>
            <a:r>
              <a:rPr lang="ru-RU" sz="2200" dirty="0"/>
              <a:t>прежде всего функционирует через объявление конкурсов научных проектов по всем инновационным областям с финансированием на 3 или 4 года.</a:t>
            </a:r>
          </a:p>
        </p:txBody>
      </p:sp>
    </p:spTree>
    <p:extLst>
      <p:ext uri="{BB962C8B-B14F-4D97-AF65-F5344CB8AC3E}">
        <p14:creationId xmlns:p14="http://schemas.microsoft.com/office/powerpoint/2010/main" val="65984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884367" cy="692696"/>
          </a:xfrm>
        </p:spPr>
        <p:txBody>
          <a:bodyPr/>
          <a:lstStyle/>
          <a:p>
            <a:r>
              <a:rPr lang="ru-RU" b="1" dirty="0"/>
              <a:t>7. Индия: $50,1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11" y="548680"/>
            <a:ext cx="7044515" cy="4680520"/>
          </a:xfrm>
        </p:spPr>
      </p:pic>
      <p:sp>
        <p:nvSpPr>
          <p:cNvPr id="5" name="Прямоугольник 4"/>
          <p:cNvSpPr/>
          <p:nvPr/>
        </p:nvSpPr>
        <p:spPr>
          <a:xfrm>
            <a:off x="19047" y="710390"/>
            <a:ext cx="236121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сегодняшний день Индия занимает лидирующие позиции в развитии атомной энергетики, оборонных разработок, ядерной программы </a:t>
            </a:r>
            <a:r>
              <a:rPr lang="ru-RU" dirty="0" smtClean="0"/>
              <a:t>страны.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5227817"/>
            <a:ext cx="69127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Существует центр развития передовых вычислений. В Индии 504 вуза, 185 из них осуществляют подготовку инженеров по техническим дисциплинам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91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6957312" cy="54868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8. Великобритания: $47,2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80" y="836712"/>
            <a:ext cx="6411591" cy="432048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548679"/>
            <a:ext cx="32003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Наука Великобритании в XIX веке считалась ведущей в мире. В XX веке уступила первенство науке США в значимости. </a:t>
            </a:r>
            <a:br>
              <a:rPr lang="ru-RU" sz="2000" dirty="0"/>
            </a:br>
            <a:r>
              <a:rPr lang="ru-RU" sz="2000" dirty="0" smtClean="0"/>
              <a:t>Однако </a:t>
            </a:r>
            <a:r>
              <a:rPr lang="ru-RU" sz="2000" dirty="0"/>
              <a:t>здесь по-прежнему ведется множество важнейших исследований. Больше всего внимания в Великобритании традиционно уделяют естественным и техническим наукам.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Больше 70 британских ученых удостоены нобелевских премий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5013176"/>
            <a:ext cx="69079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Великобритании было сделано множество важных изобретений и открытий: паровоз, современный велосипед, гребной винт, многоступенчатая реактивная паровая турбина, электромагнит, стереозвук, двигатель внутреннего сгорания, фотография, антибиотики, экстракорпоральное оплодотворение, HTML, HTTP и многие </a:t>
            </a:r>
            <a:r>
              <a:rPr lang="ru-RU" sz="2000" dirty="0" smtClean="0"/>
              <a:t>другие.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7179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6957312" cy="62068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9. Бразилия: $41,1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620688"/>
            <a:ext cx="7124119" cy="5328592"/>
          </a:xfrm>
        </p:spPr>
      </p:pic>
      <p:sp>
        <p:nvSpPr>
          <p:cNvPr id="5" name="Прямоугольник 4"/>
          <p:cNvSpPr/>
          <p:nvPr/>
        </p:nvSpPr>
        <p:spPr>
          <a:xfrm>
            <a:off x="-108520" y="620689"/>
            <a:ext cx="45365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Наука в Бразилии достигла значительных успехов на международной арене за последние десятилетия.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Наукой и техникой в Бразилии заведует министерство науки и техники.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Это министерство также осуществляет прямой контроль над Национальным институтом космических исследований, Национальным институтом амазонских исследований и Национальным институтом технологии.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Министерство также контролирует отдел по управлению в сфере компьютеров и автоматических </a:t>
            </a:r>
            <a:r>
              <a:rPr lang="ru-RU" sz="2000" dirty="0" smtClean="0"/>
              <a:t>устройств.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7325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6957312" cy="62068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10. Россия: $39,9 млрд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20688"/>
            <a:ext cx="4485559" cy="5261339"/>
          </a:xfrm>
        </p:spPr>
      </p:pic>
      <p:sp>
        <p:nvSpPr>
          <p:cNvPr id="5" name="Прямоугольник 4"/>
          <p:cNvSpPr/>
          <p:nvPr/>
        </p:nvSpPr>
        <p:spPr>
          <a:xfrm>
            <a:off x="22885" y="328655"/>
            <a:ext cx="57961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Россия находится на 10-м месте в рейтинге ведущих стран мира по величине затрат на научные исследования и разработки: в 2016 г. страна потратила на эти цели $39,9 млрд. </a:t>
            </a:r>
            <a:br>
              <a:rPr lang="ru-RU" sz="2000" dirty="0"/>
            </a:br>
            <a:r>
              <a:rPr lang="ru-RU" sz="2000" dirty="0" smtClean="0"/>
              <a:t>По </a:t>
            </a:r>
            <a:r>
              <a:rPr lang="ru-RU" sz="2000" dirty="0"/>
              <a:t>соотношению затрат на науку в валовом внутреннем продукте (ВВП) Россия с показателем 1,1% отстает от ведущих стран мира и находится на 34-м месте. </a:t>
            </a:r>
            <a:br>
              <a:rPr lang="ru-RU" sz="2000" dirty="0"/>
            </a:br>
            <a:r>
              <a:rPr lang="ru-RU" sz="2000" dirty="0" smtClean="0"/>
              <a:t>По </a:t>
            </a:r>
            <a:r>
              <a:rPr lang="ru-RU" sz="2000" dirty="0"/>
              <a:t>величине затрат на исследования и разработки в расчете на одного исследователя Россия занимает 47-е место - $93 тыс. в год. </a:t>
            </a:r>
            <a:br>
              <a:rPr lang="ru-RU" sz="2000" dirty="0"/>
            </a:br>
            <a:r>
              <a:rPr lang="ru-RU" sz="2000" dirty="0" smtClean="0"/>
              <a:t>Россия </a:t>
            </a:r>
            <a:r>
              <a:rPr lang="ru-RU" sz="2000" dirty="0"/>
              <a:t>в то же время, как отмечают исследователи, остается одним из мировых лидеров по абсолютным масштабам занятости в науке. </a:t>
            </a:r>
            <a:br>
              <a:rPr lang="ru-RU" sz="2000" dirty="0"/>
            </a:br>
            <a:r>
              <a:rPr lang="ru-RU" sz="2000" dirty="0" smtClean="0"/>
              <a:t>В </a:t>
            </a:r>
            <a:r>
              <a:rPr lang="ru-RU" sz="2000" dirty="0"/>
              <a:t>2016 г. численность исследователей (в эквиваленте полной занятости) составила 428,9 тыс. человек. </a:t>
            </a:r>
            <a:br>
              <a:rPr lang="ru-RU" sz="2000" dirty="0"/>
            </a:br>
            <a:r>
              <a:rPr lang="ru-RU" sz="2000" dirty="0" smtClean="0"/>
              <a:t>Однако </a:t>
            </a:r>
            <a:r>
              <a:rPr lang="ru-RU" sz="2000" dirty="0"/>
              <a:t>по численности исследователей (в эквиваленте полной занятости) в расчете на 10 тыс. занятых в экономике Россия находится на 34-м месте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8289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468313" y="0"/>
            <a:ext cx="828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cs typeface="Times New Roman" pitchFamily="18" charset="0"/>
              </a:rPr>
              <a:t>РАСХОДЫ НА НАУКУ В % ОТ ВВП (2000 -2001г)</a:t>
            </a:r>
            <a:endParaRPr lang="ru-RU"/>
          </a:p>
          <a:p>
            <a:endParaRPr lang="ru-RU"/>
          </a:p>
        </p:txBody>
      </p:sp>
      <p:graphicFrame>
        <p:nvGraphicFramePr>
          <p:cNvPr id="73820" name="Group 92"/>
          <p:cNvGraphicFramePr>
            <a:graphicFrameLocks noGrp="1"/>
          </p:cNvGraphicFramePr>
          <p:nvPr/>
        </p:nvGraphicFramePr>
        <p:xfrm>
          <a:off x="684213" y="692150"/>
          <a:ext cx="7959753" cy="573724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722201"/>
                <a:gridCol w="6237552"/>
              </a:tblGrid>
              <a:tr h="1015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ВЫСОКИЙ УРОВЕНЬ 2,5%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США, ШВЕЦИЯ, ФРАНЦИЯ, ГЕРМАНИЯ, ШВЕЙЦАРИЯ, ЯПОНИЯ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ВЫШЕ СРЕДНЕГО 2-2,5%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ВЕЛИКОБРИТАНИЯ, НИДЕРЛАНДЫ, ФИНЛЯНДИЯ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5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СРЕДНИЙ УРОВЕНЬ 1-2%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КАНАДА, АВСТРАЛИЯ, ИТАЛИЯ. АВСТРИЯ. НОРВЕГИЯ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1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НИЗКИЙ УРОВЕНЬ  0,5-1%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КИТАЙ, ИНДИЯ, ЮАР. БРАЗИЛИЯ, ЧИЛИ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2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ОЧЕНЬ НИЗКИЙ УРОВЕНЬ  </a:t>
                      </a: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&lt; 0.5%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РОССИЯ</a:t>
                      </a: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ТУРЦИЯ, МЕКСИКА, АРГЕНТИНА, КОНГО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551" name="Rectangle 68"/>
          <p:cNvSpPr>
            <a:spLocks noChangeArrowheads="1"/>
          </p:cNvSpPr>
          <p:nvPr/>
        </p:nvSpPr>
        <p:spPr bwMode="auto">
          <a:xfrm>
            <a:off x="0" y="48307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609600"/>
            <a:ext cx="6957312" cy="1320800"/>
          </a:xfr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Технопарки м технополисы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dirty="0" smtClean="0">
                <a:latin typeface="Calibri" pitchFamily="34" charset="0"/>
              </a:rPr>
              <a:t>В эпоху НТР возникло новое направление в секторе услуг </a:t>
            </a:r>
            <a:r>
              <a:rPr lang="ru-RU" sz="2000" dirty="0" smtClean="0">
                <a:solidFill>
                  <a:srgbClr val="FFC000"/>
                </a:solidFill>
                <a:latin typeface="Calibri" pitchFamily="34" charset="0"/>
              </a:rPr>
              <a:t>— научно-исследовательские и опытно-конструкторские работы </a:t>
            </a:r>
            <a:r>
              <a:rPr lang="ru-RU" sz="2000" dirty="0" smtClean="0">
                <a:latin typeface="Calibri" pitchFamily="34" charset="0"/>
              </a:rPr>
              <a:t>(НИОКР), включающие в себя научные исследования и опытное производство. </a:t>
            </a:r>
          </a:p>
          <a:p>
            <a:pPr>
              <a:defRPr/>
            </a:pPr>
            <a:r>
              <a:rPr lang="ru-RU" sz="2000" dirty="0" smtClean="0">
                <a:latin typeface="Calibri" pitchFamily="34" charset="0"/>
              </a:rPr>
              <a:t>Центры НИОКР часто совмещаются с вузами и предприятиями, выпускающими массовую продукцию. </a:t>
            </a:r>
          </a:p>
          <a:p>
            <a:pPr>
              <a:defRPr/>
            </a:pPr>
            <a:r>
              <a:rPr lang="ru-RU" sz="2000" dirty="0" smtClean="0">
                <a:latin typeface="Calibri" pitchFamily="34" charset="0"/>
              </a:rPr>
              <a:t>Образуются мощные научно-производственные комплексы, разрабатывающие современную технику, передовые технологии и выпускающие наукоёмкую продукцию.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395288" y="-6350"/>
            <a:ext cx="84248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cs typeface="Times New Roman" pitchFamily="18" charset="0"/>
              </a:rPr>
              <a:t>ФИНАНСИРОВАНИЕ НИОКР ПО РЕГИОНАМ МИРА</a:t>
            </a:r>
            <a:endParaRPr lang="ru-RU" b="1"/>
          </a:p>
          <a:p>
            <a:endParaRPr lang="ru-RU"/>
          </a:p>
        </p:txBody>
      </p:sp>
      <p:graphicFrame>
        <p:nvGraphicFramePr>
          <p:cNvPr id="75275" name="Group 523"/>
          <p:cNvGraphicFramePr>
            <a:graphicFrameLocks noGrp="1"/>
          </p:cNvGraphicFramePr>
          <p:nvPr/>
        </p:nvGraphicFramePr>
        <p:xfrm>
          <a:off x="395288" y="692150"/>
          <a:ext cx="8462992" cy="580868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228598"/>
                <a:gridCol w="2520572"/>
                <a:gridCol w="2713822"/>
              </a:tblGrid>
              <a:tr h="481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РЕГИОНЫ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В % ОТ ВВП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ДОЛЯ В МИРЕ, %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6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МИР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РАЗВИТЫЕ СТРАНЫ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7742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РАЗВИВАЮЩИЕСЯ СТРАНЫ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0,5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СЕВЕРНАЯ АМЕРИКА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2,5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6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ЗАПАДНАЯ ЕВРОПА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ЗАРУБЕЖНАЯ АЗИЯ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798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СТРАНЫ ЦЕНТРАЛЬНОЙ И ВОСТОЧНОЙ ЕВРОПЫ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3,3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ЮЖНАЯ АМЕРИКА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81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АВСТРАЛИЯ И ОКЕАНИЯ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  <a:tr h="466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АФРИКА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0,5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21557" name="Rectangle 215"/>
          <p:cNvSpPr>
            <a:spLocks noChangeArrowheads="1"/>
          </p:cNvSpPr>
          <p:nvPr/>
        </p:nvSpPr>
        <p:spPr bwMode="auto">
          <a:xfrm>
            <a:off x="0" y="5394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588962"/>
          </a:xfr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Технополисы</a:t>
            </a:r>
            <a:endParaRPr lang="ru-RU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000125"/>
            <a:ext cx="9001125" cy="5500688"/>
          </a:xfrm>
          <a:noFill/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>
                <a:latin typeface="Calibri" pitchFamily="34" charset="0"/>
              </a:rPr>
              <a:t>Первые имеют в своём составе вузы и научно-исследовательские институты, разрабатывающие определённую научно-практическую задачу. </a:t>
            </a:r>
          </a:p>
          <a:p>
            <a:pPr marL="0" indent="0">
              <a:buNone/>
              <a:defRPr/>
            </a:pPr>
            <a:r>
              <a:rPr lang="ru-RU" sz="2400" b="1" dirty="0" smtClean="0">
                <a:latin typeface="Calibri" pitchFamily="34" charset="0"/>
              </a:rPr>
              <a:t>Например, Новосибирский Академгородок занимался в основном исследованиями в области разработки природных ресурсов Сибири. </a:t>
            </a:r>
          </a:p>
          <a:p>
            <a:pPr>
              <a:defRPr/>
            </a:pPr>
            <a:r>
              <a:rPr lang="ru-RU" sz="2400" b="1" dirty="0" smtClean="0">
                <a:latin typeface="Calibri" pitchFamily="34" charset="0"/>
              </a:rPr>
              <a:t>Количество технопарков ещё в начале 90-х гг. превысило 250. Их главная задача — освоение выпуска опытной продукции малыми сериями. </a:t>
            </a:r>
          </a:p>
          <a:p>
            <a:pPr>
              <a:defRPr/>
            </a:pPr>
            <a:r>
              <a:rPr lang="ru-RU" sz="2400" b="1" dirty="0" smtClean="0">
                <a:latin typeface="Calibri" pitchFamily="34" charset="0"/>
              </a:rPr>
              <a:t>Большое развитие они получили в Западной Европе (например, в известном британском университетском центре Кембридже, во французском городе Гренобле). </a:t>
            </a:r>
          </a:p>
          <a:p>
            <a:pPr>
              <a:defRPr/>
            </a:pPr>
            <a:endParaRPr lang="ru-RU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ТЕХНИКА И ТЕХНОЛОГИЯ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978400" cy="453072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2800" u="sng" dirty="0"/>
              <a:t>   ГЛАВНАЯ ЦЕЛЬ ИСПОЛЬЗОВАНИЯ</a:t>
            </a:r>
            <a:r>
              <a:rPr lang="ru-RU" sz="2800" dirty="0"/>
              <a:t> </a:t>
            </a:r>
          </a:p>
          <a:p>
            <a:pPr>
              <a:buFont typeface="Wingdings" pitchFamily="2" charset="2"/>
              <a:buNone/>
              <a:defRPr/>
            </a:pPr>
            <a:endParaRPr lang="ru-RU" sz="2800" dirty="0"/>
          </a:p>
          <a:p>
            <a:pPr>
              <a:buFont typeface="Wingdings" pitchFamily="2" charset="2"/>
              <a:buNone/>
              <a:defRPr/>
            </a:pPr>
            <a:r>
              <a:rPr lang="ru-RU" sz="2800" dirty="0"/>
              <a:t>– ПОВЫШЕНИЕ ЭФФЕКТИВНОСТИ ПРОИЗВОДСТВА И ПРОИЗВОДИТЕЛЬНОСТИ </a:t>
            </a:r>
            <a:r>
              <a:rPr lang="ru-RU" sz="2800" dirty="0" smtClean="0"/>
              <a:t>ТРУДА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2800" b="1" dirty="0" smtClean="0"/>
              <a:t>- Внедрение открытий</a:t>
            </a:r>
          </a:p>
          <a:p>
            <a:pPr>
              <a:buFont typeface="Wingdings" pitchFamily="2" charset="2"/>
              <a:buNone/>
              <a:defRPr/>
            </a:pPr>
            <a:endParaRPr lang="ru-RU" sz="2800" dirty="0"/>
          </a:p>
        </p:txBody>
      </p:sp>
      <p:pic>
        <p:nvPicPr>
          <p:cNvPr id="29700" name="Picture 8" descr="j028536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24525" y="1700213"/>
            <a:ext cx="3251200" cy="4105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828600" y="419100"/>
            <a:ext cx="9820200" cy="723900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Техника и технология</a:t>
            </a:r>
            <a:endParaRPr lang="ru-RU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-108520" y="2160589"/>
            <a:ext cx="4320480" cy="388077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latin typeface="Tahoma" pitchFamily="34" charset="0"/>
              </a:rPr>
              <a:t>Эволюционный   путь: </a:t>
            </a:r>
          </a:p>
          <a:p>
            <a:pPr>
              <a:lnSpc>
                <a:spcPct val="90000"/>
              </a:lnSpc>
              <a:defRPr/>
            </a:pPr>
            <a:endParaRPr lang="ru-RU" sz="3600" b="1" dirty="0" smtClean="0">
              <a:latin typeface="Tahoma" pitchFamily="34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ru-RU" b="1" dirty="0" smtClean="0">
                <a:latin typeface="Times New Roman" pitchFamily="18" charset="0"/>
              </a:rPr>
              <a:t>   </a:t>
            </a:r>
            <a:r>
              <a:rPr lang="ru-RU" sz="3600" b="1" dirty="0" smtClean="0">
                <a:latin typeface="Tahoma" pitchFamily="34" charset="0"/>
              </a:rPr>
              <a:t>дальнейшее совершенствование уже известной техники и технологии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80384" y="2160588"/>
            <a:ext cx="4563616" cy="3880773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sz="3600" b="1" dirty="0" smtClean="0">
                <a:latin typeface="Tahoma" pitchFamily="34" charset="0"/>
              </a:rPr>
              <a:t>Революционный путь:</a:t>
            </a:r>
          </a:p>
          <a:p>
            <a:pPr>
              <a:defRPr/>
            </a:pPr>
            <a:endParaRPr lang="ru-RU" sz="3600" b="1" dirty="0" smtClean="0">
              <a:latin typeface="Tahoma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ru-RU" sz="3600" b="1" dirty="0" smtClean="0">
                <a:latin typeface="Tahoma" pitchFamily="34" charset="0"/>
              </a:rPr>
              <a:t>   переход к принципиально новой технике и технологии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  <p:bldP spid="11268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-324544" y="419100"/>
            <a:ext cx="9316144" cy="6477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Эволюционный путь</a:t>
            </a:r>
          </a:p>
        </p:txBody>
      </p:sp>
      <p:pic>
        <p:nvPicPr>
          <p:cNvPr id="30723" name="Picture 3" descr="TN0033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430" y="2473325"/>
            <a:ext cx="82867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TN0033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2468" y="2016125"/>
            <a:ext cx="1158875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TN0033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9088" y="1635125"/>
            <a:ext cx="1433513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IN0056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862" y="5029200"/>
            <a:ext cx="12223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IN0056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8427" y="4739244"/>
            <a:ext cx="15890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IN0056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9088" y="4229100"/>
            <a:ext cx="20177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-324544" y="419100"/>
            <a:ext cx="9316144" cy="5715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Tahoma" pitchFamily="34" charset="0"/>
              </a:rPr>
              <a:t>Революционный путь</a:t>
            </a:r>
            <a:endParaRPr lang="ru-RU" b="1" dirty="0" smtClean="0"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17412" name="Picture 4" descr="BD06288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590800"/>
            <a:ext cx="1817688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BD07281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060848"/>
            <a:ext cx="1597025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BD04914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218" y="4411663"/>
            <a:ext cx="2900363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BS00580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405321"/>
            <a:ext cx="2516188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4191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Новые технологии</a:t>
            </a:r>
          </a:p>
        </p:txBody>
      </p:sp>
      <p:sp>
        <p:nvSpPr>
          <p:cNvPr id="26631" name="Rectangle 1031"/>
          <p:cNvSpPr>
            <a:spLocks noChangeArrowheads="1"/>
          </p:cNvSpPr>
          <p:nvPr/>
        </p:nvSpPr>
        <p:spPr bwMode="auto">
          <a:xfrm>
            <a:off x="1229596" y="1219200"/>
            <a:ext cx="7315200" cy="144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latin typeface="Tahoma" pitchFamily="34" charset="0"/>
              </a:rPr>
              <a:t>В машиностроении: электрохимический,</a:t>
            </a:r>
          </a:p>
          <a:p>
            <a:pPr algn="ctr"/>
            <a:r>
              <a:rPr lang="ru-RU" b="1" dirty="0">
                <a:latin typeface="Tahoma" pitchFamily="34" charset="0"/>
              </a:rPr>
              <a:t>плазменный,</a:t>
            </a:r>
          </a:p>
          <a:p>
            <a:pPr algn="ctr"/>
            <a:r>
              <a:rPr lang="ru-RU" b="1" dirty="0">
                <a:latin typeface="Tahoma" pitchFamily="34" charset="0"/>
              </a:rPr>
              <a:t>ультразвуковой и др. способы </a:t>
            </a:r>
          </a:p>
          <a:p>
            <a:pPr algn="ctr"/>
            <a:r>
              <a:rPr lang="ru-RU" b="1" dirty="0">
                <a:latin typeface="Tahoma" pitchFamily="34" charset="0"/>
              </a:rPr>
              <a:t>обработки металлов</a:t>
            </a:r>
          </a:p>
        </p:txBody>
      </p:sp>
      <p:sp>
        <p:nvSpPr>
          <p:cNvPr id="26632" name="Rectangle 1032"/>
          <p:cNvSpPr>
            <a:spLocks noChangeArrowheads="1"/>
          </p:cNvSpPr>
          <p:nvPr/>
        </p:nvSpPr>
        <p:spPr bwMode="auto">
          <a:xfrm>
            <a:off x="1219200" y="3417627"/>
            <a:ext cx="73152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latin typeface="Tahoma" pitchFamily="34" charset="0"/>
              </a:rPr>
              <a:t>В металлургии: </a:t>
            </a:r>
            <a:r>
              <a:rPr lang="ru-RU" b="1" dirty="0" err="1">
                <a:latin typeface="Tahoma" pitchFamily="34" charset="0"/>
              </a:rPr>
              <a:t>внедоменный</a:t>
            </a:r>
            <a:r>
              <a:rPr lang="ru-RU" b="1" dirty="0">
                <a:latin typeface="Tahoma" pitchFamily="34" charset="0"/>
              </a:rPr>
              <a:t> процесс</a:t>
            </a:r>
          </a:p>
          <a:p>
            <a:pPr algn="ctr"/>
            <a:r>
              <a:rPr lang="ru-RU" b="1" dirty="0">
                <a:latin typeface="Tahoma" pitchFamily="34" charset="0"/>
              </a:rPr>
              <a:t> плавки стали, </a:t>
            </a:r>
          </a:p>
          <a:p>
            <a:pPr algn="ctr"/>
            <a:r>
              <a:rPr lang="ru-RU" b="1" dirty="0">
                <a:latin typeface="Tahoma" pitchFamily="34" charset="0"/>
              </a:rPr>
              <a:t>непрерывная разливка стали</a:t>
            </a:r>
          </a:p>
        </p:txBody>
      </p:sp>
      <p:sp>
        <p:nvSpPr>
          <p:cNvPr id="26634" name="Rectangle 1034"/>
          <p:cNvSpPr>
            <a:spLocks noChangeArrowheads="1"/>
          </p:cNvSpPr>
          <p:nvPr/>
        </p:nvSpPr>
        <p:spPr bwMode="auto">
          <a:xfrm>
            <a:off x="1148847" y="5336275"/>
            <a:ext cx="73152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latin typeface="Tahoma" pitchFamily="34" charset="0"/>
              </a:rPr>
              <a:t>В связи: стекловолоконная связь,</a:t>
            </a:r>
          </a:p>
          <a:p>
            <a:pPr algn="ctr"/>
            <a:r>
              <a:rPr lang="ru-RU" b="1" dirty="0">
                <a:latin typeface="Tahoma" pitchFamily="34" charset="0"/>
              </a:rPr>
              <a:t> телефаксы, </a:t>
            </a:r>
          </a:p>
          <a:p>
            <a:pPr algn="ctr"/>
            <a:r>
              <a:rPr lang="ru-RU" b="1" dirty="0">
                <a:latin typeface="Tahoma" pitchFamily="34" charset="0"/>
              </a:rPr>
              <a:t>электронная связь, сотовая связь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31" grpId="0" animBg="1" autoUpdateAnimBg="0"/>
      <p:bldP spid="26632" grpId="0" animBg="1" autoUpdateAnimBg="0"/>
      <p:bldP spid="26634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 b="1" smtClean="0">
                <a:latin typeface="Tahoma" pitchFamily="34" charset="0"/>
              </a:rPr>
              <a:t>Какие функции выполняют техника и технология?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514600"/>
            <a:ext cx="7772400" cy="36449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4000" b="1" smtClean="0">
                <a:latin typeface="Tahoma" pitchFamily="34" charset="0"/>
              </a:rPr>
              <a:t>Трудосберегающая</a:t>
            </a:r>
          </a:p>
          <a:p>
            <a:pPr>
              <a:buFont typeface="Monotype Sorts" pitchFamily="2" charset="2"/>
              <a:buNone/>
              <a:defRPr/>
            </a:pPr>
            <a:endParaRPr lang="ru-RU" sz="4000" b="1" smtClean="0">
              <a:latin typeface="Tahoma" pitchFamily="34" charset="0"/>
            </a:endParaRPr>
          </a:p>
          <a:p>
            <a:pPr>
              <a:defRPr/>
            </a:pPr>
            <a:r>
              <a:rPr lang="ru-RU" sz="4000" b="1" smtClean="0">
                <a:latin typeface="Tahoma" pitchFamily="34" charset="0"/>
              </a:rPr>
              <a:t>Ресурсосберегающая</a:t>
            </a:r>
          </a:p>
          <a:p>
            <a:pPr>
              <a:buFont typeface="Monotype Sorts" pitchFamily="2" charset="2"/>
              <a:buNone/>
              <a:defRPr/>
            </a:pPr>
            <a:endParaRPr lang="ru-RU" sz="4000" b="1" smtClean="0">
              <a:latin typeface="Tahoma" pitchFamily="34" charset="0"/>
            </a:endParaRPr>
          </a:p>
          <a:p>
            <a:pPr>
              <a:defRPr/>
            </a:pPr>
            <a:r>
              <a:rPr lang="ru-RU" sz="4000" b="1" smtClean="0">
                <a:latin typeface="Tahoma" pitchFamily="34" charset="0"/>
              </a:rPr>
              <a:t>Природоохранная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-1188640" y="1000125"/>
            <a:ext cx="10104040" cy="5715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latin typeface="Tahoma" pitchFamily="34" charset="0"/>
              </a:rPr>
              <a:t>Производство: 6 направлений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542554" y="1571625"/>
            <a:ext cx="2743200" cy="838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Электронизация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42554" y="3012742"/>
            <a:ext cx="2743200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Комплексная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автоматизация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42554" y="4491726"/>
            <a:ext cx="2743200" cy="1295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Перестройка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энергетического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хозяйства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531048" y="2188070"/>
            <a:ext cx="3200400" cy="914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Производство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новых материалов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4592399" y="3550265"/>
            <a:ext cx="3200400" cy="114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Ускоренное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 развитие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ahoma" pitchFamily="34" charset="0"/>
              </a:rPr>
              <a:t>биотехнологии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4592399" y="5267230"/>
            <a:ext cx="3276600" cy="1371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chemeClr val="accent2"/>
                </a:solidFill>
                <a:latin typeface="Tahoma" pitchFamily="34" charset="0"/>
              </a:rPr>
              <a:t>Космизация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animBg="1" autoUpdateAnimBg="0"/>
      <p:bldP spid="23556" grpId="0" animBg="1" autoUpdateAnimBg="0"/>
      <p:bldP spid="23557" grpId="0" animBg="1" autoUpdateAnimBg="0"/>
      <p:bldP spid="23558" grpId="0" animBg="1" autoUpdateAnimBg="0"/>
      <p:bldP spid="23559" grpId="0" animBg="1" autoUpdateAnimBg="0"/>
      <p:bldP spid="23560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472518" cy="1399032"/>
          </a:xfrm>
          <a:noFill/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artDeco"/>
            <a:contourClr>
              <a:schemeClr val="accent2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Главные направления развития производства в эпоху НТР </a:t>
            </a:r>
            <a:endParaRPr lang="ru-RU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428736"/>
            <a:ext cx="8472518" cy="5096608"/>
          </a:xfrm>
          <a:noFill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78358" indent="-51435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Электронизация — насыщение всех областей человеческой деятельности средствами электронно-вычислительной техники;</a:t>
            </a:r>
          </a:p>
          <a:p>
            <a:pPr marL="578358" indent="-51435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Комплексная автоматизация — развитие роботостроения;</a:t>
            </a:r>
          </a:p>
          <a:p>
            <a:pPr marL="578358" indent="-51435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Перестройка энергетического хозяйства — более широкое использование новых источников энергии;</a:t>
            </a:r>
          </a:p>
          <a:p>
            <a:pPr marL="578358" indent="-51435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 Производство новых материалов — возникновение композиционных, полупроводниковых и керамических материалов;</a:t>
            </a:r>
          </a:p>
          <a:p>
            <a:pPr marL="578358" indent="-51435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Ускоренное развитие биотехнологии;</a:t>
            </a:r>
          </a:p>
          <a:p>
            <a:pPr marL="578358" indent="-514350">
              <a:buFont typeface="+mj-lt"/>
              <a:buAutoNum type="arabicPeriod"/>
              <a:defRPr/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alibri" pitchFamily="34" charset="0"/>
              </a:rPr>
              <a:t>Космизация</a:t>
            </a: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</a:rPr>
              <a:t> — развитие аэрокосмической промышленности.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214313"/>
            <a:ext cx="4038600" cy="928687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None/>
              <a:defRPr/>
            </a:pPr>
            <a:endParaRPr lang="ru-RU" sz="2800" dirty="0"/>
          </a:p>
          <a:p>
            <a:pPr>
              <a:buFont typeface="Wingdings" pitchFamily="2" charset="2"/>
              <a:buNone/>
              <a:defRPr/>
            </a:pPr>
            <a:endParaRPr lang="ru-RU" sz="2800" dirty="0"/>
          </a:p>
          <a:p>
            <a:pPr>
              <a:buFont typeface="Wingdings" pitchFamily="2" charset="2"/>
              <a:buNone/>
              <a:defRPr/>
            </a:pPr>
            <a:endParaRPr lang="ru-RU" sz="2800" dirty="0"/>
          </a:p>
          <a:p>
            <a:pPr>
              <a:buFont typeface="Wingdings" pitchFamily="2" charset="2"/>
              <a:buNone/>
              <a:defRPr/>
            </a:pPr>
            <a:endParaRPr lang="ru-RU" sz="2800" dirty="0"/>
          </a:p>
          <a:p>
            <a:pPr>
              <a:buFont typeface="Wingdings" pitchFamily="2" charset="2"/>
              <a:buNone/>
              <a:defRPr/>
            </a:pPr>
            <a:r>
              <a:rPr lang="ru-RU" sz="11200" dirty="0"/>
              <a:t>1. ЭЛЕКТРОНИЗАЦИЯ</a:t>
            </a:r>
          </a:p>
        </p:txBody>
      </p:sp>
      <p:pic>
        <p:nvPicPr>
          <p:cNvPr id="37891" name="Рисунок 5" descr="CG40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357188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7" descr="CG3EF.wm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2975" y="2928938"/>
            <a:ext cx="185102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Рисунок 8" descr="CG40F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Рисунок 9" descr="j0163099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5156200"/>
            <a:ext cx="1285875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Рисунок 10" descr="Персональный компьютер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313" y="1484784"/>
            <a:ext cx="5286375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PH037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143000"/>
            <a:ext cx="7429500" cy="551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214313" y="0"/>
            <a:ext cx="8572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ru-RU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ПРЕРЕСТРОЙКА ЭНЕРГЕТИЧЕСКОГО ХОЗЯЙСТВА</a:t>
            </a:r>
          </a:p>
        </p:txBody>
      </p:sp>
      <p:pic>
        <p:nvPicPr>
          <p:cNvPr id="4" name="Рисунок 3" descr="3f3b194e32d2e081893f8cb64c7a594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50"/>
            <a:ext cx="8715375" cy="581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175528_22912_rea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50"/>
            <a:ext cx="8715375" cy="597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214313" y="214313"/>
            <a:ext cx="86471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Световоды –для оптико-волоконной связи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1428750"/>
            <a:ext cx="4643437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000125"/>
            <a:ext cx="73596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3" name="Rectangle 7"/>
          <p:cNvSpPr>
            <a:spLocks noChangeArrowheads="1"/>
          </p:cNvSpPr>
          <p:nvPr/>
        </p:nvSpPr>
        <p:spPr bwMode="auto">
          <a:xfrm>
            <a:off x="2987675" y="496888"/>
            <a:ext cx="30526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3. </a:t>
            </a:r>
            <a:r>
              <a:rPr 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КОСМИЗАЦИЯ</a:t>
            </a:r>
          </a:p>
        </p:txBody>
      </p:sp>
      <p:pic>
        <p:nvPicPr>
          <p:cNvPr id="106504" name="Picture 8" descr="O5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25" y="1398402"/>
            <a:ext cx="7207250" cy="508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12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0" y="118481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В открытом космосе. Уайт.Джемини-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266208"/>
            <a:ext cx="7000875" cy="695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МКС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0" y="0"/>
            <a:ext cx="9144000" cy="702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Спутник связи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50" y="28575"/>
            <a:ext cx="9070975" cy="699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19100"/>
            <a:ext cx="7772400" cy="723900"/>
          </a:xfrm>
        </p:spPr>
        <p:txBody>
          <a:bodyPr/>
          <a:lstStyle/>
          <a:p>
            <a:pPr algn="ctr">
              <a:defRPr/>
            </a:pPr>
            <a:r>
              <a:rPr lang="ru-RU" b="1" smtClean="0">
                <a:effectLst/>
                <a:latin typeface="Tahoma" pitchFamily="34" charset="0"/>
              </a:rPr>
              <a:t>Управление</a:t>
            </a:r>
            <a:endParaRPr lang="ru-RU" smtClean="0">
              <a:latin typeface="Tahoma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133600"/>
            <a:ext cx="7772400" cy="4025900"/>
          </a:xfrm>
        </p:spPr>
        <p:txBody>
          <a:bodyPr/>
          <a:lstStyle/>
          <a:p>
            <a:r>
              <a:rPr lang="ru-RU" sz="4400" b="1" smtClean="0">
                <a:effectLst/>
                <a:latin typeface="Tahoma" pitchFamily="34" charset="0"/>
              </a:rPr>
              <a:t>Информатизация</a:t>
            </a:r>
          </a:p>
          <a:p>
            <a:r>
              <a:rPr lang="ru-RU" sz="4400" b="1" smtClean="0">
                <a:effectLst/>
                <a:latin typeface="Tahoma" pitchFamily="34" charset="0"/>
              </a:rPr>
              <a:t>Геоинформатика</a:t>
            </a:r>
          </a:p>
          <a:p>
            <a:r>
              <a:rPr lang="ru-RU" sz="4400" b="1" smtClean="0">
                <a:effectLst/>
                <a:latin typeface="Tahoma" pitchFamily="34" charset="0"/>
              </a:rPr>
              <a:t>Геоинформационные системы</a:t>
            </a:r>
          </a:p>
          <a:p>
            <a:r>
              <a:rPr lang="ru-RU" sz="4400" b="1" smtClean="0">
                <a:effectLst/>
                <a:latin typeface="Tahoma" pitchFamily="34" charset="0"/>
              </a:rPr>
              <a:t>Кибернетика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419100"/>
            <a:ext cx="9244136" cy="723900"/>
          </a:xfrm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ahoma" pitchFamily="34" charset="0"/>
              </a:rPr>
              <a:t>Домашнее задание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2438400"/>
            <a:ext cx="8884096" cy="3721100"/>
          </a:xfrm>
        </p:spPr>
        <p:txBody>
          <a:bodyPr/>
          <a:lstStyle/>
          <a:p>
            <a:pPr>
              <a:defRPr/>
            </a:pPr>
            <a:r>
              <a:rPr lang="ru-RU" sz="3600" b="1" dirty="0" smtClean="0">
                <a:latin typeface="Tahoma" pitchFamily="34" charset="0"/>
              </a:rPr>
              <a:t>Подготовить сообщения о последних научных открытиях, изобретениях десяти стран.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build="p" autoUpdateAnimBg="0"/>
    </p:bld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601</TotalTime>
  <Words>1208</Words>
  <Application>Microsoft Office PowerPoint</Application>
  <PresentationFormat>Экран (4:3)</PresentationFormat>
  <Paragraphs>212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9" baseType="lpstr">
      <vt:lpstr>Arial</vt:lpstr>
      <vt:lpstr>Calibri</vt:lpstr>
      <vt:lpstr>Monotype Sorts</vt:lpstr>
      <vt:lpstr>Tahoma</vt:lpstr>
      <vt:lpstr>Times New Roman</vt:lpstr>
      <vt:lpstr>Trebuchet MS</vt:lpstr>
      <vt:lpstr>Wingdings</vt:lpstr>
      <vt:lpstr>Wingdings 3</vt:lpstr>
      <vt:lpstr>Грань</vt:lpstr>
      <vt:lpstr>Диаграмма</vt:lpstr>
      <vt:lpstr>      Научно - техническая  революция</vt:lpstr>
      <vt:lpstr>Научно - техническая революция</vt:lpstr>
      <vt:lpstr>Характерные черты НТР</vt:lpstr>
      <vt:lpstr>Презентация PowerPoint</vt:lpstr>
      <vt:lpstr>Презентация PowerPoint</vt:lpstr>
      <vt:lpstr>Время внедрения открытий</vt:lpstr>
      <vt:lpstr>Презентация PowerPoint</vt:lpstr>
      <vt:lpstr>Презентация PowerPoint</vt:lpstr>
      <vt:lpstr>Структура НТР</vt:lpstr>
      <vt:lpstr>Презентация PowerPoint</vt:lpstr>
      <vt:lpstr>Наука</vt:lpstr>
      <vt:lpstr>Расходы на науку</vt:lpstr>
      <vt:lpstr>2. Китай: $451,2 млрд</vt:lpstr>
      <vt:lpstr>3. Япония: $168,6 млрд</vt:lpstr>
      <vt:lpstr>4. Германия: $118,5 млрд</vt:lpstr>
      <vt:lpstr>5. Республика Корея: $79,4 млрд</vt:lpstr>
      <vt:lpstr>6. Франция: $62,2 млрд</vt:lpstr>
      <vt:lpstr>7. Индия: $50,1 млрд</vt:lpstr>
      <vt:lpstr>8. Великобритания: $47,2 млрд</vt:lpstr>
      <vt:lpstr>9. Бразилия: $41,1 млрд</vt:lpstr>
      <vt:lpstr>10. Россия: $39,9 млрд</vt:lpstr>
      <vt:lpstr>Презентация PowerPoint</vt:lpstr>
      <vt:lpstr>Технопарки м технополисы</vt:lpstr>
      <vt:lpstr>Презентация PowerPoint</vt:lpstr>
      <vt:lpstr>Технополисы</vt:lpstr>
      <vt:lpstr>ТЕХНИКА И ТЕХНОЛОГИЯ</vt:lpstr>
      <vt:lpstr>Техника и технология</vt:lpstr>
      <vt:lpstr>Эволюционный путь</vt:lpstr>
      <vt:lpstr>Революционный путь</vt:lpstr>
      <vt:lpstr>Новые технологии</vt:lpstr>
      <vt:lpstr>Какие функции выполняют техника и технология?</vt:lpstr>
      <vt:lpstr>Производство: 6 направлений</vt:lpstr>
      <vt:lpstr>Главные направления развития производства в эпоху НТР 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Управление</vt:lpstr>
      <vt:lpstr>Домашнее задание</vt:lpstr>
    </vt:vector>
  </TitlesOfParts>
  <Company>SCHKOLA116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 - техническая революция</dc:title>
  <dc:creator>777</dc:creator>
  <cp:lastModifiedBy>user</cp:lastModifiedBy>
  <cp:revision>43</cp:revision>
  <dcterms:created xsi:type="dcterms:W3CDTF">2006-10-13T04:04:51Z</dcterms:created>
  <dcterms:modified xsi:type="dcterms:W3CDTF">2019-01-23T08:01:43Z</dcterms:modified>
</cp:coreProperties>
</file>