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5C2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876D7-2CFD-44FA-B628-7B5D77392362}" type="datetimeFigureOut">
              <a:rPr lang="ru-RU" smtClean="0"/>
              <a:pPr/>
              <a:t>16.12.2014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9CABB-988D-4D20-80E1-9FCF2F6D68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isnyak.ru/_nw/9/s18049796.jpg"/>
          <p:cNvPicPr>
            <a:picLocks noChangeAspect="1" noChangeArrowheads="1"/>
          </p:cNvPicPr>
          <p:nvPr/>
        </p:nvPicPr>
        <p:blipFill>
          <a:blip r:embed="rId2" cstate="print"/>
          <a:srcRect b="3796"/>
          <a:stretch>
            <a:fillRect/>
          </a:stretch>
        </p:blipFill>
        <p:spPr bwMode="auto">
          <a:xfrm>
            <a:off x="-10144" y="-7608"/>
            <a:ext cx="9154144" cy="686560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7544" y="476672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7200" b="1" i="1" spc="150" dirty="0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Теория </a:t>
            </a:r>
            <a:r>
              <a:rPr lang="ru-RU" sz="7200" b="1" i="1" spc="150" dirty="0" err="1" smtClean="0">
                <a:ln w="11430"/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биопоэза</a:t>
            </a:r>
            <a:endParaRPr lang="ru-RU" sz="7200" b="1" i="1" spc="150" dirty="0">
              <a:ln w="11430"/>
              <a:solidFill>
                <a:srgbClr val="F8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964488" cy="15081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Биопоэз</a:t>
            </a: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b="1" i="1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процесс возникновения живого из неживого в эволюции Земли.</a:t>
            </a:r>
            <a:endParaRPr lang="ru-RU" sz="6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6056" y="5157192"/>
            <a:ext cx="4320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1947 год 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Джон Бернал 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сформулировал теорию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биопоэза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upload.wikimedia.org/wikipedia/en/b/b9/John_Desmond_Ber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700808"/>
            <a:ext cx="2979415" cy="33477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51520" y="1916832"/>
            <a:ext cx="5040560" cy="41549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Этапы возникновения жизни на Земле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Абиогенный синтез органических соединений из неорганических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Образование из органических мономеров биологических полимеров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Формирование из биологических полимеров мембран и первых одноклеточных организмов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пробионтов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26064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Этапы неорганической эволюции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908720"/>
            <a:ext cx="878497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Стадии: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Планетарная (геологическая) эволюция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Химическая эволюция                                     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млрд. лет</a:t>
            </a:r>
          </a:p>
          <a:p>
            <a:pPr>
              <a:buFont typeface="Wingdings" pitchFamily="2" charset="2"/>
              <a:buChar char="ü"/>
            </a:pP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Планетарная эволюция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Земля образовалась из газопылевого облака 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около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 млрд. лет назад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 состав которого входили атомы водорода и гелия.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ходе термоядерных реакций  сформировалась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первичная атмосфера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в состав которой входили: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Метан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Аммиак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Угарный газ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Водород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Пары воды</a:t>
            </a:r>
          </a:p>
          <a:p>
            <a:pPr algn="ctr"/>
            <a:endParaRPr lang="ru-RU" sz="2000" u="sng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</a:t>
            </a: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5652120" y="1484784"/>
            <a:ext cx="576064" cy="864096"/>
          </a:xfrm>
          <a:prstGeom prst="rightBrace">
            <a:avLst>
              <a:gd name="adj1" fmla="val 19536"/>
              <a:gd name="adj2" fmla="val 5162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http://earth-chronicles.ru/Publications/26/I-08-PARADOX-kometa-f11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941168"/>
            <a:ext cx="2765107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http://tiasang.com.vn/Portals/0/VietTotal.Articles/KhoahocCongnghe/db9d2db49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4221087"/>
            <a:ext cx="3368374" cy="2229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Химическая эволюция.</a:t>
            </a:r>
          </a:p>
          <a:p>
            <a:pPr algn="ctr"/>
            <a:r>
              <a:rPr lang="ru-RU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этап: Абиогенный синтез органических веществ</a:t>
            </a:r>
            <a:endParaRPr lang="ru-RU" sz="2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0" y="1067976"/>
          <a:ext cx="8640960" cy="54528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92289"/>
                <a:gridCol w="1656184"/>
                <a:gridCol w="4392487"/>
              </a:tblGrid>
              <a:tr h="59281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ученого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Открытие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626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Жак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Лёб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1912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Впервые получил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аминокислоту глицин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из смеси нагретых газов и электрических разрядов.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28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Александ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Иванович Опарин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1924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Выдвинул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коацерватную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гипотезу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3218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Джон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Холдейн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1929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Сформулировал гипотезу первичного бульона. Первые органические вещества синтезировались из неорганических за счет солнечной радиации.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28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Стенли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Миллер и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Гарольд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Юри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1953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Получили экспериментальные доказательства выдвинутых ранее гипотез. Сконструировали установку, в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которой воспроизвели условия на древней Земле.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28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Т.Е. Павловская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и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А.Г.Пасынский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1957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Повторили опыт Миллера, заменив в газовой смеси водород на оксид углерода и использовали вместо электрических разрядов УФ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излучение. В результате получили в смеси аминокислоты.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Опыт </a:t>
            </a:r>
            <a:r>
              <a:rPr lang="ru-RU" sz="24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Стенли</a:t>
            </a:r>
            <a:r>
              <a:rPr lang="ru-RU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Миллера</a:t>
            </a:r>
            <a:endParaRPr lang="ru-RU" sz="2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4" descr="http://malaneki.ru/SiteImages/Stenli_Mill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0"/>
            <a:ext cx="2857500" cy="2686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6" name="Picture 2" descr="http://xvatit.com/upload/medialibrary/1ca/1cab019aeaa7e79380af84e67e39a923.jpg"/>
          <p:cNvPicPr>
            <a:picLocks noChangeAspect="1" noChangeArrowheads="1"/>
          </p:cNvPicPr>
          <p:nvPr/>
        </p:nvPicPr>
        <p:blipFill>
          <a:blip r:embed="rId3" cstate="print"/>
          <a:srcRect r="2461"/>
          <a:stretch>
            <a:fillRect/>
          </a:stretch>
        </p:blipFill>
        <p:spPr bwMode="auto">
          <a:xfrm>
            <a:off x="251520" y="836712"/>
            <a:ext cx="3240360" cy="56166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067944" y="2924944"/>
            <a:ext cx="482453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Условия эксперимента: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Газы: метан, аммиак, водород, пары воды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Температура 80 °С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Электрический разряд  60 000 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4509120"/>
            <a:ext cx="2736304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Мочевина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Молочная кислота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Аминокислоты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88640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этап: Образование полимеров из мономеров</a:t>
            </a:r>
            <a:endParaRPr lang="ru-RU" sz="2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836712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мнению А.И. Опарина полимеризация происходила за счет </a:t>
            </a:r>
          </a:p>
          <a:p>
            <a:r>
              <a:rPr lang="ru-RU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коацервации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самопроизвольного разделения водного раствора мономеров на фазы с различной концентрацией.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://www.tepka.ru/biologia_9/2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16832"/>
            <a:ext cx="6373039" cy="342869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5661248"/>
            <a:ext cx="8568952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Химическая эволюция шла в направлении: РНК            белок;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РНК          ДНК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и-РНК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белок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588224" y="5877272"/>
            <a:ext cx="504056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987824" y="6165304"/>
            <a:ext cx="504056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139952" y="6165304"/>
            <a:ext cx="504056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508104" y="6165304"/>
            <a:ext cx="504056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260648"/>
            <a:ext cx="7056784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этап: Формирование мембран и возникновение </a:t>
            </a:r>
            <a:r>
              <a:rPr lang="ru-RU" sz="24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пробионтов</a:t>
            </a:r>
            <a:r>
              <a:rPr lang="ru-RU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://www.tepka.ru/biologia_9/2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885" y="1484785"/>
            <a:ext cx="2752939" cy="493574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419872" y="1628800"/>
            <a:ext cx="532859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Пробионты</a:t>
            </a:r>
            <a:r>
              <a:rPr lang="ru-RU" sz="2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это молекулы РНК, окруженные белково-липидными мембранами. Не способны к обмену веществ.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6" name="Picture 6" descr="http://www.vseprokosmos.ru/ris/kurilshi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068960"/>
            <a:ext cx="2696224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131840" y="3212976"/>
            <a:ext cx="2952328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1977 году в океанических  желобах были обнаружены разломы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«черные курильщики»: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Глубина несколько тысяч метров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Давление несколько сотен атмосфер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Температура 300 °С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Выделяют газы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3.bp.blogspot.com/-C5tTtozTBOA/UojZtPiqBOI/AAAAAAAAAII/VbdHHYgiFWo/s640/evolu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10"/>
            <a:ext cx="9144000" cy="685509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060848"/>
            <a:ext cx="4716016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Начало органической эволюции</a:t>
            </a:r>
            <a:endParaRPr lang="ru-RU" sz="32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188640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Эволюция первых клеток</a:t>
            </a:r>
            <a:endParaRPr lang="ru-RU" sz="28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692696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3,8 - 3,5 млрд. лет назад – появились первые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доядерные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организмы.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9370" t="8941" r="48899" b="39566"/>
          <a:stretch>
            <a:fillRect/>
          </a:stretch>
        </p:blipFill>
        <p:spPr bwMode="auto">
          <a:xfrm>
            <a:off x="179512" y="1340768"/>
            <a:ext cx="3168352" cy="518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916832"/>
            <a:ext cx="505301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0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200" b="1" dirty="0" smtClean="0">
                <a:ln/>
                <a:solidFill>
                  <a:srgbClr val="4A5C26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3200" b="1" dirty="0" err="1" smtClean="0">
                <a:ln/>
                <a:solidFill>
                  <a:srgbClr val="4A5C26"/>
                </a:solidFill>
                <a:latin typeface="Times New Roman" pitchFamily="18" charset="0"/>
                <a:cs typeface="Times New Roman" pitchFamily="18" charset="0"/>
              </a:rPr>
              <a:t>надцарств</a:t>
            </a:r>
            <a:r>
              <a:rPr lang="ru-RU" sz="3200" b="1" dirty="0" smtClean="0">
                <a:ln/>
                <a:solidFill>
                  <a:srgbClr val="4A5C26"/>
                </a:solidFill>
                <a:latin typeface="Times New Roman" pitchFamily="18" charset="0"/>
                <a:cs typeface="Times New Roman" pitchFamily="18" charset="0"/>
              </a:rPr>
              <a:t> организмов</a:t>
            </a:r>
            <a:endParaRPr lang="ru-RU" sz="3200" b="1" dirty="0">
              <a:ln/>
              <a:solidFill>
                <a:srgbClr val="4A5C2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8680"/>
            <a:ext cx="7160280" cy="615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499176" cy="562074"/>
          </a:xfrm>
        </p:spPr>
        <p:txBody>
          <a:bodyPr>
            <a:normAutofit fontScale="90000"/>
          </a:bodyPr>
          <a:lstStyle/>
          <a:p>
            <a:r>
              <a:rPr lang="ru-RU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Надцарство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Прокариоты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645024"/>
            <a:ext cx="7215125" cy="275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51520" y="1052736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настоящее время прокариоты представлены одноклеточными формами, принадлежащими к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царству Дробянки.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t="37788"/>
          <a:stretch>
            <a:fillRect/>
          </a:stretch>
        </p:blipFill>
        <p:spPr bwMode="auto">
          <a:xfrm>
            <a:off x="179512" y="1700808"/>
            <a:ext cx="429400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Надцарство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Эукариоты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1680" y="1052736"/>
            <a:ext cx="20882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Царства: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Растения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Животные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Грибы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3140968"/>
            <a:ext cx="25922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Ароморфозы: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Ядро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Органоиды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Митоз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Половой процесс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Мейоз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Многоклеточность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Дифференцировка (специализация) клето</a:t>
            </a:r>
            <a:r>
              <a:rPr lang="ru-RU" dirty="0" smtClean="0"/>
              <a:t>к</a:t>
            </a:r>
            <a:endParaRPr lang="ru-RU" dirty="0"/>
          </a:p>
        </p:txBody>
      </p:sp>
      <p:pic>
        <p:nvPicPr>
          <p:cNvPr id="4098" name="Picture 2" descr="http://www.wiki.vladimir.i-edu.ru/images/4/45/%D0%9A%D0%BB%D0%B5%D1%82%D0%BA%D0%B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836712"/>
            <a:ext cx="4320479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E:\Сайт Козленко дополнен\митоз\tumblr_mefe7fXgs51qbpwkro1_r1_25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789040"/>
            <a:ext cx="2862064" cy="2862064"/>
          </a:xfrm>
          <a:prstGeom prst="rect">
            <a:avLst/>
          </a:prstGeom>
          <a:noFill/>
        </p:spPr>
      </p:pic>
      <p:pic>
        <p:nvPicPr>
          <p:cNvPr id="4101" name="Picture 5" descr="http://youpeople.info/site/wp-content/uploads/2011/10/%D0%BA%D0%BB%D0%B5%D1%82%D0%BA%D0%B8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221088"/>
            <a:ext cx="2857500" cy="2286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260648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Неклеточная форма жизни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908720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Вирусы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(от лат.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Virus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яд) – организмы, сочетающие в себе признаки живой и неживой природы.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916832"/>
            <a:ext cx="2448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Обладают наследственность и изменчивостью</a:t>
            </a:r>
          </a:p>
          <a:p>
            <a:endParaRPr lang="ru-RU" sz="2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7864" y="1916832"/>
            <a:ext cx="2952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способны к обмену веществ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 способны к самовоспроизведению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4" name="Picture 4" descr="http://veterinarua.ru/images/32/image0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212976"/>
            <a:ext cx="3672408" cy="3470721"/>
          </a:xfrm>
          <a:prstGeom prst="rect">
            <a:avLst/>
          </a:prstGeom>
          <a:noFill/>
        </p:spPr>
      </p:pic>
      <p:pic>
        <p:nvPicPr>
          <p:cNvPr id="25606" name="Picture 6" descr="http://900igr.net/datai/meditsina/Kletka-virusa/0003-001-Virus-tabachnoj-mozaik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429000"/>
            <a:ext cx="4493299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6056" y="188640"/>
            <a:ext cx="40679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Основные этапы эволюции растительного мира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86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332656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4A5C26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Первые растения - водоросли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4A5C26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80728"/>
            <a:ext cx="90364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Произошли от древнейших прокариот –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цианобактерий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жизненном цикле  разделение на два поколения: бесполое (спорофит) и половое (гаметофит)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7855" r="22977" b="46435"/>
          <a:stretch>
            <a:fillRect/>
          </a:stretch>
        </p:blipFill>
        <p:spPr bwMode="auto">
          <a:xfrm>
            <a:off x="107504" y="1988840"/>
            <a:ext cx="4690807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fmp.conncoll.edu/Silicasecchidisk/Pics/Other%20Algae/Green_jpegs/Chlorococcum_Key1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1" y="4365104"/>
            <a:ext cx="2392429" cy="19538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83568" y="630932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Хлорококк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grammota.com/sites/default/files/userfiles/adminimage/may_12/melon_snow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365104"/>
            <a:ext cx="2592288" cy="19442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771800" y="6309320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Красное «цветение» снега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http://www.ebio.ru/images/030204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4221088"/>
            <a:ext cx="2448272" cy="20985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580112" y="6165304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Лишайник – симбиоз гриба и водоросли (хлорелла)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4" name="Picture 10" descr="http://podmikroskopom.ru/wp-content/uploads/2011/03/zelenye-nitchatye-vodorosli.jpg"/>
          <p:cNvPicPr>
            <a:picLocks noChangeAspect="1" noChangeArrowheads="1"/>
          </p:cNvPicPr>
          <p:nvPr/>
        </p:nvPicPr>
        <p:blipFill>
          <a:blip r:embed="rId6" cstate="print"/>
          <a:srcRect l="7852" t="4456" r="3538" b="12371"/>
          <a:stretch>
            <a:fillRect/>
          </a:stretch>
        </p:blipFill>
        <p:spPr bwMode="auto">
          <a:xfrm>
            <a:off x="6660232" y="2636912"/>
            <a:ext cx="2483768" cy="17606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6" name="Picture 12" descr="http://bio.fizteh.ru/student/files/biology/biolections/lection02/fig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4048" y="1700808"/>
            <a:ext cx="2368376" cy="1872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4A5C26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Выход растений на сушу.</a:t>
            </a:r>
          </a:p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4A5C26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Первые споровые растения.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4A5C26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268760"/>
            <a:ext cx="561662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Необходимые условия: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Почвообразование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Накопление в атмосфере молекулярного кислорода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Формирование озонового экрана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Дифференцировка клеток и появление тканей.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2160" y="1340768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Предковая форма зеленых водорослей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6804248" y="1916832"/>
            <a:ext cx="504056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7524328" y="1916832"/>
            <a:ext cx="576064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24128" y="2564904"/>
            <a:ext cx="1872208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Риниофиты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56376" y="2564904"/>
            <a:ext cx="108012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Мхи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://www.ebio.ru/images/040201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356992"/>
            <a:ext cx="1905000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1979712" y="3356992"/>
            <a:ext cx="2448272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1.Занимали промежуточное положение между водорослями и наземными растениями.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Появились покровная и проводящая ткани.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В жизненном цикле 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преобладал спорофит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 Появились ткани и органы.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 Появились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ризоиды.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4" descr="http://ebiology.ru/wp-content/uploads/2010/06/mchi.jpg"/>
          <p:cNvPicPr>
            <a:picLocks noChangeAspect="1" noChangeArrowheads="1"/>
          </p:cNvPicPr>
          <p:nvPr/>
        </p:nvPicPr>
        <p:blipFill>
          <a:blip r:embed="rId3" cstate="print"/>
          <a:srcRect r="57464"/>
          <a:stretch>
            <a:fillRect/>
          </a:stretch>
        </p:blipFill>
        <p:spPr bwMode="auto">
          <a:xfrm>
            <a:off x="4499992" y="3356992"/>
            <a:ext cx="1656184" cy="30471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6228184" y="3501008"/>
            <a:ext cx="2808312" cy="28007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жизненном цикле </a:t>
            </a: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преобладает гаметофит.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оплодотворения необходима вода.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Нет проводящих тканей – приобрели свойство –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гигроскопичность.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Развитие специальных листьев –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филлоидов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Произрастают только во влажных местах.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6237312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Псилофиты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4A5C26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Освоение и завоевание суши. Папоротникообразные.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4A5C26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476672"/>
            <a:ext cx="3923928" cy="2862322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Неправильная форма побегов во много раз увеличила площадь поглощения солнечных лучей и углекислого газа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Ризоиды и корни стали не только удерживать растения в почве, но и обеспечивать всасывание воды и минеральных веществ.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жизненном цикле преобладает спорофит.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36912"/>
            <a:ext cx="2737420" cy="4032448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 b="24982"/>
          <a:stretch>
            <a:fillRect/>
          </a:stretch>
        </p:blipFill>
        <p:spPr bwMode="auto">
          <a:xfrm>
            <a:off x="107504" y="836712"/>
            <a:ext cx="4355976" cy="1234966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212976"/>
            <a:ext cx="2980347" cy="2448272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1086" y="3977680"/>
            <a:ext cx="3562914" cy="2880320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35488" y="0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4A5C26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Семенные растения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4A5C26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456384" cy="357020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Ароморфозы: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Преобразование женского спорангия в семязачаток, а мужского – в пыльцевые гнезда.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Женский гаметофит представлен архегониями с яйцеклетками, а мужской – пыльцевыми зернами.</a:t>
            </a:r>
          </a:p>
          <a:p>
            <a:pPr marL="342900" indent="-34290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3.Половые клетки стали формироваться во внутренних тканях растений, вода утратила свою роль в оплодотворении</a:t>
            </a:r>
          </a:p>
          <a:p>
            <a:pPr marL="342900" indent="-34290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 Размножение семенами, хорошо защищенными покровами и запасом питательных веществ.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dic.academic.ru/pictures/enc_biology/plants/ris._4_1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628800"/>
            <a:ext cx="2016224" cy="2549249"/>
          </a:xfrm>
          <a:prstGeom prst="roundRect">
            <a:avLst>
              <a:gd name="adj" fmla="val 16667"/>
            </a:avLst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Выгнутая влево стрелка 4"/>
          <p:cNvSpPr/>
          <p:nvPr/>
        </p:nvSpPr>
        <p:spPr>
          <a:xfrm rot="495170">
            <a:off x="1183012" y="3688486"/>
            <a:ext cx="749605" cy="1996436"/>
          </a:xfrm>
          <a:prstGeom prst="curvedRightArrow">
            <a:avLst>
              <a:gd name="adj1" fmla="val 25000"/>
              <a:gd name="adj2" fmla="val 50305"/>
              <a:gd name="adj3" fmla="val 53127"/>
            </a:avLst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 rot="16200000">
            <a:off x="4365365" y="5003787"/>
            <a:ext cx="701304" cy="2016225"/>
          </a:xfrm>
          <a:prstGeom prst="curvedRightArrow">
            <a:avLst>
              <a:gd name="adj1" fmla="val 25000"/>
              <a:gd name="adj2" fmla="val 61667"/>
              <a:gd name="adj3" fmla="val 64395"/>
            </a:avLst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2D050"/>
              </a:solidFill>
            </a:endParaRPr>
          </a:p>
        </p:txBody>
      </p:sp>
      <p:pic>
        <p:nvPicPr>
          <p:cNvPr id="1028" name="Picture 4" descr="http://biologiyavklasse.ru/wp-content/uploads/2011/01/00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0786" y="3789040"/>
            <a:ext cx="2101134" cy="2892562"/>
          </a:xfrm>
          <a:prstGeom prst="roundRect">
            <a:avLst>
              <a:gd name="adj" fmla="val 16667"/>
            </a:avLst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" name="Picture 6" descr="http://animals-world.ru/wp-content/uploads/2014/02/pokritosemennie.jpg"/>
          <p:cNvPicPr>
            <a:picLocks noChangeAspect="1" noChangeArrowheads="1"/>
          </p:cNvPicPr>
          <p:nvPr/>
        </p:nvPicPr>
        <p:blipFill>
          <a:blip r:embed="rId4" cstate="print"/>
          <a:srcRect l="7758" r="6897"/>
          <a:stretch>
            <a:fillRect/>
          </a:stretch>
        </p:blipFill>
        <p:spPr bwMode="auto">
          <a:xfrm>
            <a:off x="5580112" y="3429000"/>
            <a:ext cx="2838108" cy="2494095"/>
          </a:xfrm>
          <a:prstGeom prst="roundRect">
            <a:avLst>
              <a:gd name="adj" fmla="val 16667"/>
            </a:avLst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563888" y="1052736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Семенные папоротники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16530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Голосеменные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12160" y="5949280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Покрытосеменные</a:t>
            </a:r>
          </a:p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(Цветковые)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36096" y="1124744"/>
            <a:ext cx="3456384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Ароморфозы цветковых: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Появление  и развитие цветка, образующего мега- и микроспоры.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Развитие плода - органа, обеспечивающего защиту семян и их распространение.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16632"/>
            <a:ext cx="885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4A5C26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Основные черты эволюции растительного мира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4A5C26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692696"/>
            <a:ext cx="8928992" cy="526297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Переход растений при размножении от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гаплоидности к диплоидности.  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Редукция в жизненном цикле гаплоидного полового поколения (гаметофита) и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преобладание спорофита.</a:t>
            </a:r>
          </a:p>
          <a:p>
            <a:pPr marL="342900" indent="-342900">
              <a:buAutoNum type="arabicPeriod"/>
            </a:pP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Переход растений </a:t>
            </a:r>
            <a:r>
              <a:rPr lang="ru-RU" sz="2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наружного оплодотворения к внутреннему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утрата зависимости полового размножения от наличия свободной воды.</a:t>
            </a:r>
          </a:p>
          <a:p>
            <a:pPr marL="342900" indent="-342900">
              <a:buAutoNum type="arabicPeriod"/>
            </a:pP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Разделение тела растения на корни, стебли и листья</a:t>
            </a: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Дифференцировка тканей.</a:t>
            </a:r>
          </a:p>
          <a:p>
            <a:pPr marL="342900" indent="-342900">
              <a:buAutoNum type="arabicPeriod"/>
            </a:pP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Приспособления</a:t>
            </a: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семенных растений к разным способам опыления, распространения семян и плодов.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7439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940152" y="476672"/>
            <a:ext cx="30243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Основные этапы  эволюции животного мира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Первые животные – простейшие. </a:t>
            </a: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Специализация и полимеризация органелл.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900igr.net/datai/biologija/Tipy-prostejshikh/0011-016-Tip-Kornezhgutikovy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2219325" cy="2428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411760" y="1196752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Предки всех животных –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простейшие жгутиконосцы.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Схожи с древними одноклеточными водорослями.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3717032"/>
            <a:ext cx="28803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Простейшие – сложноорганизованные организмы, в которых находятся органеллы, аналогичные органам многоклеточных животных.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ru.static.z-dn.net/files/ddf/d72d14e9b92b0fa4eb1bcf3bfce7c000.jpg"/>
          <p:cNvPicPr>
            <a:picLocks noChangeAspect="1" noChangeArrowheads="1"/>
          </p:cNvPicPr>
          <p:nvPr/>
        </p:nvPicPr>
        <p:blipFill>
          <a:blip r:embed="rId3" cstate="print"/>
          <a:srcRect b="16165"/>
          <a:stretch>
            <a:fillRect/>
          </a:stretch>
        </p:blipFill>
        <p:spPr bwMode="auto">
          <a:xfrm>
            <a:off x="3203848" y="3284984"/>
            <a:ext cx="3600400" cy="23542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4" name="Picture 6" descr="http://www.zoodrug.ru/images/raznoe/1980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3760" y="908720"/>
            <a:ext cx="2160240" cy="18331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6" name="Picture 8" descr="http://cs317517.vk.me/v317517229/dc3/lS-8iiLqtQ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1196752"/>
            <a:ext cx="2232248" cy="19291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8" name="Picture 10" descr="http://900igr.net/datai/biologija/Prostejshie-biologija/0006-008-Infuzorija-tufelk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4869160"/>
            <a:ext cx="2376264" cy="181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60" name="Picture 12" descr="http://s017.radikal.ru/i430/1202/e5/ccd703db574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6708008" y="3165200"/>
            <a:ext cx="2460224" cy="1979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0"/>
            <a:ext cx="7884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Специализация клеток. </a:t>
            </a:r>
          </a:p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Первые многоклеточные животные.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764704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Пластинчатое животное - </a:t>
            </a: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трихоплакс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900igr.net/datai/biologija/Test-prostejshie/0015-031-Volvok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28192" cy="1765626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 descr="http://www.filin.vn.ua/images/filin_images/invertebrata/trichoplax_adhaere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916832"/>
            <a:ext cx="1728192" cy="18108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051720" y="3068960"/>
            <a:ext cx="55081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Двухслойные животные – кишечнополостные</a:t>
            </a:r>
          </a:p>
        </p:txBody>
      </p:sp>
      <p:pic>
        <p:nvPicPr>
          <p:cNvPr id="1035" name="Picture 11" descr="http://bono-esse.ru/blizzard/img/A/Bio/bio_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429000"/>
            <a:ext cx="4104456" cy="3273865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41" name="Picture 17" descr="http://biology-online.ru/uroki/media/kishechnj-polostnye-7klass/tip-kishechnopostnye.jpg"/>
          <p:cNvPicPr>
            <a:picLocks noChangeAspect="1" noChangeArrowheads="1"/>
          </p:cNvPicPr>
          <p:nvPr/>
        </p:nvPicPr>
        <p:blipFill>
          <a:blip r:embed="rId5" cstate="print"/>
          <a:srcRect l="2835" t="4050" r="2666" b="5501"/>
          <a:stretch>
            <a:fillRect/>
          </a:stretch>
        </p:blipFill>
        <p:spPr bwMode="auto">
          <a:xfrm>
            <a:off x="5436096" y="692696"/>
            <a:ext cx="3456384" cy="2315777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1052736"/>
            <a:ext cx="3420088" cy="1656184"/>
          </a:xfrm>
          <a:prstGeom prst="roundRect">
            <a:avLst>
              <a:gd name="adj" fmla="val 16667"/>
            </a:avLst>
          </a:prstGeom>
          <a:ln>
            <a:solidFill>
              <a:schemeClr val="accent3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251520" y="3861048"/>
            <a:ext cx="4536504" cy="2800767"/>
          </a:xfrm>
          <a:prstGeom prst="rect">
            <a:avLst/>
          </a:prstGeom>
          <a:ln>
            <a:solidFill>
              <a:srgbClr val="4A5C2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Тело состоит из двух слоев клеток: наружного </a:t>
            </a: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(эктодерма)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внутреннего </a:t>
            </a:r>
            <a:r>
              <a:rPr lang="ru-RU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(энтодерма)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Ротовое отверстие ведет в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гастральную полость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Окружено ловчими щупальцами со стрекательными клетками.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Нервная система диффузного (сетчатого) типа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Лучевая симметрия.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Отсутствие мускулатуры (только мышечные волоконца в клетках).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Малоподвижный или прикрепленный образ жизни.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9036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Первые трехслойные животные – плоские черви.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764704"/>
            <a:ext cx="3600400" cy="20313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Ароморфозы: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Промежуточный зародышевый листок – мезодерма.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Двусторонняя (билатеральная) симметрия тела.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Дифференциация переднего и заднего конца тела.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4" descr="http://900igr.net/datai/biologija/Tip-Ploskie-chervi/0004-008-Obschaja-kharakteristika-tip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692696"/>
            <a:ext cx="4536504" cy="2150359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779912" y="2924944"/>
            <a:ext cx="5364088" cy="156966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Подвижность и хищный образ жизни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Появление органов чувств – усложнение нервной системы.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Разделение тела на брюшную и спинную стороны.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Освоили водную, наземную среду обитания. Некоторые перешли к паразитическому образу жизни.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6" name="Picture 6" descr="http://files.school-collection.edu.ru/dlrstore/789d1e36-e683-415b-995d-bfa7e70f27f8/%5bBI7GI_4-01%5d_%5bIL_03%5d-k1.jpg"/>
          <p:cNvPicPr>
            <a:picLocks noChangeAspect="1" noChangeArrowheads="1"/>
          </p:cNvPicPr>
          <p:nvPr/>
        </p:nvPicPr>
        <p:blipFill>
          <a:blip r:embed="rId3" cstate="print"/>
          <a:srcRect l="3380" t="9137" r="51554" b="11158"/>
          <a:stretch>
            <a:fillRect/>
          </a:stretch>
        </p:blipFill>
        <p:spPr bwMode="auto">
          <a:xfrm>
            <a:off x="5292080" y="4437112"/>
            <a:ext cx="2736304" cy="2257450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848" name="Picture 8" descr="http://litcey.ru/pars_docs/refs/36/35724/35724_html_m87ef08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924944"/>
            <a:ext cx="3020918" cy="3744416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3203848" y="587727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Цикл развития печеночного сосальщика.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drofa.ru/images/data/cat/592_big_1344925944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1984" t="4951" r="2355" b="4330"/>
          <a:stretch>
            <a:fillRect/>
          </a:stretch>
        </p:blipFill>
        <p:spPr bwMode="auto">
          <a:xfrm>
            <a:off x="251520" y="620688"/>
            <a:ext cx="8532947" cy="5688632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868" name="Picture 4" descr="http://uroki-shkola.ru/wp-content/uploads/2012/10/koljchatye.jpg"/>
          <p:cNvPicPr>
            <a:picLocks noChangeAspect="1" noChangeArrowheads="1"/>
          </p:cNvPicPr>
          <p:nvPr/>
        </p:nvPicPr>
        <p:blipFill>
          <a:blip r:embed="rId3" cstate="print"/>
          <a:srcRect l="5263" t="5263" r="3947" b="3509"/>
          <a:stretch>
            <a:fillRect/>
          </a:stretch>
        </p:blipFill>
        <p:spPr bwMode="auto">
          <a:xfrm>
            <a:off x="179512" y="237438"/>
            <a:ext cx="8712968" cy="65662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6" name="Picture 8" descr="http://www.fumigacia.ru/sites/default/files/vredonosnie-nasekom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5595" y="2852936"/>
            <a:ext cx="3648405" cy="2736304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892" name="Picture 4" descr="http://terraber.com/v-001/images/vnogon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692696"/>
            <a:ext cx="1965573" cy="3711394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043608" y="116632"/>
            <a:ext cx="6876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Первый выход и завоевание животными суши. </a:t>
            </a: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Членистоногие.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836712"/>
            <a:ext cx="2736304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Ароморфозы: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конечностей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Хитиновый покров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1916832"/>
            <a:ext cx="216024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Классы:</a:t>
            </a:r>
          </a:p>
          <a:p>
            <a:pPr>
              <a:buFont typeface="Wingdings" pitchFamily="2" charset="2"/>
              <a:buChar char="v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Ракообразные</a:t>
            </a:r>
          </a:p>
          <a:p>
            <a:pPr>
              <a:buFont typeface="Wingdings" pitchFamily="2" charset="2"/>
              <a:buChar char="v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Многоножки</a:t>
            </a:r>
          </a:p>
          <a:p>
            <a:pPr>
              <a:buFont typeface="Wingdings" pitchFamily="2" charset="2"/>
              <a:buChar char="v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Паукообразные</a:t>
            </a:r>
          </a:p>
          <a:p>
            <a:pPr>
              <a:buFont typeface="Wingdings" pitchFamily="2" charset="2"/>
              <a:buChar char="v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Насекомые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http://files.school-collection.edu.ru/dlrstore/2c859d98-25cc-43d0-aa47-461dc35dd598/%5bBI7GI_6-03%5d_%5bIL_02%5d-k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89040"/>
            <a:ext cx="3206954" cy="2592288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894" name="Picture 6" descr="http://animals-world.ru/wp-content/uploads/2014/02/paukoobraznie.jpg"/>
          <p:cNvPicPr>
            <a:picLocks noChangeAspect="1" noChangeArrowheads="1"/>
          </p:cNvPicPr>
          <p:nvPr/>
        </p:nvPicPr>
        <p:blipFill>
          <a:blip r:embed="rId5" cstate="print"/>
          <a:srcRect l="10080" t="5040" r="10541" b="10961"/>
          <a:stretch>
            <a:fillRect/>
          </a:stretch>
        </p:blipFill>
        <p:spPr bwMode="auto">
          <a:xfrm>
            <a:off x="3203848" y="4293096"/>
            <a:ext cx="3084823" cy="2448272"/>
          </a:xfrm>
          <a:prstGeom prst="roundRect">
            <a:avLst>
              <a:gd name="adj" fmla="val 16667"/>
            </a:avLst>
          </a:prstGeom>
          <a:ln>
            <a:solidFill>
              <a:schemeClr val="accent4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644008" y="764704"/>
            <a:ext cx="4032448" cy="209288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Ароморфозы насекомых: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Членение конечностей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Развитие сложного ротового аппарата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Появление крыльев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Трахейное дыхание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Социальные формы поведения</a:t>
            </a:r>
          </a:p>
          <a:p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«-» Хитиновый покров препятствовал увеличению размеров тела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2656"/>
            <a:ext cx="504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Первые хордовые животные. Жизнь в воде. Рыбы.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23520" y="188640"/>
            <a:ext cx="432048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Ароморфозы: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Появление внутреннего скелета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Произошли от бесчелюстных рыб.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Первая пара жаберных  дуг преобразовалась в подвижные челюсти.</a:t>
            </a:r>
          </a:p>
          <a:p>
            <a:pPr>
              <a:buFont typeface="Wingdings" pitchFamily="2" charset="2"/>
              <a:buChar char="v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Из кожных складок образовались плавники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" name="Picture 1" descr="http://files.school-collection.edu.ru/dlrstore/cbf99e00-0a01-022a-01b5-f86041cf99b3/124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636912"/>
            <a:ext cx="3017983" cy="136815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http://files.school-collection.edu.ru/dlrstore/cbf99e00-0a01-022a-01b5-f86041cf99b3/124-2.jpg"/>
          <p:cNvPicPr>
            <a:picLocks noChangeAspect="1" noChangeArrowheads="1"/>
          </p:cNvPicPr>
          <p:nvPr/>
        </p:nvPicPr>
        <p:blipFill>
          <a:blip r:embed="rId3" cstate="print"/>
          <a:srcRect b="47863"/>
          <a:stretch>
            <a:fillRect/>
          </a:stretch>
        </p:blipFill>
        <p:spPr bwMode="auto">
          <a:xfrm>
            <a:off x="179512" y="4293096"/>
            <a:ext cx="2143125" cy="108012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http://files.school-collection.edu.ru/dlrstore/cbf99e00-0a01-022a-01b5-f86041cf99b3/1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517232"/>
            <a:ext cx="2304255" cy="1152127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 descr="http://files.school-collection.edu.ru/dlrstore/cbf99e00-0a01-022a-01b5-f86041cf99b3/1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5301208"/>
            <a:ext cx="2160240" cy="135375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" name="Picture 6" descr="http://files.school-collection.edu.ru/dlrstore/cbf99e00-0a01-022a-01b5-f86041cf99b3/12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564904"/>
            <a:ext cx="2465491" cy="151216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" name="Picture 8" descr="http://geo-history.ru/images/stories/food/409imag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1772816"/>
            <a:ext cx="3059832" cy="24090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4" name="Picture 10" descr="http://www.bugaga.ru/uploads/posts/2014-09/1409726127_strannye-zhivotnye-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080" y="4358558"/>
            <a:ext cx="2736304" cy="22387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http://files.school-collection.edu.ru/dlrstore/cbf99e00-0a01-022a-01b5-f86041cf99b3/12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83768" y="4149080"/>
            <a:ext cx="2562996" cy="1008112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179512" y="1268760"/>
            <a:ext cx="3024336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Надкласс рыбы: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Класс Хрящевые рыбы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Класс Костные рыбы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16632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Второй выход животных на сушу. Земноводные.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0" name="Picture 4" descr="http://ftl1.ru/tl_files/presentations/Pimenov/%D0%92%D0%A3%D0%97%204.%20%D0%9E%D0%B1%D1%89%D0%B0%D1%8F/1.%20%D0%AD%D0%B2%D0%BE%D0%BB%D1%8E%D1%86%D0%B8%D1%8F/3.%20%D0%A2%D0%B5%D1%81%D1%82%D0%B8%D1%80%D0%BE%D0%B2%D0%B0%D0%BD%D0%B8%D0%B5%2010/JData/%D0%9F%D0%BE%D0%B4%D0%B3%D0%BE%D1%82%D0%BE%D0%B2%D0%BA%D0%B0%20%D0%B2%20%D0%92%D0%A3%D0%97.%20%D0%9E%D0%B1%D1%89%D0%B0%D1%8F%20%D0%B1%D0%B8%D0%BE%D0%BB%D0%BE%D0%B3%D0%B8%D1%8F/08.%20%D0%AD%D0%B2%D0%BE%D0%BB%D1%8E%D1%86%D0%B8%D1%8F%20%D0%BE%D1%80%D0%B3%D0%B0%D0%BD%D0%B8%D1%87%D0%B5%D1%81%D0%BA%D0%BE%D0%B3%D0%BE%20%D0%BC%D0%B8%D1%80%D0%B0/%D0%A1%D1%82%D0%B5%D0%B3%D0%BE%D1%86%D0%B5%D1%84%D0%B0%D0%B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76672"/>
            <a:ext cx="3880126" cy="576064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07504" y="5301208"/>
            <a:ext cx="2880320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Ароморфозы: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Развитие легких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Парные конечности наземного типа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4" name="Picture 8" descr="http://amberbook.com.ua/img/Amphibi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476672"/>
            <a:ext cx="3600400" cy="360040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139952" y="4365105"/>
            <a:ext cx="4824536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Эволюционные приобретения земноводных: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Легкие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Трехкамерное сердце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Два круга кровообращения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Пятипалая конечность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Развились подвижные суставы</a:t>
            </a:r>
          </a:p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«-» Развитие зависит от воды, не смогли широко освоить наземно-воздушную среду.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68344" y="764704"/>
            <a:ext cx="1475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Отряды: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Бесхвостые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Хвостатые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Безногие</a:t>
            </a:r>
            <a:endParaRPr lang="ru-RU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0"/>
            <a:ext cx="6876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Завоевание суши. Пресмыкающиеся. Птицы. Млекопитающие.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764704"/>
            <a:ext cx="4608512" cy="175432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Ароморфозы пресмыкающихся: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Появление амниотического яйца.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роговых чешуй, защищающих тело от обезвоживания.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Появляются зачаточные лобные доли полушарий.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all-minerals.ru/wp-content/uploads/2012/04/y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36913"/>
            <a:ext cx="3769829" cy="2016224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1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79512" y="4826675"/>
            <a:ext cx="87849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Амниотическое яйцо – яйцеклетка, окруженная зародышевыми оболочками: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Внутренняя оболочка (амнион)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заполнена жидкостью.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Желточная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обеспечивает питание зародыша.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Аллантоис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зародышевый мочевой пузырь, в который выделяются конечные продукты обмена веществ зародыша.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три оболочки снаружи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покрыты тонкой пленкой – хорионом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выстилает изнутри скорлупу, обеспечивает зародыша кислородом.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2040" y="836712"/>
            <a:ext cx="2448272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Отряды: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Чешуйчатые (Змеи, ящерицы, хамелеоны)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Черепахи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Крокодилы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Клювоголовые</a:t>
            </a:r>
          </a:p>
        </p:txBody>
      </p:sp>
      <p:pic>
        <p:nvPicPr>
          <p:cNvPr id="40964" name="Picture 4" descr="http://www.mchsmedia.ru/files/watermark_backup/r_800_600/201263012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780928"/>
            <a:ext cx="2304256" cy="1536171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1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66" name="Picture 6" descr="http://img-fotki.yandex.ru/get/9229/137106206.37c/0_ca63e_2f2d0852_or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844824"/>
            <a:ext cx="2238381" cy="1512168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1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68" name="Picture 8" descr="http://newpix.ru/wp-content/uploads/2014/06/turtle_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3488313"/>
            <a:ext cx="2102921" cy="1236831"/>
          </a:xfrm>
          <a:prstGeom prst="roundRect">
            <a:avLst>
              <a:gd name="adj" fmla="val 10506"/>
            </a:avLst>
          </a:prstGeom>
          <a:ln>
            <a:solidFill>
              <a:schemeClr val="bg2">
                <a:lumMod val="1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70" name="Picture 10" descr="http://animals-birds.ru/gateri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04664"/>
            <a:ext cx="1728192" cy="1224136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1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0"/>
            <a:ext cx="4464496" cy="369331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Ароморфозы птиц и млекопитающих: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Теплокровность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Четырехкамерное сердце.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Развитые легкие.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Перьевой и волосяной покров.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Развитые большие полушария головного мозга.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Сложное поведение :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Забота о потомстве.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Способность к обучению.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Социализация.</a:t>
            </a:r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41986" name="Picture 2" descr="http://lifeglobe.net/media/entry/3169/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645024"/>
            <a:ext cx="3096344" cy="3096344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1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988" name="Picture 4" descr="http://obolenck.ru/wp-content/uploads/2012/06/73612290_dsc_5774.jpg"/>
          <p:cNvPicPr>
            <a:picLocks noChangeAspect="1" noChangeArrowheads="1"/>
          </p:cNvPicPr>
          <p:nvPr/>
        </p:nvPicPr>
        <p:blipFill>
          <a:blip r:embed="rId3" cstate="print"/>
          <a:srcRect l="25200" r="15581"/>
          <a:stretch>
            <a:fillRect/>
          </a:stretch>
        </p:blipFill>
        <p:spPr bwMode="auto">
          <a:xfrm>
            <a:off x="7020272" y="188640"/>
            <a:ext cx="1933129" cy="2448272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1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990" name="Picture 6" descr="http://www.webmechta.com/f/animals/zabota-o-potomstve.jpg"/>
          <p:cNvPicPr>
            <a:picLocks noChangeAspect="1" noChangeArrowheads="1"/>
          </p:cNvPicPr>
          <p:nvPr/>
        </p:nvPicPr>
        <p:blipFill>
          <a:blip r:embed="rId4" cstate="print"/>
          <a:srcRect l="26460" r="18731"/>
          <a:stretch>
            <a:fillRect/>
          </a:stretch>
        </p:blipFill>
        <p:spPr bwMode="auto">
          <a:xfrm>
            <a:off x="6459246" y="3429000"/>
            <a:ext cx="2561633" cy="3096344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1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992" name="Picture 8" descr="http://dietiz.ru/cache/6/BingImages_2254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3861048"/>
            <a:ext cx="2736304" cy="2816784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1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994" name="Picture 10" descr="http://www.webmechta.com/f/animals/dami-priglashaut-kavalerov.jpg"/>
          <p:cNvPicPr>
            <a:picLocks noChangeAspect="1" noChangeArrowheads="1"/>
          </p:cNvPicPr>
          <p:nvPr/>
        </p:nvPicPr>
        <p:blipFill>
          <a:blip r:embed="rId6" cstate="print"/>
          <a:srcRect l="22680" r="7391"/>
          <a:stretch>
            <a:fillRect/>
          </a:stretch>
        </p:blipFill>
        <p:spPr bwMode="auto">
          <a:xfrm>
            <a:off x="107504" y="620688"/>
            <a:ext cx="2215598" cy="2376264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1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88640"/>
            <a:ext cx="8784976" cy="61247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rgbClr val="4A5C26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Основные черты эволюции </a:t>
            </a:r>
          </a:p>
          <a:p>
            <a:pPr algn="ctr"/>
            <a:r>
              <a:rPr lang="ru-RU" sz="2800" b="1" cap="all" dirty="0" smtClean="0">
                <a:ln w="9000" cmpd="sng">
                  <a:solidFill>
                    <a:srgbClr val="4A5C26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животного мира: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Прогрессивное развитие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многоклеточности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обеспечившей специализацию тканей, появление отдельных органов и их систем.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Возникновение твердого наружного или внутреннего скелета, служащего для опоры тела и защиты внутренних органов.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Развитие нервной системы и усложнение  поведения, что способствовало быстрому приспособлению к изменениям окружающей среды.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Появление различных форм группового взаимодействия (социализации), отделяющего биологическую форму эволюции от социальной.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1364</Words>
  <Application>Microsoft Office PowerPoint</Application>
  <PresentationFormat>Экран (4:3)</PresentationFormat>
  <Paragraphs>236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Надцарство Прокариоты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биопоэза</dc:title>
  <dc:creator>Катюша</dc:creator>
  <cp:lastModifiedBy>Учитель</cp:lastModifiedBy>
  <cp:revision>77</cp:revision>
  <dcterms:created xsi:type="dcterms:W3CDTF">2014-11-23T17:21:09Z</dcterms:created>
  <dcterms:modified xsi:type="dcterms:W3CDTF">2014-12-16T08:23:16Z</dcterms:modified>
</cp:coreProperties>
</file>