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82" r:id="rId2"/>
    <p:sldId id="257" r:id="rId3"/>
    <p:sldId id="258" r:id="rId4"/>
    <p:sldId id="277" r:id="rId5"/>
    <p:sldId id="281" r:id="rId6"/>
    <p:sldId id="259" r:id="rId7"/>
    <p:sldId id="264" r:id="rId8"/>
    <p:sldId id="274" r:id="rId9"/>
    <p:sldId id="276" r:id="rId10"/>
    <p:sldId id="262" r:id="rId11"/>
    <p:sldId id="265" r:id="rId12"/>
    <p:sldId id="273" r:id="rId13"/>
    <p:sldId id="275" r:id="rId14"/>
    <p:sldId id="269" r:id="rId15"/>
    <p:sldId id="271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086" autoAdjust="0"/>
  </p:normalViewPr>
  <p:slideViewPr>
    <p:cSldViewPr>
      <p:cViewPr>
        <p:scale>
          <a:sx n="66" d="100"/>
          <a:sy n="66" d="100"/>
        </p:scale>
        <p:origin x="-2094" y="-54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masterClrMapping/>
  </p:clrMapOvr>
  <p:transition spd="slow">
    <p:cover dir="u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over dir="u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10.02.2019</a:t>
            </a:fld>
            <a:endParaRPr lang="ru-RU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 dir="u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over dir="u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over dir="u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over dir="u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over dir="u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 spd="slow">
    <p:cover dir="u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 spd="slow">
    <p:cover dir="u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over dir="u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over dir="u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10.02.2019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ransition spd="slow">
    <p:cover dir="u"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91264" cy="940966"/>
          </a:xfrm>
        </p:spPr>
        <p:txBody>
          <a:bodyPr>
            <a:noAutofit/>
          </a:bodyPr>
          <a:lstStyle/>
          <a:p>
            <a:pPr algn="ctr"/>
            <a:r>
              <a:rPr lang="ru-RU" sz="5400" spc="40" dirty="0" smtClean="0">
                <a:ln w="13335" cmpd="sng">
                  <a:solidFill>
                    <a:srgbClr val="31B6FD">
                      <a:lumMod val="50000"/>
                    </a:srgbClr>
                  </a:solidFill>
                  <a:prstDash val="solid"/>
                </a:ln>
                <a:solidFill>
                  <a:srgbClr val="05E0DB">
                    <a:tint val="1000"/>
                  </a:srgbClr>
                </a:solidFill>
              </a:rPr>
              <a:t/>
            </a:r>
            <a:br>
              <a:rPr lang="ru-RU" sz="5400" spc="40" dirty="0" smtClean="0">
                <a:ln w="13335" cmpd="sng">
                  <a:solidFill>
                    <a:srgbClr val="31B6FD">
                      <a:lumMod val="50000"/>
                    </a:srgbClr>
                  </a:solidFill>
                  <a:prstDash val="solid"/>
                </a:ln>
                <a:solidFill>
                  <a:srgbClr val="05E0DB">
                    <a:tint val="1000"/>
                  </a:srgbClr>
                </a:solidFill>
              </a:rPr>
            </a:br>
            <a:r>
              <a:rPr lang="ru-RU" sz="5400" spc="40" dirty="0">
                <a:ln w="13335" cmpd="sng">
                  <a:solidFill>
                    <a:srgbClr val="31B6FD">
                      <a:lumMod val="50000"/>
                    </a:srgbClr>
                  </a:solidFill>
                  <a:prstDash val="solid"/>
                </a:ln>
                <a:solidFill>
                  <a:srgbClr val="05E0DB">
                    <a:tint val="1000"/>
                  </a:srgbClr>
                </a:solidFill>
              </a:rPr>
              <a:t/>
            </a:r>
            <a:br>
              <a:rPr lang="ru-RU" sz="5400" spc="40" dirty="0">
                <a:ln w="13335" cmpd="sng">
                  <a:solidFill>
                    <a:srgbClr val="31B6FD">
                      <a:lumMod val="50000"/>
                    </a:srgbClr>
                  </a:solidFill>
                  <a:prstDash val="solid"/>
                </a:ln>
                <a:solidFill>
                  <a:srgbClr val="05E0DB">
                    <a:tint val="1000"/>
                  </a:srgbClr>
                </a:solidFill>
              </a:rPr>
            </a:br>
            <a:r>
              <a:rPr lang="ru-RU" sz="5400" spc="40" dirty="0" smtClean="0">
                <a:ln w="13335" cmpd="sng">
                  <a:solidFill>
                    <a:srgbClr val="31B6FD">
                      <a:lumMod val="50000"/>
                    </a:srgbClr>
                  </a:solidFill>
                  <a:prstDash val="solid"/>
                </a:ln>
                <a:solidFill>
                  <a:srgbClr val="05E0DB">
                    <a:tint val="1000"/>
                  </a:srgbClr>
                </a:solidFill>
              </a:rPr>
              <a:t/>
            </a:r>
            <a:br>
              <a:rPr lang="ru-RU" sz="5400" spc="40" dirty="0" smtClean="0">
                <a:ln w="13335" cmpd="sng">
                  <a:solidFill>
                    <a:srgbClr val="31B6FD">
                      <a:lumMod val="50000"/>
                    </a:srgbClr>
                  </a:solidFill>
                  <a:prstDash val="solid"/>
                </a:ln>
                <a:solidFill>
                  <a:srgbClr val="05E0DB">
                    <a:tint val="1000"/>
                  </a:srgbClr>
                </a:solidFill>
              </a:rPr>
            </a:br>
            <a:r>
              <a:rPr lang="ru-RU" sz="5400" spc="40" dirty="0" smtClean="0">
                <a:ln w="13335" cmpd="sng">
                  <a:solidFill>
                    <a:srgbClr val="31B6FD">
                      <a:lumMod val="50000"/>
                    </a:srgbClr>
                  </a:solidFill>
                  <a:prstDash val="solid"/>
                </a:ln>
                <a:solidFill>
                  <a:srgbClr val="05E0DB">
                    <a:tint val="1000"/>
                  </a:srgbClr>
                </a:solidFill>
              </a:rPr>
              <a:t>Налоговая система РФ</a:t>
            </a:r>
            <a:r>
              <a:rPr lang="ru-RU" sz="5400" spc="40" dirty="0">
                <a:ln w="13335" cmpd="sng">
                  <a:solidFill>
                    <a:srgbClr val="31B6FD">
                      <a:lumMod val="50000"/>
                    </a:srgbClr>
                  </a:solidFill>
                  <a:prstDash val="solid"/>
                </a:ln>
                <a:solidFill>
                  <a:srgbClr val="05E0DB">
                    <a:tint val="1000"/>
                  </a:srgbClr>
                </a:solidFill>
              </a:rPr>
              <a:t/>
            </a:r>
            <a:br>
              <a:rPr lang="ru-RU" sz="5400" spc="40" dirty="0">
                <a:ln w="13335" cmpd="sng">
                  <a:solidFill>
                    <a:srgbClr val="31B6FD">
                      <a:lumMod val="50000"/>
                    </a:srgbClr>
                  </a:solidFill>
                  <a:prstDash val="solid"/>
                </a:ln>
                <a:solidFill>
                  <a:srgbClr val="05E0DB">
                    <a:tint val="1000"/>
                  </a:srgbClr>
                </a:solidFill>
              </a:rPr>
            </a:b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9512" y="980728"/>
            <a:ext cx="3816427" cy="298120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3491880" y="3933056"/>
            <a:ext cx="5400600" cy="2193107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ru-RU" dirty="0" smtClean="0"/>
              <a:t>Финансовая грамотность</a:t>
            </a:r>
          </a:p>
          <a:p>
            <a:pPr marL="0" indent="0" algn="ctr">
              <a:buNone/>
            </a:pPr>
            <a:r>
              <a:rPr lang="ru-RU" dirty="0" smtClean="0"/>
              <a:t>10 класс </a:t>
            </a:r>
          </a:p>
          <a:p>
            <a:pPr marL="0" indent="0">
              <a:buNone/>
            </a:pPr>
            <a:r>
              <a:rPr lang="ru-RU" dirty="0" smtClean="0"/>
              <a:t>Учитель истории и обществознания</a:t>
            </a:r>
          </a:p>
          <a:p>
            <a:pPr marL="0" indent="0" algn="ctr">
              <a:buNone/>
            </a:pPr>
            <a:r>
              <a:rPr lang="ru-RU" dirty="0" smtClean="0"/>
              <a:t>Беспалова Оксана Викторовна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01909339"/>
      </p:ext>
    </p:extLst>
  </p:cSld>
  <p:clrMapOvr>
    <a:masterClrMapping/>
  </p:clrMapOvr>
  <p:transition spd="slow">
    <p:cover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C:\Users\48\Pictures\Рисунок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9600000" flipV="1">
            <a:off x="5863368" y="3865936"/>
            <a:ext cx="2503867" cy="2097875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План занятия: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b="1" i="1" dirty="0" smtClean="0">
                <a:latin typeface="Calibri" pitchFamily="34" charset="0"/>
                <a:cs typeface="Calibri" pitchFamily="34" charset="0"/>
              </a:rPr>
              <a:t>1.Понятие налоговой системы, основные понятия.</a:t>
            </a:r>
          </a:p>
          <a:p>
            <a:r>
              <a:rPr lang="ru-RU" sz="3600" b="1" i="1" dirty="0" smtClean="0">
                <a:latin typeface="Calibri" pitchFamily="34" charset="0"/>
                <a:cs typeface="Calibri" pitchFamily="34" charset="0"/>
              </a:rPr>
              <a:t>2. Ставки налогов.</a:t>
            </a:r>
          </a:p>
          <a:p>
            <a:r>
              <a:rPr lang="ru-RU" sz="3600" b="1" i="1" dirty="0" smtClean="0">
                <a:latin typeface="Calibri" pitchFamily="34" charset="0"/>
                <a:cs typeface="Calibri" pitchFamily="34" charset="0"/>
              </a:rPr>
              <a:t>3.Виды налогообложения.</a:t>
            </a:r>
          </a:p>
        </p:txBody>
      </p:sp>
    </p:spTree>
  </p:cSld>
  <p:clrMapOvr>
    <a:masterClrMapping/>
  </p:clrMapOvr>
  <p:transition spd="slow">
    <p:cover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59553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dirty="0" smtClean="0">
                <a:latin typeface="Calibri" pitchFamily="34" charset="0"/>
                <a:cs typeface="Calibri" pitchFamily="34" charset="0"/>
              </a:rPr>
              <a:t>1.Понятие налоговой системы.</a:t>
            </a:r>
            <a:br>
              <a:rPr lang="ru-RU" b="1" i="1" dirty="0" smtClean="0">
                <a:latin typeface="Calibri" pitchFamily="34" charset="0"/>
                <a:cs typeface="Calibri" pitchFamily="34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052736"/>
            <a:ext cx="8686800" cy="5544616"/>
          </a:xfrm>
        </p:spPr>
        <p:txBody>
          <a:bodyPr>
            <a:normAutofit/>
          </a:bodyPr>
          <a:lstStyle/>
          <a:p>
            <a:r>
              <a:rPr lang="ru-RU" sz="2800" b="1" i="1" dirty="0" smtClean="0">
                <a:latin typeface="Calibri" pitchFamily="34" charset="0"/>
                <a:cs typeface="Calibri" pitchFamily="34" charset="0"/>
              </a:rPr>
              <a:t>Налог</a:t>
            </a:r>
            <a:r>
              <a:rPr lang="ru-RU" sz="2800" dirty="0" smtClean="0">
                <a:latin typeface="Calibri" pitchFamily="34" charset="0"/>
                <a:cs typeface="Calibri" pitchFamily="34" charset="0"/>
              </a:rPr>
              <a:t> – это обязательный платёж, взимаемый органами государственной власти с организаций и физических лиц в целях финансового обеспечения деятельности государства.</a:t>
            </a:r>
          </a:p>
          <a:p>
            <a:r>
              <a:rPr lang="ru-RU" sz="2800" b="1" i="1" dirty="0" smtClean="0">
                <a:latin typeface="Calibri" pitchFamily="34" charset="0"/>
                <a:cs typeface="Calibri" pitchFamily="34" charset="0"/>
              </a:rPr>
              <a:t>Объект налогообложения </a:t>
            </a:r>
            <a:r>
              <a:rPr lang="ru-RU" sz="2800" dirty="0" smtClean="0">
                <a:latin typeface="Calibri" pitchFamily="34" charset="0"/>
                <a:cs typeface="Calibri" pitchFamily="34" charset="0"/>
              </a:rPr>
              <a:t>– причина, по которой вы платите налог: доход, прибыль, владение имуществом и т.д.</a:t>
            </a:r>
            <a:endParaRPr lang="ru-RU" sz="28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6146" name="Picture 2" descr="C:\Users\48\Downloads\налоги 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2120" y="4653136"/>
            <a:ext cx="3096344" cy="187220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476672"/>
            <a:ext cx="8686800" cy="5832648"/>
          </a:xfrm>
        </p:spPr>
        <p:txBody>
          <a:bodyPr>
            <a:normAutofit fontScale="85000" lnSpcReduction="20000"/>
          </a:bodyPr>
          <a:lstStyle/>
          <a:p>
            <a:r>
              <a:rPr lang="ru-RU" sz="31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Налоговая система</a:t>
            </a:r>
            <a:r>
              <a:rPr lang="ru-RU" sz="3100" dirty="0" smtClean="0">
                <a:latin typeface="Calibri" pitchFamily="34" charset="0"/>
                <a:cs typeface="Calibri" pitchFamily="34" charset="0"/>
              </a:rPr>
              <a:t> — </a:t>
            </a:r>
            <a:r>
              <a:rPr lang="ru-RU" sz="3100" i="1" dirty="0" smtClean="0">
                <a:latin typeface="Calibri" pitchFamily="34" charset="0"/>
                <a:cs typeface="Calibri" pitchFamily="34" charset="0"/>
              </a:rPr>
              <a:t>совокупность налогов, сборов, пошлин и других платежей, взимаемых в установленном порядке с плательщиков - юридических и физических лиц на территории страны.</a:t>
            </a:r>
          </a:p>
          <a:p>
            <a:r>
              <a:rPr lang="ru-RU" sz="3100" dirty="0" smtClean="0">
                <a:latin typeface="Calibri" pitchFamily="34" charset="0"/>
                <a:cs typeface="Calibri" pitchFamily="34" charset="0"/>
              </a:rPr>
              <a:t>Порядок и условия уплаты плательщиками налогов и сборов определяются Налоговым Кодексом РФ (далее НК РФ) и рядом федеральных законов.</a:t>
            </a:r>
          </a:p>
          <a:p>
            <a:r>
              <a:rPr lang="ru-RU" sz="3100" dirty="0" smtClean="0">
                <a:latin typeface="Calibri" pitchFamily="34" charset="0"/>
                <a:cs typeface="Calibri" pitchFamily="34" charset="0"/>
              </a:rPr>
              <a:t>В России действует </a:t>
            </a:r>
            <a:r>
              <a:rPr lang="ru-RU" sz="3100" i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трехуровневая налоговая система,</a:t>
            </a:r>
            <a:r>
              <a:rPr lang="ru-RU" sz="3100" dirty="0" smtClean="0">
                <a:latin typeface="Calibri" pitchFamily="34" charset="0"/>
                <a:cs typeface="Calibri" pitchFamily="34" charset="0"/>
              </a:rPr>
              <a:t> включающая федеральные, региональные и местные налоги и сборы.</a:t>
            </a:r>
          </a:p>
          <a:p>
            <a:r>
              <a:rPr lang="ru-RU" sz="3100" dirty="0" smtClean="0">
                <a:latin typeface="Calibri" pitchFamily="34" charset="0"/>
                <a:cs typeface="Calibri" pitchFamily="34" charset="0"/>
              </a:rPr>
              <a:t>* Также в НК РФ определенны </a:t>
            </a:r>
            <a:r>
              <a:rPr lang="ru-RU" sz="3100" b="1" i="1" dirty="0" smtClean="0">
                <a:latin typeface="Calibri" pitchFamily="34" charset="0"/>
                <a:cs typeface="Calibri" pitchFamily="34" charset="0"/>
              </a:rPr>
              <a:t>специальные налоговые режимы</a:t>
            </a:r>
            <a:r>
              <a:rPr lang="ru-RU" sz="3100" dirty="0" smtClean="0">
                <a:latin typeface="Calibri" pitchFamily="34" charset="0"/>
                <a:cs typeface="Calibri" pitchFamily="34" charset="0"/>
              </a:rPr>
              <a:t> (такие как, УСН). Они предусматривают особые условия и порядок уплаты налогов, а также полное освобождение от необходимости уплаты отдельных их разновидностей.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20482" name="Picture 2" descr="C:\Users\48\Downloads\н с.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128" y="5157192"/>
            <a:ext cx="3168352" cy="170080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 descr="C:\Users\48\Downloads\н.с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60648"/>
            <a:ext cx="8640959" cy="633670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Users\48\Downloads\н.с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8144" y="3861048"/>
            <a:ext cx="2699792" cy="252028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332656"/>
            <a:ext cx="8686800" cy="5976664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3400" b="1" i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ОСНОВНЫЕ ПОНЯТИЯ:</a:t>
            </a:r>
          </a:p>
          <a:p>
            <a:r>
              <a:rPr lang="ru-RU" b="1" i="1" dirty="0" smtClean="0">
                <a:latin typeface="Calibri" pitchFamily="34" charset="0"/>
                <a:cs typeface="Calibri" pitchFamily="34" charset="0"/>
              </a:rPr>
              <a:t>Налоговая база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 – сумма, с которой рассчитывается налог.</a:t>
            </a:r>
          </a:p>
          <a:p>
            <a:r>
              <a:rPr lang="ru-RU" b="1" i="1" dirty="0" smtClean="0">
                <a:latin typeface="Calibri" pitchFamily="34" charset="0"/>
                <a:cs typeface="Calibri" pitchFamily="34" charset="0"/>
              </a:rPr>
              <a:t>Налоговый период 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– </a:t>
            </a:r>
            <a:r>
              <a:rPr lang="ru-RU" dirty="0" err="1" smtClean="0">
                <a:latin typeface="Calibri" pitchFamily="34" charset="0"/>
                <a:cs typeface="Calibri" pitchFamily="34" charset="0"/>
              </a:rPr>
              <a:t>период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 времени, по окончании которого определяется налоговая база и исчисляется сумма налога, подлежащая уплате.</a:t>
            </a:r>
          </a:p>
          <a:p>
            <a:r>
              <a:rPr lang="ru-RU" b="1" i="1" dirty="0" smtClean="0">
                <a:latin typeface="Calibri" pitchFamily="34" charset="0"/>
                <a:cs typeface="Calibri" pitchFamily="34" charset="0"/>
              </a:rPr>
              <a:t>Налоговый резидент 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– тот, кто провёл в России не менее 183 календарных дней в году. Люди, которые дольше половины года прожили за рубежом, называются нерезидентами.</a:t>
            </a:r>
            <a:endParaRPr lang="ru-RU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ransition spd="slow">
    <p:cover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48\Downloads\налоги 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8224" y="2348880"/>
            <a:ext cx="2376264" cy="216024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260648"/>
            <a:ext cx="8686800" cy="6120680"/>
          </a:xfrm>
        </p:spPr>
        <p:txBody>
          <a:bodyPr>
            <a:noAutofit/>
          </a:bodyPr>
          <a:lstStyle/>
          <a:p>
            <a:r>
              <a:rPr lang="ru-RU" sz="3400" b="1" i="1" dirty="0" smtClean="0">
                <a:latin typeface="Calibri" pitchFamily="34" charset="0"/>
                <a:cs typeface="Calibri" pitchFamily="34" charset="0"/>
              </a:rPr>
              <a:t>Налоговые агенты </a:t>
            </a:r>
            <a:r>
              <a:rPr lang="ru-RU" sz="3400" dirty="0" smtClean="0">
                <a:latin typeface="Calibri" pitchFamily="34" charset="0"/>
                <a:cs typeface="Calibri" pitchFamily="34" charset="0"/>
              </a:rPr>
              <a:t>– это российские организации, индивидуальные предприниматели, нотариусы, занимающиеся частной практикой, адвокаты, учредившие адвокатские кабинеты, а также постоянные представительства иностранных организаций в РФ, от которых налогоплательщик получил доходы.</a:t>
            </a:r>
          </a:p>
          <a:p>
            <a:r>
              <a:rPr lang="ru-RU" dirty="0" smtClean="0">
                <a:latin typeface="Calibri" pitchFamily="34" charset="0"/>
                <a:cs typeface="Calibri" pitchFamily="34" charset="0"/>
              </a:rPr>
              <a:t>*</a:t>
            </a:r>
            <a:r>
              <a:rPr lang="ru-RU" i="1" dirty="0" smtClean="0">
                <a:latin typeface="Calibri" pitchFamily="34" charset="0"/>
                <a:cs typeface="Calibri" pitchFamily="34" charset="0"/>
              </a:rPr>
              <a:t>Они обязаны вычислить, удержать у налогоплательщика и уплатить в госбюджет сумму НДФЛ</a:t>
            </a:r>
            <a:r>
              <a:rPr lang="ru-RU" sz="3400" i="1" dirty="0" smtClean="0">
                <a:latin typeface="Calibri" pitchFamily="34" charset="0"/>
                <a:cs typeface="Calibri" pitchFamily="34" charset="0"/>
              </a:rPr>
              <a:t>.</a:t>
            </a:r>
            <a:endParaRPr lang="ru-RU" sz="3400" i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ransition spd="slow">
    <p:cover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C:\Users\48\Downloads\налоги 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0648"/>
            <a:ext cx="8712968" cy="619268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4" name="Picture 2" descr="C:\Users\48\Downloads\налоги 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9" y="315913"/>
            <a:ext cx="8640960" cy="6353447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332656"/>
            <a:ext cx="8686800" cy="604867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48\Downloads\структура налогов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404664"/>
            <a:ext cx="8842351" cy="590465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260648"/>
            <a:ext cx="8686800" cy="1512168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ВАЖНО ЗНАТЬ: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16832"/>
            <a:ext cx="8507288" cy="4536504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Если вы  - наёмный работник, вам не стоит беспокоиться о заполнении налоговой декларации и уплате каких – либо сумм с вашей заработной платы. Это сделает за вас работодатель.</a:t>
            </a:r>
          </a:p>
          <a:p>
            <a:r>
              <a:rPr lang="ru-RU" sz="2800" dirty="0" smtClean="0"/>
              <a:t>Самостоятельно налоговую декларацию подают за себя индивидуальные предприниматели и лица, занимающиеся частной практикой (например, нотариусы или репетиторы).</a:t>
            </a:r>
            <a:endParaRPr lang="ru-RU" sz="2800" dirty="0"/>
          </a:p>
        </p:txBody>
      </p:sp>
      <p:pic>
        <p:nvPicPr>
          <p:cNvPr id="10242" name="Picture 2" descr="C:\Users\48\Downloads\налоги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8184" y="260648"/>
            <a:ext cx="2664296" cy="1700809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C:\Users\48\Downloads\налоги 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0648"/>
            <a:ext cx="8712968" cy="612068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7" name="Picture 3" descr="C:\Users\48\Downloads\схем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60648"/>
            <a:ext cx="8784976" cy="6408711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332656"/>
            <a:ext cx="8686800" cy="6192688"/>
          </a:xfrm>
        </p:spPr>
        <p:txBody>
          <a:bodyPr/>
          <a:lstStyle/>
          <a:p>
            <a:r>
              <a:rPr lang="ru-RU" sz="26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Налог на доходы физических лиц (НДФЛ)</a:t>
            </a:r>
            <a:r>
              <a:rPr lang="ru-RU" sz="26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.</a:t>
            </a:r>
          </a:p>
          <a:p>
            <a:pPr>
              <a:buNone/>
            </a:pPr>
            <a:r>
              <a:rPr lang="ru-RU" sz="26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  </a:t>
            </a:r>
            <a:r>
              <a:rPr lang="ru-RU" sz="2600" dirty="0" smtClean="0">
                <a:latin typeface="Calibri" pitchFamily="34" charset="0"/>
                <a:cs typeface="Calibri" pitchFamily="34" charset="0"/>
              </a:rPr>
              <a:t> Его налоговая база – величина полученного дохода. Налогоплательщик имеет право на налоговый вычет. Налоговый период – один год. Ставка в РФ 13 %. Облагаемые доходы:</a:t>
            </a:r>
          </a:p>
          <a:p>
            <a:pPr lvl="1">
              <a:buFont typeface="Wingdings" pitchFamily="2" charset="2"/>
              <a:buChar char="§"/>
            </a:pPr>
            <a:r>
              <a:rPr lang="ru-RU" sz="2400" i="1" dirty="0" smtClean="0">
                <a:latin typeface="Calibri" pitchFamily="34" charset="0"/>
                <a:cs typeface="Calibri" pitchFamily="34" charset="0"/>
              </a:rPr>
              <a:t>Зарплата налоговых резидентов;</a:t>
            </a:r>
          </a:p>
          <a:p>
            <a:pPr lvl="1">
              <a:buFont typeface="Wingdings" pitchFamily="2" charset="2"/>
              <a:buChar char="§"/>
            </a:pPr>
            <a:r>
              <a:rPr lang="ru-RU" sz="2400" i="1" dirty="0" smtClean="0">
                <a:latin typeface="Calibri" pitchFamily="34" charset="0"/>
                <a:cs typeface="Calibri" pitchFamily="34" charset="0"/>
              </a:rPr>
              <a:t>Вознаграждения нал. рез. за профессиональные услуги;</a:t>
            </a:r>
          </a:p>
          <a:p>
            <a:pPr lvl="1">
              <a:buFont typeface="Wingdings" pitchFamily="2" charset="2"/>
              <a:buChar char="§"/>
            </a:pPr>
            <a:r>
              <a:rPr lang="ru-RU" sz="2400" i="1" dirty="0" smtClean="0">
                <a:latin typeface="Calibri" pitchFamily="34" charset="0"/>
                <a:cs typeface="Calibri" pitchFamily="34" charset="0"/>
              </a:rPr>
              <a:t>Инвестиционный доход от операций с ценными бумагами;</a:t>
            </a:r>
          </a:p>
          <a:p>
            <a:pPr lvl="1">
              <a:buFont typeface="Wingdings" pitchFamily="2" charset="2"/>
              <a:buChar char="§"/>
            </a:pPr>
            <a:r>
              <a:rPr lang="ru-RU" sz="2400" i="1" dirty="0" smtClean="0">
                <a:latin typeface="Calibri" pitchFamily="34" charset="0"/>
                <a:cs typeface="Calibri" pitchFamily="34" charset="0"/>
              </a:rPr>
              <a:t>доход от перепродажи недвижимости, автомобилей и прочего имущества, которым вы владели менее 3 лет;</a:t>
            </a:r>
          </a:p>
          <a:p>
            <a:pPr lvl="1">
              <a:buFont typeface="Wingdings" pitchFamily="2" charset="2"/>
              <a:buChar char="§"/>
            </a:pPr>
            <a:r>
              <a:rPr lang="ru-RU" sz="2400" i="1" dirty="0" smtClean="0">
                <a:latin typeface="Calibri" pitchFamily="34" charset="0"/>
                <a:cs typeface="Calibri" pitchFamily="34" charset="0"/>
              </a:rPr>
              <a:t>доход от продажи имущества, полученного в наследство, если вы им владели менее 3 лет;</a:t>
            </a:r>
          </a:p>
          <a:p>
            <a:pPr lvl="1">
              <a:buFont typeface="Wingdings" pitchFamily="2" charset="2"/>
              <a:buChar char="§"/>
            </a:pPr>
            <a:r>
              <a:rPr lang="ru-RU" sz="2400" i="1" dirty="0" smtClean="0">
                <a:latin typeface="Calibri" pitchFamily="34" charset="0"/>
                <a:cs typeface="Calibri" pitchFamily="34" charset="0"/>
              </a:rPr>
              <a:t>Доход от сдачи имущества в аренду.</a:t>
            </a:r>
          </a:p>
          <a:p>
            <a:endParaRPr lang="ru-RU" dirty="0"/>
          </a:p>
        </p:txBody>
      </p:sp>
      <p:pic>
        <p:nvPicPr>
          <p:cNvPr id="17410" name="Picture 2" descr="C:\Users\48\Downloads\налоги3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94563" y="4986338"/>
            <a:ext cx="1666875" cy="166687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Думаем и размышляем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b="1" i="1" dirty="0" smtClean="0">
                <a:latin typeface="Calibri" pitchFamily="34" charset="0"/>
                <a:cs typeface="Calibri" pitchFamily="34" charset="0"/>
              </a:rPr>
              <a:t>Стоит ли России в ближайшее время переходить на прогрессивное налогообложение? </a:t>
            </a:r>
          </a:p>
          <a:p>
            <a:r>
              <a:rPr lang="ru-RU" sz="3600" b="1" i="1" dirty="0" smtClean="0">
                <a:latin typeface="Calibri" pitchFamily="34" charset="0"/>
                <a:cs typeface="Calibri" pitchFamily="34" charset="0"/>
              </a:rPr>
              <a:t>Какие проблемы могут возникнуть?</a:t>
            </a:r>
          </a:p>
          <a:p>
            <a:r>
              <a:rPr lang="ru-RU" sz="3600" b="1" i="1" dirty="0" smtClean="0">
                <a:latin typeface="Calibri" pitchFamily="34" charset="0"/>
                <a:cs typeface="Calibri" pitchFamily="34" charset="0"/>
              </a:rPr>
              <a:t>Какие проблемы переход позволит решить?</a:t>
            </a:r>
            <a:endParaRPr lang="ru-RU" sz="3600" b="1" i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5" name="Picture 2" descr="C:\Users\48\Downloads\налоги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9" y="4509120"/>
            <a:ext cx="3960440" cy="234888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аркет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аркет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Thatch</Template>
  <TotalTime>323</TotalTime>
  <Words>372</Words>
  <Application>Microsoft Office PowerPoint</Application>
  <PresentationFormat>Экран (4:3)</PresentationFormat>
  <Paragraphs>37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Паркет</vt:lpstr>
      <vt:lpstr>   Налоговая система РФ </vt:lpstr>
      <vt:lpstr>План занятия:</vt:lpstr>
      <vt:lpstr>1.Понятие налоговой системы.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ВАЖНО ЗНАТЬ:</vt:lpstr>
      <vt:lpstr>Презентация PowerPoint</vt:lpstr>
      <vt:lpstr>Презентация PowerPoint</vt:lpstr>
      <vt:lpstr>Презентация PowerPoint</vt:lpstr>
      <vt:lpstr>Думаем и размышляем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Тема: Налоговая система. Виды налогообложения физических и юридических лиц</dc:title>
  <dc:creator>48</dc:creator>
  <cp:lastModifiedBy>ADMIN</cp:lastModifiedBy>
  <cp:revision>61</cp:revision>
  <dcterms:created xsi:type="dcterms:W3CDTF">2016-11-08T18:04:38Z</dcterms:created>
  <dcterms:modified xsi:type="dcterms:W3CDTF">2019-02-10T08:49:08Z</dcterms:modified>
</cp:coreProperties>
</file>