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  <p:sldId id="260" r:id="rId3"/>
    <p:sldId id="270" r:id="rId4"/>
    <p:sldId id="294" r:id="rId5"/>
    <p:sldId id="257" r:id="rId6"/>
    <p:sldId id="277" r:id="rId7"/>
    <p:sldId id="274" r:id="rId8"/>
    <p:sldId id="256" r:id="rId9"/>
    <p:sldId id="258" r:id="rId10"/>
    <p:sldId id="273" r:id="rId11"/>
    <p:sldId id="282" r:id="rId12"/>
    <p:sldId id="272" r:id="rId13"/>
    <p:sldId id="281" r:id="rId14"/>
    <p:sldId id="280" r:id="rId15"/>
    <p:sldId id="261" r:id="rId16"/>
    <p:sldId id="290" r:id="rId17"/>
    <p:sldId id="262" r:id="rId18"/>
    <p:sldId id="292" r:id="rId19"/>
    <p:sldId id="271" r:id="rId20"/>
    <p:sldId id="269" r:id="rId21"/>
    <p:sldId id="263" r:id="rId22"/>
    <p:sldId id="276" r:id="rId23"/>
    <p:sldId id="275" r:id="rId24"/>
    <p:sldId id="286" r:id="rId25"/>
    <p:sldId id="285" r:id="rId26"/>
    <p:sldId id="289" r:id="rId27"/>
    <p:sldId id="284" r:id="rId28"/>
    <p:sldId id="287" r:id="rId29"/>
    <p:sldId id="279" r:id="rId30"/>
    <p:sldId id="264" r:id="rId31"/>
    <p:sldId id="265" r:id="rId32"/>
    <p:sldId id="266" r:id="rId33"/>
    <p:sldId id="293" r:id="rId34"/>
    <p:sldId id="295" r:id="rId35"/>
    <p:sldId id="291" r:id="rId36"/>
    <p:sldId id="268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1629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5446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03648" y="3175"/>
            <a:ext cx="684076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6000" b="1" i="1" dirty="0" smtClean="0">
                <a:solidFill>
                  <a:srgbClr val="FFFF00"/>
                </a:solidFill>
                <a:latin typeface="Calibri" pitchFamily="34" charset="0"/>
              </a:rPr>
              <a:t>Балалар</a:t>
            </a:r>
            <a:r>
              <a:rPr lang="kk-KZ" sz="6000" b="1" i="1" dirty="0">
                <a:solidFill>
                  <a:srgbClr val="FFFF00"/>
                </a:solidFill>
                <a:latin typeface="Calibri" pitchFamily="34" charset="0"/>
              </a:rPr>
              <a:t>, </a:t>
            </a:r>
            <a:r>
              <a:rPr lang="kk-KZ" sz="6000" b="1" i="1" dirty="0" smtClean="0">
                <a:solidFill>
                  <a:srgbClr val="FFFF00"/>
                </a:solidFill>
                <a:latin typeface="Calibri" pitchFamily="34" charset="0"/>
              </a:rPr>
              <a:t>бір-біріңізге </a:t>
            </a:r>
            <a:r>
              <a:rPr lang="kk-KZ" sz="6000" b="1" i="1" dirty="0">
                <a:solidFill>
                  <a:srgbClr val="FFFF00"/>
                </a:solidFill>
                <a:latin typeface="Calibri" pitchFamily="34" charset="0"/>
              </a:rPr>
              <a:t>деген ыстық </a:t>
            </a:r>
            <a:r>
              <a:rPr lang="kk-KZ" sz="6000" b="1" i="1" dirty="0" smtClean="0">
                <a:solidFill>
                  <a:srgbClr val="FFFF00"/>
                </a:solidFill>
                <a:latin typeface="Calibri" pitchFamily="34" charset="0"/>
              </a:rPr>
              <a:t>лебіздеріңізді </a:t>
            </a:r>
            <a:r>
              <a:rPr lang="kk-KZ" sz="6000" b="1" i="1" dirty="0">
                <a:solidFill>
                  <a:srgbClr val="FFFF00"/>
                </a:solidFill>
                <a:latin typeface="Calibri" pitchFamily="34" charset="0"/>
              </a:rPr>
              <a:t>тілек айту арқылы білдірейік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5446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03648" y="3175"/>
            <a:ext cx="68407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kk-KZ" sz="6000" b="1" i="1" dirty="0">
              <a:solidFill>
                <a:srgbClr val="FFFF00"/>
              </a:solidFill>
              <a:latin typeface="Calibri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10170"/>
            <a:ext cx="2451100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275" y="510170"/>
            <a:ext cx="2371725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AutoShape 11"/>
          <p:cNvSpPr>
            <a:spLocks noChangeArrowheads="1"/>
          </p:cNvSpPr>
          <p:nvPr/>
        </p:nvSpPr>
        <p:spPr bwMode="auto">
          <a:xfrm>
            <a:off x="6767512" y="2288578"/>
            <a:ext cx="2376488" cy="1439949"/>
          </a:xfrm>
          <a:custGeom>
            <a:avLst/>
            <a:gdLst>
              <a:gd name="T0" fmla="*/ 131459952 w 21600"/>
              <a:gd name="T1" fmla="*/ 8777750 h 21600"/>
              <a:gd name="T2" fmla="*/ 35443339 w 21600"/>
              <a:gd name="T3" fmla="*/ 43346953 h 21600"/>
              <a:gd name="T4" fmla="*/ 131459952 w 21600"/>
              <a:gd name="T5" fmla="*/ 86693842 h 21600"/>
              <a:gd name="T6" fmla="*/ 226024006 w 21600"/>
              <a:gd name="T7" fmla="*/ 43346953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00FF"/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11" y="5124530"/>
            <a:ext cx="2371725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AutoShape 11"/>
          <p:cNvSpPr>
            <a:spLocks noChangeArrowheads="1"/>
          </p:cNvSpPr>
          <p:nvPr/>
        </p:nvSpPr>
        <p:spPr bwMode="auto">
          <a:xfrm>
            <a:off x="349950" y="2065580"/>
            <a:ext cx="2376488" cy="1439949"/>
          </a:xfrm>
          <a:custGeom>
            <a:avLst/>
            <a:gdLst>
              <a:gd name="T0" fmla="*/ 131459952 w 21600"/>
              <a:gd name="T1" fmla="*/ 8777750 h 21600"/>
              <a:gd name="T2" fmla="*/ 35443339 w 21600"/>
              <a:gd name="T3" fmla="*/ 43346953 h 21600"/>
              <a:gd name="T4" fmla="*/ 131459952 w 21600"/>
              <a:gd name="T5" fmla="*/ 86693842 h 21600"/>
              <a:gd name="T6" fmla="*/ 226024006 w 21600"/>
              <a:gd name="T7" fmla="*/ 43346953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0000FF"/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AutoShape 7"/>
          <p:cNvSpPr>
            <a:spLocks noChangeArrowheads="1"/>
          </p:cNvSpPr>
          <p:nvPr/>
        </p:nvSpPr>
        <p:spPr bwMode="auto">
          <a:xfrm>
            <a:off x="3635784" y="5282011"/>
            <a:ext cx="2376487" cy="1368425"/>
          </a:xfrm>
          <a:custGeom>
            <a:avLst/>
            <a:gdLst>
              <a:gd name="T0" fmla="*/ 131459897 w 21600"/>
              <a:gd name="T1" fmla="*/ 8777750 h 21600"/>
              <a:gd name="T2" fmla="*/ 35443324 w 21600"/>
              <a:gd name="T3" fmla="*/ 43346953 h 21600"/>
              <a:gd name="T4" fmla="*/ 131459897 w 21600"/>
              <a:gd name="T5" fmla="*/ 86693842 h 21600"/>
              <a:gd name="T6" fmla="*/ 226023801 w 21600"/>
              <a:gd name="T7" fmla="*/ 43346953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3399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6896" y="2344227"/>
            <a:ext cx="2365375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6896" y="711691"/>
            <a:ext cx="2365375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215" y="5230636"/>
            <a:ext cx="2365375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589" y="3688751"/>
            <a:ext cx="2371725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546" y="3891361"/>
            <a:ext cx="2371725" cy="139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2261" y="3764950"/>
            <a:ext cx="2365375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647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547664" y="1052736"/>
            <a:ext cx="6120680" cy="1800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685800" y="-171399"/>
            <a:ext cx="7772400" cy="2736304"/>
          </a:xfrm>
        </p:spPr>
        <p:txBody>
          <a:bodyPr>
            <a:normAutofit/>
          </a:bodyPr>
          <a:lstStyle/>
          <a:p>
            <a:r>
              <a:rPr lang="kk-KZ" sz="5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Сабақтың тақырыбы:</a:t>
            </a:r>
            <a:endParaRPr lang="ru-RU" sz="5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395536" y="2132856"/>
            <a:ext cx="9001000" cy="2376264"/>
          </a:xfrm>
        </p:spPr>
        <p:txBody>
          <a:bodyPr>
            <a:normAutofit lnSpcReduction="10000"/>
          </a:bodyPr>
          <a:lstStyle/>
          <a:p>
            <a:endParaRPr lang="ru-RU" sz="72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72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Тарихи</a:t>
            </a:r>
            <a:r>
              <a:rPr lang="ru-RU" sz="7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т</a:t>
            </a:r>
            <a:r>
              <a:rPr lang="kk-KZ" sz="7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ұлғалар</a:t>
            </a:r>
            <a:endParaRPr lang="ru-RU" sz="7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0863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1440159"/>
          </a:xfrm>
        </p:spPr>
        <p:txBody>
          <a:bodyPr/>
          <a:lstStyle/>
          <a:p>
            <a:r>
              <a:rPr lang="kk-KZ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Сабақтың мақсаты:</a:t>
            </a:r>
            <a:endParaRPr lang="ru-RU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683568" y="1340768"/>
            <a:ext cx="7992888" cy="4896544"/>
          </a:xfrm>
        </p:spPr>
        <p:txBody>
          <a:bodyPr>
            <a:normAutofit fontScale="77500" lnSpcReduction="20000"/>
          </a:bodyPr>
          <a:lstStyle/>
          <a:p>
            <a:pPr marL="514350" indent="-514350" algn="l">
              <a:buAutoNum type="arabicPeriod"/>
            </a:pPr>
            <a:r>
              <a:rPr lang="kk-KZ" sz="3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Білімділік: </a:t>
            </a:r>
            <a:r>
              <a:rPr lang="kk-KZ" sz="3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Қазақ жеріндегі тарихи тұлғаларды танып білу, олар туралы тың деректерді табу, жариялау;</a:t>
            </a:r>
          </a:p>
          <a:p>
            <a:pPr marL="514350" indent="-514350" algn="l">
              <a:buAutoNum type="arabicPeriod"/>
            </a:pPr>
            <a:r>
              <a:rPr lang="kk-KZ" sz="3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Дамытушылық: </a:t>
            </a:r>
            <a:r>
              <a:rPr lang="kk-KZ" sz="3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Оқушының өз бетінше салыстыра білу, зерттеу, қорытынды, тұжырым жасаудағы машығын дамыту, ой-өрісін, сөздік қорларын, ойлау қабілетін арттыру.</a:t>
            </a:r>
          </a:p>
          <a:p>
            <a:pPr marL="514350" indent="-514350" algn="l">
              <a:buAutoNum type="arabicPeriod"/>
            </a:pPr>
            <a:r>
              <a:rPr lang="kk-KZ" sz="3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Тәрбиелік: </a:t>
            </a:r>
            <a:r>
              <a:rPr lang="kk-KZ" sz="3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Адам бойындағы жақсы, жаман қасиеттерді айыра білуге, отаншылдыққа, елін, жерін, тілін сүюге тәрбиелеу.</a:t>
            </a:r>
          </a:p>
          <a:p>
            <a:pPr marL="514350" indent="-514350">
              <a:buAutoNum type="arabicPeriod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1916832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 </a:t>
            </a:r>
            <a:endParaRPr lang="ru-RU" sz="700" i="1" dirty="0" smtClean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39552" y="692696"/>
            <a:ext cx="8064896" cy="79208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043608" y="476673"/>
            <a:ext cx="7560840" cy="5904656"/>
          </a:xfrm>
        </p:spPr>
        <p:txBody>
          <a:bodyPr>
            <a:normAutofit/>
          </a:bodyPr>
          <a:lstStyle/>
          <a:p>
            <a:r>
              <a:rPr lang="kk-KZ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Үй тапсырмасын тексеру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4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Алаш партиясы мен</a:t>
            </a:r>
            <a:br>
              <a:rPr lang="kk-KZ" sz="4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4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Алашорда көсемдері</a:t>
            </a:r>
            <a:br>
              <a:rPr lang="kk-KZ" sz="4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user\Desktop\тарихи тұлғалар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62" y="-171400"/>
            <a:ext cx="7560840" cy="7965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9887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547664" y="1052736"/>
            <a:ext cx="6120680" cy="1800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685800" y="-171399"/>
            <a:ext cx="7772400" cy="2736304"/>
          </a:xfrm>
        </p:spPr>
        <p:txBody>
          <a:bodyPr/>
          <a:lstStyle/>
          <a:p>
            <a:r>
              <a:rPr lang="kk-KZ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Сабақтың эпиграфы: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143000" y="1628800"/>
            <a:ext cx="8461448" cy="4104456"/>
          </a:xfrm>
        </p:spPr>
        <p:txBody>
          <a:bodyPr>
            <a:no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“Алаш”туы астында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Куә болсын арымыз!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Көркейтуге Алашты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Құрбандық біздің жанымыз!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Жасасын, Алаш, жасасын</a:t>
            </a:r>
            <a:r>
              <a:rPr lang="kk-KZ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!!!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sz="4000" b="1" dirty="0" smtClean="0">
                <a:solidFill>
                  <a:srgbClr val="CC3300"/>
                </a:solidFill>
              </a:rPr>
              <a:t>                          </a:t>
            </a:r>
            <a:r>
              <a:rPr lang="kk-KZ" sz="4000" b="1" dirty="0" smtClean="0">
                <a:solidFill>
                  <a:srgbClr val="0000FF"/>
                </a:solidFill>
              </a:rPr>
              <a:t>С.Торайғыров</a:t>
            </a:r>
            <a:r>
              <a:rPr lang="kk-KZ" sz="4000" b="1" dirty="0">
                <a:solidFill>
                  <a:srgbClr val="0000FF"/>
                </a:solidFill>
              </a:rPr>
              <a:t>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kk-KZ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61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547664" y="1052736"/>
            <a:ext cx="6120680" cy="1800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685800" y="-171399"/>
            <a:ext cx="7772400" cy="2736304"/>
          </a:xfrm>
        </p:spPr>
        <p:txBody>
          <a:bodyPr>
            <a:normAutofit/>
          </a:bodyPr>
          <a:lstStyle/>
          <a:p>
            <a:r>
              <a:rPr lang="kk-KZ" sz="4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Қаңтардың жиырма екісі</a:t>
            </a:r>
            <a:endParaRPr lang="ru-RU" sz="4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395536" y="2276872"/>
            <a:ext cx="8352928" cy="2232248"/>
          </a:xfrm>
        </p:spPr>
        <p:txBody>
          <a:bodyPr>
            <a:normAutofit/>
          </a:bodyPr>
          <a:lstStyle/>
          <a:p>
            <a:r>
              <a:rPr lang="kk-KZ" sz="5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Сынып жұмысы</a:t>
            </a:r>
          </a:p>
          <a:p>
            <a:r>
              <a:rPr lang="ru-RU" sz="72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Тарихи</a:t>
            </a:r>
            <a:r>
              <a:rPr lang="ru-RU" sz="7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т</a:t>
            </a:r>
            <a:r>
              <a:rPr lang="kk-KZ" sz="7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ұлғалар</a:t>
            </a:r>
            <a:endParaRPr lang="ru-RU" sz="7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1916832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 </a:t>
            </a:r>
            <a:endParaRPr lang="ru-RU" sz="700" i="1" dirty="0" smtClean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39552" y="692696"/>
            <a:ext cx="8064896" cy="79208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043608" y="476673"/>
            <a:ext cx="7560840" cy="5904656"/>
          </a:xfrm>
        </p:spPr>
        <p:txBody>
          <a:bodyPr>
            <a:normAutofit/>
          </a:bodyPr>
          <a:lstStyle/>
          <a:p>
            <a:r>
              <a:rPr lang="kk-KZ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Үй тапсырмасын тексеру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4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Алаш партиясы мен</a:t>
            </a:r>
            <a:br>
              <a:rPr lang="kk-KZ" sz="4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4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Алашорда көсемдері</a:t>
            </a:r>
            <a:br>
              <a:rPr lang="kk-KZ" sz="4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64807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                    </a:t>
            </a:r>
            <a:r>
              <a:rPr lang="ru-RU" dirty="0" err="1" smtClean="0"/>
              <a:t>Миға</a:t>
            </a:r>
            <a:r>
              <a:rPr lang="ru-RU" dirty="0" smtClean="0"/>
              <a:t> </a:t>
            </a:r>
            <a:r>
              <a:rPr lang="ru-RU" dirty="0" err="1" smtClean="0"/>
              <a:t>шабуыл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                        (</a:t>
            </a:r>
            <a:r>
              <a:rPr lang="ru-RU" dirty="0" err="1" smtClean="0"/>
              <a:t>иә</a:t>
            </a:r>
            <a:r>
              <a:rPr lang="ru-RU" dirty="0" smtClean="0"/>
              <a:t>, </a:t>
            </a:r>
            <a:r>
              <a:rPr lang="ru-RU" dirty="0" err="1" smtClean="0"/>
              <a:t>жоқ</a:t>
            </a:r>
            <a:r>
              <a:rPr lang="ru-RU" dirty="0" smtClean="0"/>
              <a:t> )</a:t>
            </a:r>
            <a:endParaRPr lang="ru-RU" dirty="0"/>
          </a:p>
        </p:txBody>
      </p:sp>
      <p:pic>
        <p:nvPicPr>
          <p:cNvPr id="6146" name="Picture 2" descr="C:\Users\user\Desktop\алаш\алаш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8280920" cy="6453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6459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16" y="1052736"/>
            <a:ext cx="8712968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7544" y="332656"/>
            <a:ext cx="84969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00FF"/>
                </a:solidFill>
              </a:rPr>
              <a:t>     </a:t>
            </a:r>
            <a:r>
              <a:rPr lang="ru-RU" sz="2800" b="1" dirty="0" err="1" smtClean="0">
                <a:solidFill>
                  <a:srgbClr val="0000FF"/>
                </a:solidFill>
              </a:rPr>
              <a:t>Қазақ</a:t>
            </a:r>
            <a:r>
              <a:rPr lang="ru-RU" sz="2800" b="1" dirty="0" smtClean="0">
                <a:solidFill>
                  <a:srgbClr val="0000FF"/>
                </a:solidFill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</a:rPr>
              <a:t>зиялылары</a:t>
            </a:r>
            <a:r>
              <a:rPr lang="ru-RU" sz="2800" b="1" dirty="0" smtClean="0">
                <a:solidFill>
                  <a:srgbClr val="0000FF"/>
                </a:solidFill>
              </a:rPr>
              <a:t> XIX </a:t>
            </a:r>
            <a:r>
              <a:rPr lang="kk-KZ" sz="2800" b="1" dirty="0" smtClean="0">
                <a:solidFill>
                  <a:srgbClr val="0000FF"/>
                </a:solidFill>
              </a:rPr>
              <a:t>ғасырдың</a:t>
            </a:r>
            <a:r>
              <a:rPr lang="ru-RU" sz="2800" b="1" dirty="0" smtClean="0">
                <a:solidFill>
                  <a:srgbClr val="0000FF"/>
                </a:solidFill>
              </a:rPr>
              <a:t> басы</a:t>
            </a:r>
            <a:r>
              <a:rPr lang="ru-RU" sz="28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4004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user\Desktop\алаш\алаш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8064896" cy="56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021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7770514" cy="5976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64807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             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9825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64807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                    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813" y="116632"/>
            <a:ext cx="5286375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5301208"/>
            <a:ext cx="4680519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6542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64807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                    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476672"/>
            <a:ext cx="8285163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037" y="5445224"/>
            <a:ext cx="8029575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-571500"/>
            <a:ext cx="8229600" cy="1143000"/>
          </a:xfrm>
        </p:spPr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0"/>
            <a:ext cx="763284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6065294"/>
            <a:ext cx="6102350" cy="74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223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Autofit/>
          </a:bodyPr>
          <a:lstStyle/>
          <a:p>
            <a:r>
              <a:rPr lang="kk-KZ" sz="5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Сандар сөйлейді</a:t>
            </a:r>
            <a:r>
              <a:rPr lang="ru-RU" sz="5400" b="1" dirty="0">
                <a:solidFill>
                  <a:srgbClr val="C00000"/>
                </a:solidFill>
              </a:rPr>
              <a:t/>
            </a:r>
            <a:br>
              <a:rPr lang="ru-RU" sz="5400" b="1" dirty="0">
                <a:solidFill>
                  <a:srgbClr val="C00000"/>
                </a:solidFill>
              </a:rPr>
            </a:br>
            <a:endParaRPr lang="ru-RU" sz="5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kk-KZ" sz="4400" b="1" dirty="0" smtClean="0">
                <a:solidFill>
                  <a:srgbClr val="C00000"/>
                </a:solidFill>
              </a:rPr>
              <a:t>              </a:t>
            </a:r>
            <a:endParaRPr lang="ru-RU" sz="4400" b="1" dirty="0">
              <a:solidFill>
                <a:srgbClr val="C00000"/>
              </a:solidFill>
            </a:endParaRPr>
          </a:p>
        </p:txBody>
      </p:sp>
      <p:sp>
        <p:nvSpPr>
          <p:cNvPr id="5" name="Блок-схема: процесс 4"/>
          <p:cNvSpPr/>
          <p:nvPr/>
        </p:nvSpPr>
        <p:spPr>
          <a:xfrm>
            <a:off x="1187624" y="1333418"/>
            <a:ext cx="914400" cy="9144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771800" y="1124744"/>
            <a:ext cx="1757490" cy="1296144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1916 </a:t>
            </a:r>
            <a:r>
              <a:rPr lang="ru-RU" sz="2400" b="1" dirty="0" err="1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жыл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932040" y="1124744"/>
            <a:ext cx="1656184" cy="1296144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1917 </a:t>
            </a:r>
            <a:r>
              <a:rPr lang="ru-RU" sz="2000" b="1" dirty="0" err="1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kk-KZ" sz="2000" b="1" dirty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kk-KZ" sz="20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21-26 </a:t>
            </a:r>
            <a:r>
              <a:rPr lang="ru-RU" sz="2000" b="1" dirty="0" err="1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шілде</a:t>
            </a:r>
            <a:r>
              <a:rPr lang="ru-RU" sz="2000" dirty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932040" y="2896230"/>
            <a:ext cx="1656184" cy="1392692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1917 </a:t>
            </a:r>
            <a:r>
              <a:rPr lang="ru-RU" sz="2000" b="1" dirty="0" err="1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2000" b="1" dirty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23 </a:t>
            </a:r>
            <a:r>
              <a:rPr lang="ru-RU" sz="2000" b="1" dirty="0" err="1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желтоқсан</a:t>
            </a:r>
            <a:r>
              <a:rPr lang="ru-RU" sz="2000" dirty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sz="2000" dirty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932040" y="4653136"/>
            <a:ext cx="1656184" cy="1512166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1918 </a:t>
            </a:r>
            <a:r>
              <a:rPr lang="ru-RU" sz="2000" b="1" dirty="0" err="1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жыл</a:t>
            </a:r>
            <a:endParaRPr lang="ru-RU" sz="20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0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29-30 </a:t>
            </a:r>
            <a:r>
              <a:rPr lang="ru-RU" sz="2000" b="1" dirty="0" err="1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шілде</a:t>
            </a:r>
            <a:r>
              <a:rPr lang="ru-RU" sz="2000" b="1" dirty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endParaRPr lang="ru-RU" sz="20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2-3 </a:t>
            </a:r>
            <a:r>
              <a:rPr lang="ru-RU" sz="2000" b="1" dirty="0" err="1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тамыз</a:t>
            </a:r>
            <a:r>
              <a:rPr lang="ru-RU" sz="2000" dirty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771800" y="4653135"/>
            <a:ext cx="1757489" cy="1512167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1918 </a:t>
            </a:r>
            <a:r>
              <a:rPr lang="ru-RU" sz="2000" b="1" dirty="0" err="1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2000" b="1" dirty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30 </a:t>
            </a:r>
            <a:r>
              <a:rPr lang="ru-RU" sz="2000" b="1" dirty="0" err="1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шілде</a:t>
            </a:r>
            <a:r>
              <a:rPr lang="ru-RU" sz="2000" b="1" dirty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771800" y="2896229"/>
            <a:ext cx="1757489" cy="1405100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1917 </a:t>
            </a:r>
            <a:r>
              <a:rPr lang="ru-RU" sz="2000" b="1" dirty="0" err="1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kk-KZ" sz="2000" b="1" dirty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5-13 </a:t>
            </a:r>
            <a:r>
              <a:rPr lang="ru-RU" sz="2000" b="1" dirty="0" err="1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желтоқсан</a:t>
            </a:r>
            <a:r>
              <a:rPr lang="ru-RU" sz="2000" dirty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83568" y="4653136"/>
            <a:ext cx="1656184" cy="1512167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1918 </a:t>
            </a:r>
            <a:r>
              <a:rPr lang="ru-RU" sz="2000" b="1" dirty="0" err="1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2000" b="1" dirty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ru-RU" sz="2000" b="1" dirty="0" err="1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мамыр</a:t>
            </a:r>
            <a:r>
              <a:rPr lang="ru-RU" sz="2000" dirty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83568" y="2883822"/>
            <a:ext cx="1656184" cy="1405100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1917 </a:t>
            </a:r>
            <a:r>
              <a:rPr lang="ru-RU" sz="2000" b="1" dirty="0" err="1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2000" b="1" dirty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0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21 </a:t>
            </a:r>
            <a:r>
              <a:rPr lang="ru-RU" sz="2000" b="1" dirty="0" err="1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караша</a:t>
            </a:r>
            <a:r>
              <a:rPr lang="ru-RU" sz="2000" dirty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sz="2000" dirty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020272" y="1124744"/>
            <a:ext cx="1584176" cy="1296143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1917 </a:t>
            </a:r>
            <a:r>
              <a:rPr lang="ru-RU" sz="2000" b="1" dirty="0" err="1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kk-KZ" sz="2000" b="1" dirty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kk-KZ" sz="20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21-26 </a:t>
            </a:r>
            <a:r>
              <a:rPr lang="ru-RU" sz="2000" b="1" dirty="0" err="1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шілде</a:t>
            </a:r>
            <a:r>
              <a:rPr lang="ru-RU" sz="2000" dirty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020272" y="2896230"/>
            <a:ext cx="1584176" cy="1392692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1918 </a:t>
            </a:r>
            <a:r>
              <a:rPr lang="ru-RU" sz="2000" b="1" dirty="0" err="1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жыл</a:t>
            </a:r>
            <a:endParaRPr lang="ru-RU" sz="20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15 </a:t>
            </a:r>
            <a:r>
              <a:rPr lang="ru-RU" sz="2000" b="1" dirty="0" err="1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қаңтар</a:t>
            </a:r>
            <a:r>
              <a:rPr lang="ru-RU" sz="2000" b="1" dirty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Блок-схема: процесс 22"/>
          <p:cNvSpPr/>
          <p:nvPr/>
        </p:nvSpPr>
        <p:spPr>
          <a:xfrm>
            <a:off x="683568" y="1124744"/>
            <a:ext cx="1656184" cy="1296144"/>
          </a:xfrm>
          <a:prstGeom prst="flowChartProcess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1913 </a:t>
            </a:r>
            <a:r>
              <a:rPr lang="ru-RU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23 </a:t>
            </a:r>
            <a:r>
              <a:rPr lang="ru-RU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мамыр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688250"/>
            <a:ext cx="1584176" cy="1512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83568" y="1124744"/>
            <a:ext cx="1656184" cy="12961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1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771799" y="1124743"/>
            <a:ext cx="1774322" cy="12961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2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1657" y="1132193"/>
            <a:ext cx="1707492" cy="131685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8074" y="1124743"/>
            <a:ext cx="1586374" cy="131685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2896229"/>
            <a:ext cx="1685481" cy="1392693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3203" y="2896912"/>
            <a:ext cx="1759686" cy="1417507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18074" y="2917050"/>
            <a:ext cx="1586374" cy="1365072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0411" y="2917050"/>
            <a:ext cx="1688738" cy="137723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190" y="4653135"/>
            <a:ext cx="1688738" cy="1547281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2503" y="4653134"/>
            <a:ext cx="1803714" cy="1512167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0411" y="4653134"/>
            <a:ext cx="1657813" cy="1512168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18074" y="4653167"/>
            <a:ext cx="1586374" cy="153594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5626445" y="1588148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>
                <a:solidFill>
                  <a:schemeClr val="bg1"/>
                </a:solidFill>
              </a:rPr>
              <a:t>3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654006" y="1579381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>
                <a:solidFill>
                  <a:schemeClr val="bg1"/>
                </a:solidFill>
              </a:rPr>
              <a:t>4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460552" y="3359181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>
                <a:solidFill>
                  <a:schemeClr val="bg1"/>
                </a:solidFill>
              </a:rPr>
              <a:t>5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644360" y="3501008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>
                <a:solidFill>
                  <a:schemeClr val="bg1"/>
                </a:solidFill>
              </a:rPr>
              <a:t>6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759317" y="350100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>
                <a:solidFill>
                  <a:schemeClr val="bg1"/>
                </a:solidFill>
              </a:rPr>
              <a:t>7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811261" y="3501008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>
                <a:solidFill>
                  <a:schemeClr val="bg1"/>
                </a:solidFill>
              </a:rPr>
              <a:t>8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330314" y="5104490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>
                <a:solidFill>
                  <a:schemeClr val="bg1"/>
                </a:solidFill>
              </a:rPr>
              <a:t>9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533754" y="5075001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>
                <a:solidFill>
                  <a:schemeClr val="bg1"/>
                </a:solidFill>
              </a:rPr>
              <a:t>10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567598" y="5104490"/>
            <a:ext cx="383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>
                <a:solidFill>
                  <a:schemeClr val="bg1"/>
                </a:solidFill>
              </a:rPr>
              <a:t>11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666172" y="5224551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>
                <a:solidFill>
                  <a:schemeClr val="bg1"/>
                </a:solidFill>
              </a:rPr>
              <a:t>12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>
                <a:solidFill>
                  <a:srgbClr val="FF0000"/>
                </a:solidFill>
              </a:rPr>
              <a:t>Білім Қоржыны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48680"/>
            <a:ext cx="7776864" cy="5577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1689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1916832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 </a:t>
            </a:r>
            <a:endParaRPr lang="ru-RU" sz="700" i="1" dirty="0" smtClean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39552" y="692696"/>
            <a:ext cx="8064896" cy="79208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539552" y="404664"/>
            <a:ext cx="8064896" cy="5904656"/>
          </a:xfrm>
        </p:spPr>
        <p:txBody>
          <a:bodyPr>
            <a:normAutofit/>
          </a:bodyPr>
          <a:lstStyle/>
          <a:p>
            <a:pPr algn="l"/>
            <a:r>
              <a:rPr lang="kk-KZ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1-топ. </a:t>
            </a:r>
            <a:r>
              <a:rPr lang="kk-KZ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Алаш партиясының құрылуы.</a:t>
            </a:r>
            <a:r>
              <a:rPr lang="kk-KZ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2-топ. </a:t>
            </a:r>
            <a:r>
              <a:rPr lang="kk-KZ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Алаш партиясының    бағдарламасы.</a:t>
            </a:r>
            <a:br>
              <a:rPr lang="kk-KZ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3-топ.</a:t>
            </a:r>
            <a:r>
              <a:rPr lang="kk-KZ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Алаш көсемі – </a:t>
            </a:r>
            <a:br>
              <a:rPr lang="kk-KZ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Әлихан Бөкейхан. </a:t>
            </a:r>
            <a:endParaRPr lang="ru-RU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6372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1152127"/>
          </a:xfrm>
        </p:spPr>
        <p:txBody>
          <a:bodyPr>
            <a:normAutofit/>
          </a:bodyPr>
          <a:lstStyle/>
          <a:p>
            <a:pPr lvl="0">
              <a:spcBef>
                <a:spcPct val="20000"/>
              </a:spcBef>
            </a:pPr>
            <a:r>
              <a:rPr lang="kk-KZ" sz="4800" b="1" dirty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Ахмет Байтұрсынов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11960" y="1124745"/>
            <a:ext cx="4320480" cy="5184576"/>
          </a:xfrm>
        </p:spPr>
        <p:txBody>
          <a:bodyPr>
            <a:normAutofit fontScale="55000" lnSpcReduction="20000"/>
          </a:bodyPr>
          <a:lstStyle/>
          <a:p>
            <a:pPr marL="857250" indent="-857250" algn="l">
              <a:buFont typeface="Arial" pitchFamily="34" charset="0"/>
              <a:buChar char="•"/>
            </a:pPr>
            <a:r>
              <a:rPr lang="ru-RU" sz="59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Ағартушы-ұстаз</a:t>
            </a:r>
            <a:r>
              <a:rPr lang="ru-RU" sz="5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59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Тілші-ғалым</a:t>
            </a:r>
            <a:r>
              <a:rPr lang="ru-RU" sz="5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59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Аудармашы</a:t>
            </a:r>
            <a:r>
              <a:rPr lang="ru-RU" sz="5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59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857250" indent="-857250" algn="l">
              <a:buFont typeface="Arial" pitchFamily="34" charset="0"/>
              <a:buChar char="•"/>
            </a:pPr>
            <a:r>
              <a:rPr lang="ru-RU" sz="5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59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Ақын</a:t>
            </a:r>
            <a:r>
              <a:rPr lang="ru-RU" sz="5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59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ауыз</a:t>
            </a:r>
            <a:r>
              <a:rPr lang="ru-RU" sz="5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9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әдебиеті</a:t>
            </a:r>
            <a:r>
              <a:rPr lang="ru-RU" sz="5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59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үлгілерін</a:t>
            </a:r>
            <a:r>
              <a:rPr lang="ru-RU" sz="5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жинаушы</a:t>
            </a:r>
            <a:r>
              <a:rPr lang="ru-RU" sz="5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857250" indent="-857250" algn="l">
              <a:buFont typeface="Arial" pitchFamily="34" charset="0"/>
              <a:buChar char="•"/>
            </a:pPr>
            <a:r>
              <a:rPr lang="ru-RU" sz="5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9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Ахмет</a:t>
            </a:r>
            <a:r>
              <a:rPr lang="ru-RU" sz="5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Байтұрсынов</a:t>
            </a:r>
            <a:r>
              <a:rPr lang="ru-RU" sz="5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9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sz="5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халқың</a:t>
            </a:r>
            <a:r>
              <a:rPr lang="ru-RU" sz="5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сүйген</a:t>
            </a:r>
            <a:r>
              <a:rPr lang="ru-RU" sz="5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патриот </a:t>
            </a:r>
            <a:r>
              <a:rPr lang="ru-RU" sz="59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sz="5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59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24744"/>
            <a:ext cx="3600400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48680"/>
            <a:ext cx="3528392" cy="5688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1600200"/>
            <a:ext cx="4114799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kk-KZ" sz="5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4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6" descr="baitursynov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63" y="13150080"/>
            <a:ext cx="9005887" cy="8922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95936" y="396198"/>
            <a:ext cx="446449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Ахмет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Байтұрсынов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1872 </a:t>
            </a:r>
            <a:r>
              <a:rPr lang="ru-RU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5 </a:t>
            </a:r>
            <a:r>
              <a:rPr lang="ru-RU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қыркүйекте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Қостанай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облысының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Торғай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өңірінде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дүниеге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келген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"Мен </a:t>
            </a:r>
            <a:r>
              <a:rPr lang="ru-RU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Торғай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уезінің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Тосын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болысындағы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№5 </a:t>
            </a:r>
            <a:r>
              <a:rPr lang="ru-RU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ауыл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қазағының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баласымын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1886-1891 </a:t>
            </a:r>
            <a:r>
              <a:rPr lang="ru-RU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жылдары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кластық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Торғай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училещесінде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оқыдым.1891- 1895 </a:t>
            </a:r>
            <a:r>
              <a:rPr lang="ru-RU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жылдары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Орынборда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оқыдым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/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1895 </a:t>
            </a:r>
            <a:r>
              <a:rPr lang="ru-RU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жылдан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Торғайдың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әр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жерінде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бастауыш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училищелерде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мектептерде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істедім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",- </a:t>
            </a:r>
            <a:r>
              <a:rPr lang="ru-RU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жазған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екен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kk-KZ" sz="5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4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1340768"/>
            <a:ext cx="756084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600" b="1" dirty="0">
                <a:solidFill>
                  <a:srgbClr val="0000FF"/>
                </a:solidFill>
                <a:latin typeface="Times New Roman" pitchFamily="18" charset="0"/>
              </a:rPr>
              <a:t>Ахметтің 13 жасында оның әкесі Байтұрсын ауылына келіп, зорлық- зомбылық  көрсеткен уезд бастығын сабап, 15 жылға бас бостандығынан айырылып, Сібірге қаторгалық жұмысқа айдалады.Осы оқиға Ахметтің ертерек күрес жолына түсуіне себеп болады</a:t>
            </a:r>
            <a:endParaRPr lang="ru-RU" sz="3600" b="1" dirty="0">
              <a:solidFill>
                <a:srgbClr val="0000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703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kk-KZ" sz="5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4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3384376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067944" y="404664"/>
            <a:ext cx="460851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Патша</a:t>
            </a:r>
            <a:r>
              <a:rPr lang="ru-RU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отаршылдығына</a:t>
            </a:r>
            <a:r>
              <a:rPr lang="ru-RU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қарсы</a:t>
            </a:r>
            <a:r>
              <a:rPr lang="ru-RU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күрестегі</a:t>
            </a:r>
            <a:r>
              <a:rPr lang="ru-RU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белсенді</a:t>
            </a:r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іс-әрекетіне</a:t>
            </a:r>
            <a:r>
              <a:rPr lang="ru-RU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А.Байтұрсынов</a:t>
            </a:r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1909 </a:t>
            </a:r>
            <a:r>
              <a:rPr lang="ru-RU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Семей </a:t>
            </a:r>
            <a:r>
              <a:rPr lang="ru-RU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түрмесінде</a:t>
            </a:r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жылға</a:t>
            </a:r>
            <a:r>
              <a:rPr lang="ru-RU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аударылады</a:t>
            </a:r>
            <a:r>
              <a:rPr lang="ru-RU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1913 </a:t>
            </a:r>
            <a:r>
              <a:rPr lang="ru-RU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Орынборда</a:t>
            </a:r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ru-RU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2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газетін</a:t>
            </a:r>
            <a:r>
              <a:rPr lang="ru-RU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шығара</a:t>
            </a:r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бастады</a:t>
            </a:r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Газет </a:t>
            </a:r>
            <a:r>
              <a:rPr lang="ru-RU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халқының</a:t>
            </a:r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ұлттық</a:t>
            </a:r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санасын</a:t>
            </a:r>
            <a:r>
              <a:rPr lang="ru-RU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оятып</a:t>
            </a:r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азаттық</a:t>
            </a:r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күреске</a:t>
            </a:r>
            <a:r>
              <a:rPr lang="ru-RU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шақырды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899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fontScale="85000" lnSpcReduction="10000"/>
          </a:bodyPr>
          <a:lstStyle/>
          <a:p>
            <a:pPr lvl="0" algn="ctr"/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Ахмет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Байтұрсынұлы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еңбекші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халықтың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ауыр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халін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арман-тілегін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мұң-мұқтажын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көрсетіп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жұртшылықты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оқуға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білім-ғылымға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рухани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биіктікке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адамгершілікке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мәдениетті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көтеруге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еңбек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етуге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шақырады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Патшалық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Ресейдің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қанаушылық-отаршылдық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саясатын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шенді-шекпендінің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алдында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құлдық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ұрған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шенеуніктердің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опасыздығын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сынады</a:t>
            </a:r>
            <a:r>
              <a:rPr lang="ru-RU" sz="3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9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9202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620688"/>
            <a:ext cx="8075240" cy="55054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Ахмет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Байтұрсынұлы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әліппесі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тілі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оқулықтарын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жазуды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 1910 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жылдардан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бастап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қолға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алады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Онымен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қоса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графикасын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жасауға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кіріседі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графикасының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негізіне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қазақтың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мәдени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дүниесінде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көп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ғасырлық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дәстүрі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бар, 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өзге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түркі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халықтарды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пайдаланып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отырғандықтан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туыстық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жақындық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сипаты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бар араб 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таңбаларын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алады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54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0"/>
            <a:ext cx="8291264" cy="61261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ru-RU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Оны 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фонетикасына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икемдейді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дыбыстары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жоқ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таңбаларды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алфавиттен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шығарады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арабша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таңбасы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жоқ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дыбыстарына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таңба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қосады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тілінің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жуанды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жіңішкелі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үндестік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заңына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сай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жазуға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ыңғайлы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дәйекші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белгі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жасайды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Сөйтіп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24 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таңбадан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тұратын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өзі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жазуы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өзгелер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Байтұрсынов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жазуы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атаған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қазақтың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ұлттық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графикасын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түзеді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Одан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жазуды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үйрететін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әліппе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жазады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sz="36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8061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pPr lvl="0"/>
            <a:r>
              <a:rPr lang="kk-KZ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Шығармалары</a:t>
            </a: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95536" y="1052736"/>
            <a:ext cx="8291264" cy="5073427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И.А. Крылов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мысалдарының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тобын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тіліне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аударып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«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Қырық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мысал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атпен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жинақ</a:t>
            </a:r>
            <a:r>
              <a:rPr lang="ru-RU" sz="3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39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ылып</a:t>
            </a:r>
            <a:r>
              <a:rPr lang="ru-RU" sz="3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бастырды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И.И.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Хемницердің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Атпен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есек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»,А. </a:t>
            </a:r>
            <a:r>
              <a:rPr lang="ru-RU" sz="39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Пушкиннің</a:t>
            </a:r>
            <a:r>
              <a:rPr lang="ru-RU" sz="3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Балықшы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балық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», «Алтын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әтеш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Ат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Данышпан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Аликтің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ажалы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шығармаларын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орыстың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белгілі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лирик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ақыны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С.Я.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Надсонның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өлеңін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тіліне</a:t>
            </a:r>
            <a:r>
              <a:rPr lang="ru-RU" sz="3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аударды</a:t>
            </a:r>
            <a:r>
              <a:rPr lang="ru-RU" sz="3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9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9731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60648"/>
            <a:ext cx="8219256" cy="5865515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салты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қалпы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Досыма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хат», «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Жиған-терген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Тілек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батам», «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Жауға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түскен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жан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сөзі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Бақ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36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тағы</a:t>
            </a:r>
            <a:r>
              <a:rPr lang="ru-RU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өлеңдері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Маса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кітабы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1911ж.)</a:t>
            </a:r>
            <a:endParaRPr lang="ru-RU" sz="36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Әдебиет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танытқыш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ru-RU" sz="36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зерттеуі</a:t>
            </a:r>
            <a:r>
              <a:rPr lang="ru-RU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(1926), «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Ер 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Сайын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жыры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(1923</a:t>
            </a:r>
            <a:r>
              <a:rPr lang="ru-RU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36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ru-RU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тарихының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төрт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жүз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жылын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қамтитын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«23 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жоқтау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36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жинағы</a:t>
            </a:r>
            <a:r>
              <a:rPr lang="ru-RU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1926), «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құралы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» (1912)</a:t>
            </a: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973321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6" descr="C:\Users\Usrr\Pictures\кітап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80" y="548680"/>
            <a:ext cx="8134067" cy="590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91680" y="1988840"/>
            <a:ext cx="5400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 </a:t>
            </a:r>
            <a:r>
              <a:rPr lang="ru-RU" sz="4400" b="1" dirty="0" err="1" smtClean="0">
                <a:solidFill>
                  <a:srgbClr val="FF0000"/>
                </a:solidFill>
              </a:rPr>
              <a:t>Кітаппен</a:t>
            </a:r>
            <a:r>
              <a:rPr lang="ru-RU" sz="4400" b="1" dirty="0" smtClean="0">
                <a:solidFill>
                  <a:srgbClr val="FF0000"/>
                </a:solidFill>
              </a:rPr>
              <a:t> </a:t>
            </a:r>
            <a:r>
              <a:rPr lang="ru-RU" sz="4400" b="1" dirty="0" err="1">
                <a:solidFill>
                  <a:srgbClr val="FF0000"/>
                </a:solidFill>
              </a:rPr>
              <a:t>ж</a:t>
            </a:r>
            <a:r>
              <a:rPr lang="ru-RU" sz="4400" b="1" dirty="0" err="1" smtClean="0">
                <a:solidFill>
                  <a:srgbClr val="FF0000"/>
                </a:solidFill>
              </a:rPr>
              <a:t>ұмыс</a:t>
            </a:r>
            <a:endParaRPr lang="ru-RU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5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b="1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Айналмалы бекеттер</a:t>
            </a:r>
            <a:endParaRPr lang="ru-RU" sz="105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16356"/>
            <a:ext cx="8229600" cy="429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6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kk-KZ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965" y="2614681"/>
            <a:ext cx="6357937" cy="127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1104426" y="1784073"/>
            <a:ext cx="936104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911" y="3547937"/>
            <a:ext cx="957263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8304" y="5085184"/>
            <a:ext cx="957263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2574" y="1449110"/>
            <a:ext cx="957263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3648" y="4750221"/>
            <a:ext cx="957263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700265"/>
            <a:ext cx="957263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4770" y="1784073"/>
            <a:ext cx="957263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266" y="3547938"/>
            <a:ext cx="957263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88640"/>
            <a:ext cx="8075240" cy="666936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А-                           Б  -     </a:t>
            </a:r>
          </a:p>
          <a:p>
            <a:pPr marL="0" indent="0" algn="ctr">
              <a:buNone/>
            </a:pP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Х-                           А -</a:t>
            </a:r>
          </a:p>
          <a:p>
            <a:pPr marL="0" indent="0" algn="ctr">
              <a:buNone/>
            </a:pP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  -                         Й -</a:t>
            </a:r>
          </a:p>
          <a:p>
            <a:pPr marL="0" indent="0" algn="ctr">
              <a:buNone/>
            </a:pP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  -                          Т -</a:t>
            </a:r>
            <a:endParaRPr lang="kk-KZ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  -                          Ұ -</a:t>
            </a:r>
            <a:b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Р -</a:t>
            </a:r>
          </a:p>
          <a:p>
            <a:pPr marL="0" indent="0" algn="ctr">
              <a:buNone/>
            </a:pPr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С -</a:t>
            </a:r>
            <a:b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Ы -</a:t>
            </a:r>
          </a:p>
          <a:p>
            <a:pPr marL="0" indent="0" algn="ctr">
              <a:buNone/>
            </a:pPr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Н -</a:t>
            </a:r>
          </a:p>
          <a:p>
            <a:pPr marL="0" indent="0" algn="ctr">
              <a:buNone/>
            </a:pPr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Ұ -</a:t>
            </a:r>
            <a:b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Л-</a:t>
            </a:r>
          </a:p>
          <a:p>
            <a:pPr marL="0" indent="0" algn="ctr">
              <a:buNone/>
            </a:pPr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Ы-</a:t>
            </a:r>
          </a:p>
          <a:p>
            <a:pPr marL="0" indent="0">
              <a:buNone/>
            </a:pPr>
            <a:r>
              <a:rPr lang="kk-KZ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</a:t>
            </a:r>
            <a:br>
              <a:rPr lang="kk-KZ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kk-KZ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</a:t>
            </a:r>
          </a:p>
          <a:p>
            <a:pPr marL="0" indent="0">
              <a:buNone/>
            </a:pPr>
            <a:r>
              <a:rPr lang="kk-KZ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</a:p>
          <a:p>
            <a:pPr marL="0" indent="0">
              <a:buNone/>
            </a:pPr>
            <a:endParaRPr lang="kk-KZ" sz="40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kk-KZ" sz="40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kk-KZ" sz="40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sz="4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</a:t>
            </a:r>
            <a:endParaRPr lang="ru-RU" sz="4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118531"/>
            <a:ext cx="2232248" cy="3299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конверт </a:t>
            </a:r>
            <a:r>
              <a:rPr lang="kk-KZ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kk-KZ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ұрақ 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220010"/>
            <a:ext cx="7344816" cy="5736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5567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kk-KZ" sz="6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Білемін</a:t>
            </a:r>
          </a:p>
          <a:p>
            <a:pPr marL="0" indent="0">
              <a:buNone/>
            </a:pPr>
            <a:r>
              <a:rPr lang="kk-KZ" sz="6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Білдім </a:t>
            </a:r>
          </a:p>
          <a:p>
            <a:pPr marL="0" indent="0">
              <a:buNone/>
            </a:pPr>
            <a:r>
              <a:rPr lang="kk-KZ" sz="6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Білгім келеді</a:t>
            </a:r>
            <a:endParaRPr lang="ru-RU" sz="6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195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347" y="188640"/>
            <a:ext cx="8637149" cy="640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592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kk-KZ" sz="7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Назарларыңызға рақмет!</a:t>
            </a:r>
            <a:endParaRPr lang="ru-RU" sz="7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FAC08F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1104</TotalTime>
  <Words>667</Words>
  <Application>Microsoft Office PowerPoint</Application>
  <PresentationFormat>Экран (4:3)</PresentationFormat>
  <Paragraphs>117</Paragraphs>
  <Slides>36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Тема Office</vt:lpstr>
      <vt:lpstr>Презентация PowerPoint</vt:lpstr>
      <vt:lpstr>Презентация PowerPoint</vt:lpstr>
      <vt:lpstr>Презентация PowerPoint</vt:lpstr>
      <vt:lpstr>Сабақтың тақырыбы:</vt:lpstr>
      <vt:lpstr>Сабақтың мақсаты:</vt:lpstr>
      <vt:lpstr>Үй тапсырмасын тексеру  Алаш партиясы мен Алашорда көсемдері   </vt:lpstr>
      <vt:lpstr>Сабақтың эпиграфы:</vt:lpstr>
      <vt:lpstr>Қаңтардың жиырма екісі</vt:lpstr>
      <vt:lpstr>Үй тапсырмасын тексеру  Алаш партиясы мен Алашорда көсемдері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Сандар сөйлейді </vt:lpstr>
      <vt:lpstr>Білім Қоржыны</vt:lpstr>
      <vt:lpstr>    1-топ. Алаш партиясының құрылуы.    2-топ. Алаш партиясының    бағдарламасы.   3-топ.Алаш көсемі –       Әлихан Бөкейхан. </vt:lpstr>
      <vt:lpstr>Ахмет Байтұрсынов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Шығармалары </vt:lpstr>
      <vt:lpstr>Презентация PowerPoint</vt:lpstr>
      <vt:lpstr>Презентация PowerPoint</vt:lpstr>
      <vt:lpstr>Айналмалы бекеттер</vt:lpstr>
      <vt:lpstr>Презентация PowerPoint</vt:lpstr>
      <vt:lpstr>Презентация PowerPoint</vt:lpstr>
      <vt:lpstr>конверт сұрақ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user</cp:lastModifiedBy>
  <cp:revision>103</cp:revision>
  <dcterms:created xsi:type="dcterms:W3CDTF">2013-08-20T22:02:58Z</dcterms:created>
  <dcterms:modified xsi:type="dcterms:W3CDTF">2019-01-22T05:26:32Z</dcterms:modified>
</cp:coreProperties>
</file>