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1" r:id="rId2"/>
    <p:sldId id="273" r:id="rId3"/>
    <p:sldId id="276" r:id="rId4"/>
    <p:sldId id="263" r:id="rId5"/>
    <p:sldId id="271" r:id="rId6"/>
    <p:sldId id="274" r:id="rId7"/>
    <p:sldId id="283" r:id="rId8"/>
    <p:sldId id="277" r:id="rId9"/>
    <p:sldId id="272" r:id="rId10"/>
    <p:sldId id="284" r:id="rId11"/>
    <p:sldId id="278" r:id="rId12"/>
    <p:sldId id="280" r:id="rId13"/>
    <p:sldId id="285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71" autoAdjust="0"/>
  </p:normalViewPr>
  <p:slideViewPr>
    <p:cSldViewPr>
      <p:cViewPr varScale="1">
        <p:scale>
          <a:sx n="65" d="100"/>
          <a:sy n="65" d="100"/>
        </p:scale>
        <p:origin x="-97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0C66F-27D4-437E-942A-5D3581B2A701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A599B-C11F-4CF2-9652-D758E80D9E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101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1" Type="http://schemas.openxmlformats.org/officeDocument/2006/relationships/audio" Target="file:///F:\&#1053;&#1086;&#1074;&#1072;&#1103;%20&#1087;&#1072;&#1087;&#1082;&#1072;\&#1055;&#1086;&#1083;&#1077;%20&#1095;&#1091;&#1076;&#1077;&#1089;-&#1057;&#1086;&#1074;&#1088;&#1077;&#1084;&#1077;&#1085;&#1085;&#1072;&#1103;%20&#1079;&#1072;&#1089;&#1090;&#1072;&#1074;&#1082;&#1072;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3;&#1086;&#1074;&#1072;&#1103;%20&#1087;&#1072;&#1087;&#1082;&#1072;\&#1055;&#1086;&#1083;&#1077;%20&#1095;&#1091;&#1076;&#1077;&#1089;-&#1057;&#1086;&#1074;&#1088;&#1077;&#1084;&#1077;&#1085;&#1085;&#1072;&#1103;%20&#1079;&#1072;&#1089;&#1090;&#1072;&#1074;&#1082;&#1072;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6;&#1040;&#1041;&#1054;&#1058;&#1040;\&#1052;&#1077;&#1088;&#1086;&#1087;&#1088;&#1080;&#1103;&#1090;&#1080;&#1103;%20&#1042;&#1086;&#1078;&#1072;&#1090;&#1072;&#1103;\&#1044;&#1077;&#1085;&#1100;%20&#1052;&#1072;&#1090;&#1077;&#1088;&#1080;\pole-chudes-super-igra-2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 конец 5">
            <a:hlinkClick r:id="" action="ppaction://hlinkshowjump?jump=nextslide" highlightClick="1"/>
          </p:cNvPr>
          <p:cNvSpPr/>
          <p:nvPr/>
        </p:nvSpPr>
        <p:spPr>
          <a:xfrm>
            <a:off x="8072462" y="6143644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72528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929198"/>
            <a:ext cx="3714748" cy="150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357694"/>
            <a:ext cx="2786063" cy="109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728" y="0"/>
            <a:ext cx="61398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8100" cmpd="sng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b="1" i="1" dirty="0" smtClean="0">
                <a:solidFill>
                  <a:srgbClr val="FF0000"/>
                </a:solidFill>
                <a:latin typeface="Garamond" pitchFamily="18" charset="0"/>
              </a:rPr>
              <a:t>Правила игры:</a:t>
            </a:r>
            <a:endParaRPr lang="ru-RU" sz="5400" dirty="0">
              <a:solidFill>
                <a:srgbClr val="FF0000"/>
              </a:solidFill>
              <a:latin typeface="Garamond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38100" cmpd="sng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Содержимое 8"/>
          <p:cNvSpPr>
            <a:spLocks noGrp="1"/>
          </p:cNvSpPr>
          <p:nvPr>
            <p:ph idx="1"/>
          </p:nvPr>
        </p:nvSpPr>
        <p:spPr>
          <a:xfrm>
            <a:off x="428625" y="1000108"/>
            <a:ext cx="4786318" cy="5340367"/>
          </a:xfrm>
        </p:spPr>
        <p:txBody>
          <a:bodyPr rtlCol="0">
            <a:normAutofit fontScale="55000" lnSpcReduction="20000"/>
          </a:bodyPr>
          <a:lstStyle/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В процессе игры нельзя подсказывать друг другу.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Тот, кто знает ответ, должен поднять руку (в отборочном туре и в игре со зрителями).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участник не верно назвал букву,  ход игры переходит к следующему игроку.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стрелка укажет на сектор "ПРИЗ", участник должен выбрать приз или игру.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стрелка укажет на сектор "БАНКРОТ", все заработанные раннее очки "сгорают" и ход переходит к следующему игроку.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стрелка укажет на сектор "НОЛЬ", ход переходит к следующему игроку.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стрелка укажет на сектор «ПЛЮС», он имеет право открыть любую букву в загаданном слове.</a:t>
            </a:r>
          </a:p>
          <a:p>
            <a:pPr lvl="0" algn="just"/>
            <a:r>
              <a:rPr lang="ru-RU" dirty="0" smtClean="0">
                <a:solidFill>
                  <a:srgbClr val="002060"/>
                </a:solidFill>
              </a:rPr>
              <a:t>Если участник правильно назвал 3 буквы, он имеет право на 2 коробочки, в одной из которых приз</a:t>
            </a:r>
          </a:p>
          <a:p>
            <a:pPr lvl="0" algn="just"/>
            <a:endParaRPr lang="ru-RU" dirty="0" smtClean="0">
              <a:solidFill>
                <a:srgbClr val="002060"/>
              </a:solidFill>
            </a:endParaRPr>
          </a:p>
          <a:p>
            <a:pPr marL="514350" indent="-514350">
              <a:buFont typeface="Arial" charset="0"/>
              <a:buNone/>
              <a:defRPr/>
            </a:pPr>
            <a:endParaRPr lang="ru-RU" b="1" dirty="0" smtClean="0">
              <a:solidFill>
                <a:srgbClr val="FF3399"/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в конец 7">
            <a:hlinkClick r:id="" action="ppaction://hlinkshowjump?jump=nextslide" highlightClick="1"/>
          </p:cNvPr>
          <p:cNvSpPr/>
          <p:nvPr/>
        </p:nvSpPr>
        <p:spPr>
          <a:xfrm>
            <a:off x="8429652" y="6143644"/>
            <a:ext cx="500066" cy="42865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 конец 6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428628" cy="328036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Винни Пух\f9401e02b4a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0162" y="269973"/>
            <a:ext cx="8856000" cy="6399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3813" y="0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257" y="71414"/>
            <a:ext cx="6046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522" y="928670"/>
            <a:ext cx="5693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17" y="1785926"/>
            <a:ext cx="57259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2577108"/>
            <a:ext cx="4844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Г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71" y="3434364"/>
            <a:ext cx="65114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91" y="4291620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Е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010" y="5072074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Ё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71470" y="5857892"/>
            <a:ext cx="7617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Ж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1603" y="5863256"/>
            <a:ext cx="5180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2359" y="5863256"/>
            <a:ext cx="63671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И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53683" y="5863256"/>
            <a:ext cx="5741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К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30505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Л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45613" y="5863256"/>
            <a:ext cx="7906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9836" y="5863256"/>
            <a:ext cx="6222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76384" y="5863256"/>
            <a:ext cx="6527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9331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93061" y="5863256"/>
            <a:ext cx="5533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27077" y="5863256"/>
            <a:ext cx="5517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6017" y="5863256"/>
            <a:ext cx="52770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988449" y="5863256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У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6800" y="5863256"/>
            <a:ext cx="6864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Ф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86979" y="5863256"/>
            <a:ext cx="5661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Х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50175" y="5863256"/>
            <a:ext cx="6399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Ц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980699" y="5863256"/>
            <a:ext cx="57900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Ч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67753" y="5863256"/>
            <a:ext cx="8050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Ш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57333" y="5072074"/>
            <a:ext cx="8258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Щ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501090" y="4214818"/>
            <a:ext cx="6270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Ъ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29652" y="3357562"/>
            <a:ext cx="7377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Ы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86375" y="2643182"/>
            <a:ext cx="567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Ь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91184" y="1714488"/>
            <a:ext cx="5581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Э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361341" y="1005472"/>
            <a:ext cx="8178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Ю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79161" y="142852"/>
            <a:ext cx="5822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Я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8662" y="1714488"/>
            <a:ext cx="79701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64983" y="1714488"/>
            <a:ext cx="611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93611" y="1714488"/>
            <a:ext cx="6431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Й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455902" y="1714488"/>
            <a:ext cx="55976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938152" y="1728104"/>
            <a:ext cx="6431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00430" y="1714488"/>
            <a:ext cx="58060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675389" y="1728104"/>
            <a:ext cx="1847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7088" y="442913"/>
            <a:ext cx="7489825" cy="10080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звучит слово «мама» на армянском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языке?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7153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071802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071670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571736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571604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57186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Управляющая кнопка: в конец 54">
            <a:hlinkClick r:id="" action="ppaction://hlinkshowjump?jump=nextslide" highlightClick="1"/>
          </p:cNvPr>
          <p:cNvSpPr/>
          <p:nvPr/>
        </p:nvSpPr>
        <p:spPr>
          <a:xfrm>
            <a:off x="7929586" y="5429264"/>
            <a:ext cx="428628" cy="42862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6" name="Группа 10"/>
          <p:cNvGrpSpPr>
            <a:grpSpLocks/>
          </p:cNvGrpSpPr>
          <p:nvPr/>
        </p:nvGrpSpPr>
        <p:grpSpPr bwMode="auto">
          <a:xfrm>
            <a:off x="4286248" y="1857364"/>
            <a:ext cx="4060825" cy="4122737"/>
            <a:chOff x="395536" y="2204864"/>
            <a:chExt cx="4060923" cy="4122759"/>
          </a:xfrm>
        </p:grpSpPr>
        <p:grpSp>
          <p:nvGrpSpPr>
            <p:cNvPr id="57" name="Группа 128"/>
            <p:cNvGrpSpPr>
              <a:grpSpLocks/>
            </p:cNvGrpSpPr>
            <p:nvPr/>
          </p:nvGrpSpPr>
          <p:grpSpPr bwMode="auto">
            <a:xfrm>
              <a:off x="395536" y="2204864"/>
              <a:ext cx="4060923" cy="4122759"/>
              <a:chOff x="928265" y="1556792"/>
              <a:chExt cx="4060923" cy="4122759"/>
            </a:xfrm>
          </p:grpSpPr>
          <p:grpSp>
            <p:nvGrpSpPr>
              <p:cNvPr id="59" name="Группа 126"/>
              <p:cNvGrpSpPr>
                <a:grpSpLocks/>
              </p:cNvGrpSpPr>
              <p:nvPr/>
            </p:nvGrpSpPr>
            <p:grpSpPr bwMode="auto">
              <a:xfrm>
                <a:off x="928265" y="1556792"/>
                <a:ext cx="4060923" cy="4122759"/>
                <a:chOff x="928265" y="1556792"/>
                <a:chExt cx="4060923" cy="4122759"/>
              </a:xfrm>
            </p:grpSpPr>
            <p:grpSp>
              <p:nvGrpSpPr>
                <p:cNvPr id="61" name="Группа 124"/>
                <p:cNvGrpSpPr>
                  <a:grpSpLocks/>
                </p:cNvGrpSpPr>
                <p:nvPr/>
              </p:nvGrpSpPr>
              <p:grpSpPr bwMode="auto">
                <a:xfrm>
                  <a:off x="971600" y="1556792"/>
                  <a:ext cx="4017588" cy="4122759"/>
                  <a:chOff x="971600" y="1556792"/>
                  <a:chExt cx="4017588" cy="4122759"/>
                </a:xfrm>
              </p:grpSpPr>
              <p:grpSp>
                <p:nvGrpSpPr>
                  <p:cNvPr id="63" name="Группа 121"/>
                  <p:cNvGrpSpPr>
                    <a:grpSpLocks/>
                  </p:cNvGrpSpPr>
                  <p:nvPr/>
                </p:nvGrpSpPr>
                <p:grpSpPr bwMode="auto">
                  <a:xfrm>
                    <a:off x="971600" y="1556792"/>
                    <a:ext cx="4017588" cy="4122759"/>
                    <a:chOff x="971600" y="1556792"/>
                    <a:chExt cx="4017588" cy="4122759"/>
                  </a:xfrm>
                </p:grpSpPr>
                <p:grpSp>
                  <p:nvGrpSpPr>
                    <p:cNvPr id="65" name="Группа 1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71600" y="1556792"/>
                      <a:ext cx="4017588" cy="4122759"/>
                      <a:chOff x="971600" y="1556792"/>
                      <a:chExt cx="4017588" cy="4122759"/>
                    </a:xfrm>
                  </p:grpSpPr>
                  <p:grpSp>
                    <p:nvGrpSpPr>
                      <p:cNvPr id="67" name="Группа 1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600" y="1556792"/>
                        <a:ext cx="4017588" cy="4122759"/>
                        <a:chOff x="971600" y="1556792"/>
                        <a:chExt cx="4017588" cy="4122759"/>
                      </a:xfrm>
                    </p:grpSpPr>
                    <p:grpSp>
                      <p:nvGrpSpPr>
                        <p:cNvPr id="69" name="Группа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971600" y="1556792"/>
                          <a:ext cx="4017588" cy="4085215"/>
                          <a:chOff x="971600" y="1556792"/>
                          <a:chExt cx="4017588" cy="4085215"/>
                        </a:xfrm>
                      </p:grpSpPr>
                      <p:grpSp>
                        <p:nvGrpSpPr>
                          <p:cNvPr id="71" name="Группа 11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71600" y="1556792"/>
                            <a:ext cx="4017588" cy="4085215"/>
                            <a:chOff x="971600" y="1556792"/>
                            <a:chExt cx="4017588" cy="4085215"/>
                          </a:xfrm>
                        </p:grpSpPr>
                        <p:grpSp>
                          <p:nvGrpSpPr>
                            <p:cNvPr id="73" name="Группа 1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971600" y="1556792"/>
                              <a:ext cx="4017588" cy="4085215"/>
                              <a:chOff x="971600" y="1556792"/>
                              <a:chExt cx="4017588" cy="4085215"/>
                            </a:xfrm>
                          </p:grpSpPr>
                          <p:grpSp>
                            <p:nvGrpSpPr>
                              <p:cNvPr id="75" name="Группа 10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971600" y="1556792"/>
                                <a:ext cx="4017588" cy="4085215"/>
                                <a:chOff x="971600" y="1556792"/>
                                <a:chExt cx="4017588" cy="4085215"/>
                              </a:xfrm>
                            </p:grpSpPr>
                            <p:grpSp>
                              <p:nvGrpSpPr>
                                <p:cNvPr id="77" name="Группа 106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971600" y="1556792"/>
                                  <a:ext cx="4017588" cy="4085215"/>
                                  <a:chOff x="827584" y="1526657"/>
                                  <a:chExt cx="4017588" cy="4085215"/>
                                </a:xfrm>
                              </p:grpSpPr>
                              <p:pic>
                                <p:nvPicPr>
                                  <p:cNvPr id="79" name="Picture 28" descr="оля-ля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7" cstate="print">
                                    <a:clrChange>
                                      <a:clrFrom>
                                        <a:srgbClr val="FFFEBB"/>
                                      </a:clrFrom>
                                      <a:clrTo>
                                        <a:srgbClr val="FFFEBB">
                                          <a:alpha val="0"/>
                                        </a:srgbClr>
                                      </a:clrTo>
                                    </a:clrChange>
                                  </a:blip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827584" y="1628800"/>
                                    <a:ext cx="4017588" cy="398307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</p:pic>
                              <p:sp>
                                <p:nvSpPr>
                                  <p:cNvPr id="80" name="Прямоугольник 79"/>
                                  <p:cNvSpPr/>
                                  <p:nvPr/>
                                </p:nvSpPr>
                                <p:spPr>
                                  <a:xfrm rot="622995">
                                    <a:off x="2922523" y="1526657"/>
                                    <a:ext cx="548548" cy="92333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>
                                    <a:spAutoFit/>
                                    <a:scene3d>
                                      <a:camera prst="orthographicFront"/>
                                      <a:lightRig rig="soft" dir="t">
                                        <a:rot lat="0" lon="0" rev="10800000"/>
                                      </a:lightRig>
                                    </a:scene3d>
                                    <a:sp3d>
                                      <a:bevelT w="27940" h="12700"/>
                                      <a:contourClr>
                                        <a:srgbClr val="DDDDDD"/>
                                      </a:contourClr>
                                    </a:sp3d>
                                  </a:bodyPr>
                                  <a:lstStyle/>
                                  <a:p>
                                    <a:pPr algn="ctr" fontAlgn="auto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ru-RU" sz="5400" b="1" spc="150" dirty="0">
                                        <a:ln w="11430"/>
                                        <a:solidFill>
                                          <a:srgbClr val="F8F8F8"/>
                                        </a:solidFill>
                                        <a:effectLst>
                                          <a:outerShdw blurRad="25400" algn="tl" rotWithShape="0">
                                            <a:srgbClr val="000000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+mn-lt"/>
                                        <a:cs typeface="+mn-cs"/>
                                      </a:rPr>
                                      <a:t>+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78" name="Прямоугольник 77"/>
                                <p:cNvSpPr/>
                                <p:nvPr/>
                              </p:nvSpPr>
                              <p:spPr>
                                <a:xfrm rot="2202538">
                                  <a:off x="3705646" y="2129067"/>
                                  <a:ext cx="704039" cy="707886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>
                                  <a:spAutoFit/>
                                </a:bodyPr>
                                <a:lstStyle/>
                                <a:p>
                                  <a:pPr algn="ctr" fontAlgn="auto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4000" b="1" dirty="0">
                                      <a:latin typeface="+mn-lt"/>
                                      <a:cs typeface="+mn-cs"/>
                                    </a:rPr>
                                    <a:t>50</a:t>
                                  </a:r>
                                </a:p>
                              </p:txBody>
                            </p:sp>
                          </p:grpSp>
                          <p:sp>
                            <p:nvSpPr>
                              <p:cNvPr id="76" name="Прямоугольник 75"/>
                              <p:cNvSpPr/>
                              <p:nvPr/>
                            </p:nvSpPr>
                            <p:spPr>
                              <a:xfrm rot="4922632">
                                <a:off x="4197552" y="2884708"/>
                                <a:ext cx="679994" cy="70788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>
                                <a:spAutoFit/>
                              </a:bodyPr>
                              <a:lstStyle/>
                              <a:p>
                                <a:pPr algn="ctr" fontAlgn="auto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4000" dirty="0">
                                    <a:ln w="18415" cmpd="sng">
                                      <a:solidFill>
                                        <a:srgbClr val="FFFFFF"/>
                                      </a:solidFill>
                                      <a:prstDash val="solid"/>
                                    </a:ln>
                                    <a:solidFill>
                                      <a:srgbClr val="FFFFFF"/>
                                    </a:solidFill>
                                    <a:effectLst>
                                      <a:outerShdw blurRad="63500" dir="3600000" algn="tl" rotWithShape="0">
                                        <a:srgbClr val="000000">
                                          <a:alpha val="70000"/>
                                        </a:srgbClr>
                                      </a:outerShdw>
                                    </a:effectLst>
                                    <a:latin typeface="+mn-lt"/>
                                    <a:cs typeface="+mn-cs"/>
                                  </a:rPr>
                                  <a:t>х2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74" name="Прямоугольник 73"/>
                            <p:cNvSpPr/>
                            <p:nvPr/>
                          </p:nvSpPr>
                          <p:spPr>
                            <a:xfrm rot="6308384">
                              <a:off x="4125598" y="3776652"/>
                              <a:ext cx="963725" cy="70788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algn="ctr" fontAlgn="auto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4000" b="1" dirty="0">
                                  <a:latin typeface="+mn-lt"/>
                                  <a:cs typeface="+mn-cs"/>
                                </a:rPr>
                                <a:t>100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72" name="Прямоугольник 71"/>
                          <p:cNvSpPr/>
                          <p:nvPr/>
                        </p:nvSpPr>
                        <p:spPr>
                          <a:xfrm rot="8136348">
                            <a:off x="3721484" y="4646380"/>
                            <a:ext cx="962122" cy="52322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algn="ctr"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2800" dirty="0">
                                <a:ln w="18415" cmpd="sng">
                                  <a:solidFill>
                                    <a:srgbClr val="FFFFFF"/>
                                  </a:solidFill>
                                  <a:prstDash val="solid"/>
                                </a:ln>
                                <a:solidFill>
                                  <a:srgbClr val="FFFFFF"/>
                                </a:solidFill>
                                <a:effectLst>
                                  <a:outerShdw blurRad="63500" dir="3600000" algn="tl" rotWithShape="0">
                                    <a:srgbClr val="000000">
                                      <a:alpha val="70000"/>
                                    </a:srgbClr>
                                  </a:outerShdw>
                                </a:effectLst>
                                <a:latin typeface="+mn-lt"/>
                                <a:cs typeface="+mn-cs"/>
                              </a:rPr>
                              <a:t>шанс</a:t>
                            </a:r>
                          </a:p>
                        </p:txBody>
                      </p:sp>
                    </p:grpSp>
                    <p:sp>
                      <p:nvSpPr>
                        <p:cNvPr id="70" name="Прямоугольник 69"/>
                        <p:cNvSpPr/>
                        <p:nvPr/>
                      </p:nvSpPr>
                      <p:spPr>
                        <a:xfrm rot="9991816">
                          <a:off x="2912998" y="4971665"/>
                          <a:ext cx="963725" cy="70788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4000" b="1" dirty="0">
                              <a:latin typeface="+mn-lt"/>
                              <a:cs typeface="+mn-cs"/>
                            </a:rPr>
                            <a:t>150</a:t>
                          </a:r>
                        </a:p>
                      </p:txBody>
                    </p:sp>
                  </p:grpSp>
                  <p:sp>
                    <p:nvSpPr>
                      <p:cNvPr id="68" name="Прямоугольник 67"/>
                      <p:cNvSpPr/>
                      <p:nvPr/>
                    </p:nvSpPr>
                    <p:spPr>
                      <a:xfrm rot="11752548">
                        <a:off x="1966341" y="4954530"/>
                        <a:ext cx="963725" cy="7078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ru-RU" sz="4000" dirty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+mn-lt"/>
                            <a:cs typeface="+mn-cs"/>
                          </a:rPr>
                          <a:t>200</a:t>
                        </a:r>
                      </a:p>
                    </p:txBody>
                  </p:sp>
                </p:grpSp>
                <p:sp>
                  <p:nvSpPr>
                    <p:cNvPr id="66" name="Прямоугольник 65"/>
                    <p:cNvSpPr/>
                    <p:nvPr/>
                  </p:nvSpPr>
                  <p:spPr>
                    <a:xfrm rot="17501029">
                      <a:off x="775245" y="2930112"/>
                      <a:ext cx="1027845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3200" b="1" dirty="0">
                          <a:latin typeface="+mn-lt"/>
                          <a:cs typeface="+mn-cs"/>
                        </a:rPr>
                        <a:t>приз</a:t>
                      </a:r>
                    </a:p>
                  </p:txBody>
                </p:sp>
              </p:grpSp>
              <p:cxnSp>
                <p:nvCxnSpPr>
                  <p:cNvPr id="64" name="Прямая со стрелкой 63"/>
                  <p:cNvCxnSpPr/>
                  <p:nvPr/>
                </p:nvCxnSpPr>
                <p:spPr>
                  <a:xfrm flipH="1" flipV="1">
                    <a:off x="1475965" y="4580995"/>
                    <a:ext cx="358784" cy="360365"/>
                  </a:xfrm>
                  <a:prstGeom prst="straightConnector1">
                    <a:avLst/>
                  </a:prstGeom>
                  <a:ln w="571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2" name="Прямоугольник 61"/>
                <p:cNvSpPr/>
                <p:nvPr/>
              </p:nvSpPr>
              <p:spPr>
                <a:xfrm rot="15408026">
                  <a:off x="800345" y="3697018"/>
                  <a:ext cx="963725" cy="7078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40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+mn-lt"/>
                      <a:cs typeface="+mn-cs"/>
                    </a:rPr>
                    <a:t>250</a:t>
                  </a:r>
                </a:p>
              </p:txBody>
            </p:sp>
          </p:grpSp>
          <p:sp>
            <p:nvSpPr>
              <p:cNvPr id="60" name="Прямоугольник 59"/>
              <p:cNvSpPr/>
              <p:nvPr/>
            </p:nvSpPr>
            <p:spPr>
              <a:xfrm rot="18986304">
                <a:off x="1226842" y="2079429"/>
                <a:ext cx="963725" cy="7078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cs typeface="+mn-cs"/>
                  </a:rPr>
                  <a:t>300</a:t>
                </a: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 rot="20933116">
              <a:off x="1753038" y="2291115"/>
              <a:ext cx="4700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000" b="1" dirty="0">
                  <a:latin typeface="+mn-lt"/>
                  <a:cs typeface="+mn-cs"/>
                </a:rPr>
                <a:t>Б</a:t>
              </a:r>
            </a:p>
          </p:txBody>
        </p:sp>
      </p:grpSp>
      <p:grpSp>
        <p:nvGrpSpPr>
          <p:cNvPr id="81" name="Группа 30"/>
          <p:cNvGrpSpPr>
            <a:grpSpLocks/>
          </p:cNvGrpSpPr>
          <p:nvPr/>
        </p:nvGrpSpPr>
        <p:grpSpPr bwMode="auto">
          <a:xfrm rot="20093240">
            <a:off x="5690719" y="1869517"/>
            <a:ext cx="679559" cy="2430757"/>
            <a:chOff x="2127825" y="2368240"/>
            <a:chExt cx="681685" cy="2084571"/>
          </a:xfrm>
          <a:solidFill>
            <a:srgbClr val="FF0000"/>
          </a:solidFill>
        </p:grpSpPr>
        <p:sp>
          <p:nvSpPr>
            <p:cNvPr id="82" name="Стрелка вниз 81"/>
            <p:cNvSpPr/>
            <p:nvPr/>
          </p:nvSpPr>
          <p:spPr>
            <a:xfrm rot="11778511">
              <a:off x="2532969" y="2368240"/>
              <a:ext cx="276541" cy="1863748"/>
            </a:xfrm>
            <a:prstGeom prst="downArrow">
              <a:avLst>
                <a:gd name="adj1" fmla="val 50000"/>
                <a:gd name="adj2" fmla="val 215942"/>
              </a:avLst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 rot="14525451">
              <a:off x="2159912" y="4002175"/>
              <a:ext cx="418549" cy="482723"/>
            </a:xfrm>
            <a:prstGeom prst="ellipse">
              <a:avLst/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700000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22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700000">
                                      <p:cBhvr>
                                        <p:cTn id="22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0">
                                      <p:cBhvr>
                                        <p:cTn id="22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0">
                                      <p:cBhvr>
                                        <p:cTn id="23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4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4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26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620000">
                                      <p:cBhvr>
                                        <p:cTn id="26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360000">
                                      <p:cBhvr>
                                        <p:cTn id="26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7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400000">
                                      <p:cBhvr>
                                        <p:cTn id="27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28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47" grpId="0" animBg="1"/>
      <p:bldP spid="48" grpId="1" animBg="1"/>
      <p:bldP spid="49" grpId="1" animBg="1"/>
      <p:bldP spid="50" grpId="0" animBg="1"/>
      <p:bldP spid="52" grpId="0" animBg="1"/>
      <p:bldP spid="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 конец 5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 конец 6">
            <a:hlinkClick r:id="" action="ppaction://hlinkshowjump?jump=nextslide" highlightClick="1"/>
          </p:cNvPr>
          <p:cNvSpPr/>
          <p:nvPr/>
        </p:nvSpPr>
        <p:spPr>
          <a:xfrm>
            <a:off x="8072462" y="6072206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Винни Пух\f9401e02b4a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0162" y="269973"/>
            <a:ext cx="8856000" cy="6399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3813" y="0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257" y="71414"/>
            <a:ext cx="6046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522" y="928670"/>
            <a:ext cx="5693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17" y="1785926"/>
            <a:ext cx="57259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2577108"/>
            <a:ext cx="4844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Г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71" y="3434364"/>
            <a:ext cx="65114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91" y="4291620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Е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010" y="5072074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Ё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71470" y="5857892"/>
            <a:ext cx="7617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Ж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1603" y="5863256"/>
            <a:ext cx="5180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2359" y="5863256"/>
            <a:ext cx="63671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И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53683" y="5863256"/>
            <a:ext cx="5741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К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30505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Л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45613" y="5863256"/>
            <a:ext cx="7906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9836" y="5863256"/>
            <a:ext cx="6222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76384" y="5863256"/>
            <a:ext cx="6527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9331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93061" y="5863256"/>
            <a:ext cx="5533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27077" y="5863256"/>
            <a:ext cx="5517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6017" y="5863256"/>
            <a:ext cx="52770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988449" y="5863256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У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6800" y="5863256"/>
            <a:ext cx="6864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Ф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86979" y="5863256"/>
            <a:ext cx="5661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Х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50175" y="5863256"/>
            <a:ext cx="6399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Ц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980699" y="5863256"/>
            <a:ext cx="57900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Ч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67753" y="5863256"/>
            <a:ext cx="8050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Ш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57333" y="5072074"/>
            <a:ext cx="8258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Щ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501090" y="4214818"/>
            <a:ext cx="6270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Ъ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29652" y="3357562"/>
            <a:ext cx="7377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Ы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86375" y="2643182"/>
            <a:ext cx="567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Ь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91184" y="1714488"/>
            <a:ext cx="5581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Э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361341" y="1005472"/>
            <a:ext cx="8178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Ю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79161" y="142852"/>
            <a:ext cx="5822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Я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00100" y="1719852"/>
            <a:ext cx="65755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00298" y="1719852"/>
            <a:ext cx="611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86397" y="1714488"/>
            <a:ext cx="65755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11901" y="1714488"/>
            <a:ext cx="55976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Э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675389" y="1728104"/>
            <a:ext cx="1847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7088" y="442913"/>
            <a:ext cx="7489825" cy="10080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звучит слово «мама» на   грузинском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языке?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64917" y="2643182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065049" y="2643182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552232" y="2643182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2571736" y="2643182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Управляющая кнопка: в конец 54">
            <a:hlinkClick r:id="" action="ppaction://hlinkshowjump?jump=nextslide" highlightClick="1"/>
          </p:cNvPr>
          <p:cNvSpPr/>
          <p:nvPr/>
        </p:nvSpPr>
        <p:spPr>
          <a:xfrm>
            <a:off x="7929586" y="5429264"/>
            <a:ext cx="428628" cy="42862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па 10"/>
          <p:cNvGrpSpPr>
            <a:grpSpLocks/>
          </p:cNvGrpSpPr>
          <p:nvPr/>
        </p:nvGrpSpPr>
        <p:grpSpPr bwMode="auto">
          <a:xfrm>
            <a:off x="4286248" y="1857364"/>
            <a:ext cx="4060825" cy="4122737"/>
            <a:chOff x="395536" y="2204864"/>
            <a:chExt cx="4060923" cy="4122759"/>
          </a:xfrm>
        </p:grpSpPr>
        <p:grpSp>
          <p:nvGrpSpPr>
            <p:cNvPr id="40" name="Группа 128"/>
            <p:cNvGrpSpPr>
              <a:grpSpLocks/>
            </p:cNvGrpSpPr>
            <p:nvPr/>
          </p:nvGrpSpPr>
          <p:grpSpPr bwMode="auto">
            <a:xfrm>
              <a:off x="395536" y="2204864"/>
              <a:ext cx="4060923" cy="4122759"/>
              <a:chOff x="928265" y="1556792"/>
              <a:chExt cx="4060923" cy="4122759"/>
            </a:xfrm>
          </p:grpSpPr>
          <p:grpSp>
            <p:nvGrpSpPr>
              <p:cNvPr id="41" name="Группа 126"/>
              <p:cNvGrpSpPr>
                <a:grpSpLocks/>
              </p:cNvGrpSpPr>
              <p:nvPr/>
            </p:nvGrpSpPr>
            <p:grpSpPr bwMode="auto">
              <a:xfrm>
                <a:off x="928265" y="1556792"/>
                <a:ext cx="4060923" cy="4122759"/>
                <a:chOff x="928265" y="1556792"/>
                <a:chExt cx="4060923" cy="4122759"/>
              </a:xfrm>
            </p:grpSpPr>
            <p:grpSp>
              <p:nvGrpSpPr>
                <p:cNvPr id="46" name="Группа 124"/>
                <p:cNvGrpSpPr>
                  <a:grpSpLocks/>
                </p:cNvGrpSpPr>
                <p:nvPr/>
              </p:nvGrpSpPr>
              <p:grpSpPr bwMode="auto">
                <a:xfrm>
                  <a:off x="971600" y="1556792"/>
                  <a:ext cx="4017588" cy="4122759"/>
                  <a:chOff x="971600" y="1556792"/>
                  <a:chExt cx="4017588" cy="4122759"/>
                </a:xfrm>
              </p:grpSpPr>
              <p:grpSp>
                <p:nvGrpSpPr>
                  <p:cNvPr id="54" name="Группа 121"/>
                  <p:cNvGrpSpPr>
                    <a:grpSpLocks/>
                  </p:cNvGrpSpPr>
                  <p:nvPr/>
                </p:nvGrpSpPr>
                <p:grpSpPr bwMode="auto">
                  <a:xfrm>
                    <a:off x="971600" y="1556792"/>
                    <a:ext cx="4017588" cy="4122759"/>
                    <a:chOff x="971600" y="1556792"/>
                    <a:chExt cx="4017588" cy="4122759"/>
                  </a:xfrm>
                </p:grpSpPr>
                <p:grpSp>
                  <p:nvGrpSpPr>
                    <p:cNvPr id="56" name="Группа 1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71600" y="1556792"/>
                      <a:ext cx="4017588" cy="4122759"/>
                      <a:chOff x="971600" y="1556792"/>
                      <a:chExt cx="4017588" cy="4122759"/>
                    </a:xfrm>
                  </p:grpSpPr>
                  <p:grpSp>
                    <p:nvGrpSpPr>
                      <p:cNvPr id="57" name="Группа 1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600" y="1556792"/>
                        <a:ext cx="4017588" cy="4122759"/>
                        <a:chOff x="971600" y="1556792"/>
                        <a:chExt cx="4017588" cy="4122759"/>
                      </a:xfrm>
                    </p:grpSpPr>
                    <p:grpSp>
                      <p:nvGrpSpPr>
                        <p:cNvPr id="59" name="Группа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971600" y="1556792"/>
                          <a:ext cx="4017588" cy="4085215"/>
                          <a:chOff x="971600" y="1556792"/>
                          <a:chExt cx="4017588" cy="4085215"/>
                        </a:xfrm>
                      </p:grpSpPr>
                      <p:grpSp>
                        <p:nvGrpSpPr>
                          <p:cNvPr id="61" name="Группа 11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71600" y="1556792"/>
                            <a:ext cx="4017588" cy="4085215"/>
                            <a:chOff x="971600" y="1556792"/>
                            <a:chExt cx="4017588" cy="4085215"/>
                          </a:xfrm>
                        </p:grpSpPr>
                        <p:grpSp>
                          <p:nvGrpSpPr>
                            <p:cNvPr id="63" name="Группа 1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971600" y="1556792"/>
                              <a:ext cx="4017588" cy="4085215"/>
                              <a:chOff x="971600" y="1556792"/>
                              <a:chExt cx="4017588" cy="4085215"/>
                            </a:xfrm>
                          </p:grpSpPr>
                          <p:grpSp>
                            <p:nvGrpSpPr>
                              <p:cNvPr id="65" name="Группа 10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971600" y="1556792"/>
                                <a:ext cx="4017588" cy="4085215"/>
                                <a:chOff x="971600" y="1556792"/>
                                <a:chExt cx="4017588" cy="4085215"/>
                              </a:xfrm>
                            </p:grpSpPr>
                            <p:grpSp>
                              <p:nvGrpSpPr>
                                <p:cNvPr id="67" name="Группа 106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971600" y="1556792"/>
                                  <a:ext cx="4017588" cy="4085215"/>
                                  <a:chOff x="827584" y="1526657"/>
                                  <a:chExt cx="4017588" cy="4085215"/>
                                </a:xfrm>
                              </p:grpSpPr>
                              <p:pic>
                                <p:nvPicPr>
                                  <p:cNvPr id="79" name="Picture 28" descr="оля-ля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7" cstate="print">
                                    <a:clrChange>
                                      <a:clrFrom>
                                        <a:srgbClr val="FFFEBB"/>
                                      </a:clrFrom>
                                      <a:clrTo>
                                        <a:srgbClr val="FFFEBB">
                                          <a:alpha val="0"/>
                                        </a:srgbClr>
                                      </a:clrTo>
                                    </a:clrChange>
                                  </a:blip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827584" y="1628800"/>
                                    <a:ext cx="4017588" cy="398307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</p:pic>
                              <p:sp>
                                <p:nvSpPr>
                                  <p:cNvPr id="80" name="Прямоугольник 79"/>
                                  <p:cNvSpPr/>
                                  <p:nvPr/>
                                </p:nvSpPr>
                                <p:spPr>
                                  <a:xfrm rot="622995">
                                    <a:off x="2922523" y="1526657"/>
                                    <a:ext cx="548548" cy="92333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>
                                    <a:spAutoFit/>
                                    <a:scene3d>
                                      <a:camera prst="orthographicFront"/>
                                      <a:lightRig rig="soft" dir="t">
                                        <a:rot lat="0" lon="0" rev="10800000"/>
                                      </a:lightRig>
                                    </a:scene3d>
                                    <a:sp3d>
                                      <a:bevelT w="27940" h="12700"/>
                                      <a:contourClr>
                                        <a:srgbClr val="DDDDDD"/>
                                      </a:contourClr>
                                    </a:sp3d>
                                  </a:bodyPr>
                                  <a:lstStyle/>
                                  <a:p>
                                    <a:pPr algn="ctr" fontAlgn="auto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ru-RU" sz="5400" b="1" spc="150" dirty="0">
                                        <a:ln w="11430"/>
                                        <a:solidFill>
                                          <a:srgbClr val="F8F8F8"/>
                                        </a:solidFill>
                                        <a:effectLst>
                                          <a:outerShdw blurRad="25400" algn="tl" rotWithShape="0">
                                            <a:srgbClr val="000000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+mn-lt"/>
                                        <a:cs typeface="+mn-cs"/>
                                      </a:rPr>
                                      <a:t>+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78" name="Прямоугольник 77"/>
                                <p:cNvSpPr/>
                                <p:nvPr/>
                              </p:nvSpPr>
                              <p:spPr>
                                <a:xfrm rot="2202538">
                                  <a:off x="3705646" y="2129067"/>
                                  <a:ext cx="704039" cy="707886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>
                                  <a:spAutoFit/>
                                </a:bodyPr>
                                <a:lstStyle/>
                                <a:p>
                                  <a:pPr algn="ctr" fontAlgn="auto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4000" b="1" dirty="0">
                                      <a:latin typeface="+mn-lt"/>
                                      <a:cs typeface="+mn-cs"/>
                                    </a:rPr>
                                    <a:t>50</a:t>
                                  </a:r>
                                </a:p>
                              </p:txBody>
                            </p:sp>
                          </p:grpSp>
                          <p:sp>
                            <p:nvSpPr>
                              <p:cNvPr id="76" name="Прямоугольник 75"/>
                              <p:cNvSpPr/>
                              <p:nvPr/>
                            </p:nvSpPr>
                            <p:spPr>
                              <a:xfrm rot="4922632">
                                <a:off x="4197552" y="2884708"/>
                                <a:ext cx="679994" cy="70788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>
                                <a:spAutoFit/>
                              </a:bodyPr>
                              <a:lstStyle/>
                              <a:p>
                                <a:pPr algn="ctr" fontAlgn="auto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4000" dirty="0">
                                    <a:ln w="18415" cmpd="sng">
                                      <a:solidFill>
                                        <a:srgbClr val="FFFFFF"/>
                                      </a:solidFill>
                                      <a:prstDash val="solid"/>
                                    </a:ln>
                                    <a:solidFill>
                                      <a:srgbClr val="FFFFFF"/>
                                    </a:solidFill>
                                    <a:effectLst>
                                      <a:outerShdw blurRad="63500" dir="3600000" algn="tl" rotWithShape="0">
                                        <a:srgbClr val="000000">
                                          <a:alpha val="70000"/>
                                        </a:srgbClr>
                                      </a:outerShdw>
                                    </a:effectLst>
                                    <a:latin typeface="+mn-lt"/>
                                    <a:cs typeface="+mn-cs"/>
                                  </a:rPr>
                                  <a:t>х2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74" name="Прямоугольник 73"/>
                            <p:cNvSpPr/>
                            <p:nvPr/>
                          </p:nvSpPr>
                          <p:spPr>
                            <a:xfrm rot="6308384">
                              <a:off x="4125598" y="3776652"/>
                              <a:ext cx="963725" cy="70788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algn="ctr" fontAlgn="auto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4000" b="1" dirty="0">
                                  <a:latin typeface="+mn-lt"/>
                                  <a:cs typeface="+mn-cs"/>
                                </a:rPr>
                                <a:t>100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72" name="Прямоугольник 71"/>
                          <p:cNvSpPr/>
                          <p:nvPr/>
                        </p:nvSpPr>
                        <p:spPr>
                          <a:xfrm rot="8136348">
                            <a:off x="3721484" y="4646380"/>
                            <a:ext cx="962122" cy="52322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algn="ctr"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2800" dirty="0">
                                <a:ln w="18415" cmpd="sng">
                                  <a:solidFill>
                                    <a:srgbClr val="FFFFFF"/>
                                  </a:solidFill>
                                  <a:prstDash val="solid"/>
                                </a:ln>
                                <a:solidFill>
                                  <a:srgbClr val="FFFFFF"/>
                                </a:solidFill>
                                <a:effectLst>
                                  <a:outerShdw blurRad="63500" dir="3600000" algn="tl" rotWithShape="0">
                                    <a:srgbClr val="000000">
                                      <a:alpha val="70000"/>
                                    </a:srgbClr>
                                  </a:outerShdw>
                                </a:effectLst>
                                <a:latin typeface="+mn-lt"/>
                                <a:cs typeface="+mn-cs"/>
                              </a:rPr>
                              <a:t>шанс</a:t>
                            </a:r>
                          </a:p>
                        </p:txBody>
                      </p:sp>
                    </p:grpSp>
                    <p:sp>
                      <p:nvSpPr>
                        <p:cNvPr id="70" name="Прямоугольник 69"/>
                        <p:cNvSpPr/>
                        <p:nvPr/>
                      </p:nvSpPr>
                      <p:spPr>
                        <a:xfrm rot="9991816">
                          <a:off x="2912998" y="4971665"/>
                          <a:ext cx="963725" cy="70788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4000" b="1" dirty="0">
                              <a:latin typeface="+mn-lt"/>
                              <a:cs typeface="+mn-cs"/>
                            </a:rPr>
                            <a:t>150</a:t>
                          </a:r>
                        </a:p>
                      </p:txBody>
                    </p:sp>
                  </p:grpSp>
                  <p:sp>
                    <p:nvSpPr>
                      <p:cNvPr id="68" name="Прямоугольник 67"/>
                      <p:cNvSpPr/>
                      <p:nvPr/>
                    </p:nvSpPr>
                    <p:spPr>
                      <a:xfrm rot="11752548">
                        <a:off x="1966341" y="4954530"/>
                        <a:ext cx="963725" cy="7078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ru-RU" sz="4000" dirty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+mn-lt"/>
                            <a:cs typeface="+mn-cs"/>
                          </a:rPr>
                          <a:t>200</a:t>
                        </a:r>
                      </a:p>
                    </p:txBody>
                  </p:sp>
                </p:grpSp>
                <p:sp>
                  <p:nvSpPr>
                    <p:cNvPr id="66" name="Прямоугольник 65"/>
                    <p:cNvSpPr/>
                    <p:nvPr/>
                  </p:nvSpPr>
                  <p:spPr>
                    <a:xfrm rot="17501029">
                      <a:off x="775245" y="2930112"/>
                      <a:ext cx="1027845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3200" b="1" dirty="0">
                          <a:latin typeface="+mn-lt"/>
                          <a:cs typeface="+mn-cs"/>
                        </a:rPr>
                        <a:t>приз</a:t>
                      </a:r>
                    </a:p>
                  </p:txBody>
                </p:sp>
              </p:grpSp>
              <p:cxnSp>
                <p:nvCxnSpPr>
                  <p:cNvPr id="64" name="Прямая со стрелкой 63"/>
                  <p:cNvCxnSpPr/>
                  <p:nvPr/>
                </p:nvCxnSpPr>
                <p:spPr>
                  <a:xfrm flipH="1" flipV="1">
                    <a:off x="1475965" y="4580995"/>
                    <a:ext cx="358784" cy="360365"/>
                  </a:xfrm>
                  <a:prstGeom prst="straightConnector1">
                    <a:avLst/>
                  </a:prstGeom>
                  <a:ln w="571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2" name="Прямоугольник 61"/>
                <p:cNvSpPr/>
                <p:nvPr/>
              </p:nvSpPr>
              <p:spPr>
                <a:xfrm rot="15408026">
                  <a:off x="800345" y="3697018"/>
                  <a:ext cx="963725" cy="7078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40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+mn-lt"/>
                      <a:cs typeface="+mn-cs"/>
                    </a:rPr>
                    <a:t>250</a:t>
                  </a:r>
                </a:p>
              </p:txBody>
            </p:sp>
          </p:grpSp>
          <p:sp>
            <p:nvSpPr>
              <p:cNvPr id="60" name="Прямоугольник 59"/>
              <p:cNvSpPr/>
              <p:nvPr/>
            </p:nvSpPr>
            <p:spPr>
              <a:xfrm rot="18986304">
                <a:off x="1226842" y="2079429"/>
                <a:ext cx="963725" cy="7078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cs typeface="+mn-cs"/>
                  </a:rPr>
                  <a:t>300</a:t>
                </a: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 rot="20933116">
              <a:off x="1753038" y="2291115"/>
              <a:ext cx="4700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000" b="1" dirty="0">
                  <a:latin typeface="+mn-lt"/>
                  <a:cs typeface="+mn-cs"/>
                </a:rPr>
                <a:t>Б</a:t>
              </a:r>
            </a:p>
          </p:txBody>
        </p:sp>
      </p:grpSp>
      <p:grpSp>
        <p:nvGrpSpPr>
          <p:cNvPr id="69" name="Группа 30"/>
          <p:cNvGrpSpPr>
            <a:grpSpLocks/>
          </p:cNvGrpSpPr>
          <p:nvPr/>
        </p:nvGrpSpPr>
        <p:grpSpPr bwMode="auto">
          <a:xfrm rot="20093240">
            <a:off x="5690719" y="1869517"/>
            <a:ext cx="679559" cy="2430757"/>
            <a:chOff x="2127825" y="2368240"/>
            <a:chExt cx="681685" cy="2084571"/>
          </a:xfrm>
          <a:solidFill>
            <a:srgbClr val="FF0000"/>
          </a:solidFill>
        </p:grpSpPr>
        <p:sp>
          <p:nvSpPr>
            <p:cNvPr id="82" name="Стрелка вниз 81"/>
            <p:cNvSpPr/>
            <p:nvPr/>
          </p:nvSpPr>
          <p:spPr>
            <a:xfrm rot="11778511">
              <a:off x="2532969" y="2368240"/>
              <a:ext cx="276541" cy="1863748"/>
            </a:xfrm>
            <a:prstGeom prst="downArrow">
              <a:avLst>
                <a:gd name="adj1" fmla="val 50000"/>
                <a:gd name="adj2" fmla="val 215942"/>
              </a:avLst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 rot="14525451">
              <a:off x="2159912" y="4002175"/>
              <a:ext cx="418549" cy="482723"/>
            </a:xfrm>
            <a:prstGeom prst="ellipse">
              <a:avLst/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700000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2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700000">
                                      <p:cBhvr>
                                        <p:cTn id="21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0">
                                      <p:cBhvr>
                                        <p:cTn id="2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0">
                                      <p:cBhvr>
                                        <p:cTn id="2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3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3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25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620000">
                                      <p:cBhvr>
                                        <p:cTn id="25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360000">
                                      <p:cBhvr>
                                        <p:cTn id="2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6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400000">
                                      <p:cBhvr>
                                        <p:cTn id="27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2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47" grpId="0" animBg="1"/>
      <p:bldP spid="49" grpId="0" animBg="1"/>
      <p:bldP spid="50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 конец 5">
            <a:hlinkClick r:id="" action="ppaction://hlinkshowjump?jump=nextslide" highlightClick="1"/>
          </p:cNvPr>
          <p:cNvSpPr/>
          <p:nvPr/>
        </p:nvSpPr>
        <p:spPr>
          <a:xfrm>
            <a:off x="8072462" y="6143644"/>
            <a:ext cx="357190" cy="39949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Поле чудес-Современная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pole-chudes-super-igra-2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6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 конец 6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Поле чудес-Современная застав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143900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Винни Пух\f9401e02b4a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0162" y="269973"/>
            <a:ext cx="8856000" cy="6399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3813" y="0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257" y="71414"/>
            <a:ext cx="6046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522" y="928670"/>
            <a:ext cx="5693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17" y="1785926"/>
            <a:ext cx="57259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2577108"/>
            <a:ext cx="4844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Г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71" y="3434364"/>
            <a:ext cx="65114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91" y="4291620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Е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010" y="5072074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Ё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71470" y="5857892"/>
            <a:ext cx="7617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Ж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1603" y="5863256"/>
            <a:ext cx="5180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2359" y="5863256"/>
            <a:ext cx="63671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И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53683" y="5863256"/>
            <a:ext cx="5741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К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30505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Л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45613" y="5863256"/>
            <a:ext cx="7906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9836" y="5863256"/>
            <a:ext cx="6222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76384" y="5863256"/>
            <a:ext cx="6527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9331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93061" y="5863256"/>
            <a:ext cx="5533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27077" y="5863256"/>
            <a:ext cx="5517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6017" y="5863256"/>
            <a:ext cx="52770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988449" y="5863256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У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6800" y="5863256"/>
            <a:ext cx="6864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Ф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86979" y="5863256"/>
            <a:ext cx="5661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Х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50175" y="5863256"/>
            <a:ext cx="6399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Ц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980699" y="5863256"/>
            <a:ext cx="57900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Ч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67753" y="5863256"/>
            <a:ext cx="8050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Ш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57333" y="5072074"/>
            <a:ext cx="8258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Щ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501090" y="4214818"/>
            <a:ext cx="6270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Ъ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29652" y="3357562"/>
            <a:ext cx="7377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Ы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86375" y="2643182"/>
            <a:ext cx="567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Ь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91184" y="1714488"/>
            <a:ext cx="5581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Э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361341" y="1005472"/>
            <a:ext cx="8178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Ю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79161" y="142852"/>
            <a:ext cx="5822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Я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8662" y="1714488"/>
            <a:ext cx="79701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64983" y="1714488"/>
            <a:ext cx="611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16667" y="1714488"/>
            <a:ext cx="79701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83083" y="1714488"/>
            <a:ext cx="53412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00115" y="1714488"/>
            <a:ext cx="6431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08445" y="1714488"/>
            <a:ext cx="56457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Э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675389" y="1728104"/>
            <a:ext cx="1847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7088" y="442913"/>
            <a:ext cx="7489825" cy="10080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звучит слово «мама» на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литовском языке?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7153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2571736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071670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071802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571604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57186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Управляющая кнопка: в конец 54">
            <a:hlinkClick r:id="" action="ppaction://hlinkshowjump?jump=nextslide" highlightClick="1"/>
          </p:cNvPr>
          <p:cNvSpPr/>
          <p:nvPr/>
        </p:nvSpPr>
        <p:spPr>
          <a:xfrm>
            <a:off x="7929586" y="5429264"/>
            <a:ext cx="428628" cy="42862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па 10"/>
          <p:cNvGrpSpPr>
            <a:grpSpLocks/>
          </p:cNvGrpSpPr>
          <p:nvPr/>
        </p:nvGrpSpPr>
        <p:grpSpPr bwMode="auto">
          <a:xfrm>
            <a:off x="4286248" y="1857364"/>
            <a:ext cx="4060825" cy="4122737"/>
            <a:chOff x="395536" y="2204864"/>
            <a:chExt cx="4060923" cy="4122759"/>
          </a:xfrm>
        </p:grpSpPr>
        <p:grpSp>
          <p:nvGrpSpPr>
            <p:cNvPr id="40" name="Группа 128"/>
            <p:cNvGrpSpPr>
              <a:grpSpLocks/>
            </p:cNvGrpSpPr>
            <p:nvPr/>
          </p:nvGrpSpPr>
          <p:grpSpPr bwMode="auto">
            <a:xfrm>
              <a:off x="395536" y="2204864"/>
              <a:ext cx="4060923" cy="4122759"/>
              <a:chOff x="928265" y="1556792"/>
              <a:chExt cx="4060923" cy="4122759"/>
            </a:xfrm>
          </p:grpSpPr>
          <p:grpSp>
            <p:nvGrpSpPr>
              <p:cNvPr id="41" name="Группа 126"/>
              <p:cNvGrpSpPr>
                <a:grpSpLocks/>
              </p:cNvGrpSpPr>
              <p:nvPr/>
            </p:nvGrpSpPr>
            <p:grpSpPr bwMode="auto">
              <a:xfrm>
                <a:off x="928265" y="1556792"/>
                <a:ext cx="4060923" cy="4122759"/>
                <a:chOff x="928265" y="1556792"/>
                <a:chExt cx="4060923" cy="4122759"/>
              </a:xfrm>
            </p:grpSpPr>
            <p:grpSp>
              <p:nvGrpSpPr>
                <p:cNvPr id="46" name="Группа 124"/>
                <p:cNvGrpSpPr>
                  <a:grpSpLocks/>
                </p:cNvGrpSpPr>
                <p:nvPr/>
              </p:nvGrpSpPr>
              <p:grpSpPr bwMode="auto">
                <a:xfrm>
                  <a:off x="971600" y="1556792"/>
                  <a:ext cx="4017588" cy="4122759"/>
                  <a:chOff x="971600" y="1556792"/>
                  <a:chExt cx="4017588" cy="4122759"/>
                </a:xfrm>
              </p:grpSpPr>
              <p:grpSp>
                <p:nvGrpSpPr>
                  <p:cNvPr id="54" name="Группа 121"/>
                  <p:cNvGrpSpPr>
                    <a:grpSpLocks/>
                  </p:cNvGrpSpPr>
                  <p:nvPr/>
                </p:nvGrpSpPr>
                <p:grpSpPr bwMode="auto">
                  <a:xfrm>
                    <a:off x="971600" y="1556792"/>
                    <a:ext cx="4017588" cy="4122759"/>
                    <a:chOff x="971600" y="1556792"/>
                    <a:chExt cx="4017588" cy="4122759"/>
                  </a:xfrm>
                </p:grpSpPr>
                <p:grpSp>
                  <p:nvGrpSpPr>
                    <p:cNvPr id="56" name="Группа 1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71600" y="1556792"/>
                      <a:ext cx="4017588" cy="4122759"/>
                      <a:chOff x="971600" y="1556792"/>
                      <a:chExt cx="4017588" cy="4122759"/>
                    </a:xfrm>
                  </p:grpSpPr>
                  <p:grpSp>
                    <p:nvGrpSpPr>
                      <p:cNvPr id="57" name="Группа 1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600" y="1556792"/>
                        <a:ext cx="4017588" cy="4122759"/>
                        <a:chOff x="971600" y="1556792"/>
                        <a:chExt cx="4017588" cy="4122759"/>
                      </a:xfrm>
                    </p:grpSpPr>
                    <p:grpSp>
                      <p:nvGrpSpPr>
                        <p:cNvPr id="59" name="Группа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971600" y="1556792"/>
                          <a:ext cx="4017588" cy="4085215"/>
                          <a:chOff x="971600" y="1556792"/>
                          <a:chExt cx="4017588" cy="4085215"/>
                        </a:xfrm>
                      </p:grpSpPr>
                      <p:grpSp>
                        <p:nvGrpSpPr>
                          <p:cNvPr id="61" name="Группа 11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71600" y="1556792"/>
                            <a:ext cx="4017588" cy="4085215"/>
                            <a:chOff x="971600" y="1556792"/>
                            <a:chExt cx="4017588" cy="4085215"/>
                          </a:xfrm>
                        </p:grpSpPr>
                        <p:grpSp>
                          <p:nvGrpSpPr>
                            <p:cNvPr id="63" name="Группа 1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971600" y="1556792"/>
                              <a:ext cx="4017588" cy="4085215"/>
                              <a:chOff x="971600" y="1556792"/>
                              <a:chExt cx="4017588" cy="4085215"/>
                            </a:xfrm>
                          </p:grpSpPr>
                          <p:grpSp>
                            <p:nvGrpSpPr>
                              <p:cNvPr id="65" name="Группа 10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971600" y="1556792"/>
                                <a:ext cx="4017588" cy="4085215"/>
                                <a:chOff x="971600" y="1556792"/>
                                <a:chExt cx="4017588" cy="4085215"/>
                              </a:xfrm>
                            </p:grpSpPr>
                            <p:grpSp>
                              <p:nvGrpSpPr>
                                <p:cNvPr id="67" name="Группа 106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971600" y="1556792"/>
                                  <a:ext cx="4017588" cy="4085215"/>
                                  <a:chOff x="827584" y="1526657"/>
                                  <a:chExt cx="4017588" cy="4085215"/>
                                </a:xfrm>
                              </p:grpSpPr>
                              <p:pic>
                                <p:nvPicPr>
                                  <p:cNvPr id="79" name="Picture 28" descr="оля-ля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7" cstate="print">
                                    <a:clrChange>
                                      <a:clrFrom>
                                        <a:srgbClr val="FFFEBB"/>
                                      </a:clrFrom>
                                      <a:clrTo>
                                        <a:srgbClr val="FFFEBB">
                                          <a:alpha val="0"/>
                                        </a:srgbClr>
                                      </a:clrTo>
                                    </a:clrChange>
                                  </a:blip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827584" y="1628800"/>
                                    <a:ext cx="4017588" cy="398307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</p:pic>
                              <p:sp>
                                <p:nvSpPr>
                                  <p:cNvPr id="80" name="Прямоугольник 79"/>
                                  <p:cNvSpPr/>
                                  <p:nvPr/>
                                </p:nvSpPr>
                                <p:spPr>
                                  <a:xfrm rot="622995">
                                    <a:off x="2922523" y="1526657"/>
                                    <a:ext cx="548548" cy="92333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>
                                    <a:spAutoFit/>
                                    <a:scene3d>
                                      <a:camera prst="orthographicFront"/>
                                      <a:lightRig rig="soft" dir="t">
                                        <a:rot lat="0" lon="0" rev="10800000"/>
                                      </a:lightRig>
                                    </a:scene3d>
                                    <a:sp3d>
                                      <a:bevelT w="27940" h="12700"/>
                                      <a:contourClr>
                                        <a:srgbClr val="DDDDDD"/>
                                      </a:contourClr>
                                    </a:sp3d>
                                  </a:bodyPr>
                                  <a:lstStyle/>
                                  <a:p>
                                    <a:pPr algn="ctr" fontAlgn="auto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ru-RU" sz="5400" b="1" spc="150" dirty="0">
                                        <a:ln w="11430"/>
                                        <a:solidFill>
                                          <a:srgbClr val="F8F8F8"/>
                                        </a:solidFill>
                                        <a:effectLst>
                                          <a:outerShdw blurRad="25400" algn="tl" rotWithShape="0">
                                            <a:srgbClr val="000000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+mn-lt"/>
                                        <a:cs typeface="+mn-cs"/>
                                      </a:rPr>
                                      <a:t>+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78" name="Прямоугольник 77"/>
                                <p:cNvSpPr/>
                                <p:nvPr/>
                              </p:nvSpPr>
                              <p:spPr>
                                <a:xfrm rot="2202538">
                                  <a:off x="3705646" y="2129067"/>
                                  <a:ext cx="704039" cy="707886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>
                                  <a:spAutoFit/>
                                </a:bodyPr>
                                <a:lstStyle/>
                                <a:p>
                                  <a:pPr algn="ctr" fontAlgn="auto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4000" b="1" dirty="0">
                                      <a:latin typeface="+mn-lt"/>
                                      <a:cs typeface="+mn-cs"/>
                                    </a:rPr>
                                    <a:t>50</a:t>
                                  </a:r>
                                </a:p>
                              </p:txBody>
                            </p:sp>
                          </p:grpSp>
                          <p:sp>
                            <p:nvSpPr>
                              <p:cNvPr id="76" name="Прямоугольник 75"/>
                              <p:cNvSpPr/>
                              <p:nvPr/>
                            </p:nvSpPr>
                            <p:spPr>
                              <a:xfrm rot="4922632">
                                <a:off x="4197552" y="2884708"/>
                                <a:ext cx="679994" cy="70788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>
                                <a:spAutoFit/>
                              </a:bodyPr>
                              <a:lstStyle/>
                              <a:p>
                                <a:pPr algn="ctr" fontAlgn="auto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4000" dirty="0">
                                    <a:ln w="18415" cmpd="sng">
                                      <a:solidFill>
                                        <a:srgbClr val="FFFFFF"/>
                                      </a:solidFill>
                                      <a:prstDash val="solid"/>
                                    </a:ln>
                                    <a:solidFill>
                                      <a:srgbClr val="FFFFFF"/>
                                    </a:solidFill>
                                    <a:effectLst>
                                      <a:outerShdw blurRad="63500" dir="3600000" algn="tl" rotWithShape="0">
                                        <a:srgbClr val="000000">
                                          <a:alpha val="70000"/>
                                        </a:srgbClr>
                                      </a:outerShdw>
                                    </a:effectLst>
                                    <a:latin typeface="+mn-lt"/>
                                    <a:cs typeface="+mn-cs"/>
                                  </a:rPr>
                                  <a:t>х2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74" name="Прямоугольник 73"/>
                            <p:cNvSpPr/>
                            <p:nvPr/>
                          </p:nvSpPr>
                          <p:spPr>
                            <a:xfrm rot="6308384">
                              <a:off x="4125598" y="3776652"/>
                              <a:ext cx="963725" cy="70788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algn="ctr" fontAlgn="auto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4000" b="1" dirty="0">
                                  <a:latin typeface="+mn-lt"/>
                                  <a:cs typeface="+mn-cs"/>
                                </a:rPr>
                                <a:t>100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72" name="Прямоугольник 71"/>
                          <p:cNvSpPr/>
                          <p:nvPr/>
                        </p:nvSpPr>
                        <p:spPr>
                          <a:xfrm rot="8136348">
                            <a:off x="3721484" y="4646380"/>
                            <a:ext cx="962122" cy="52322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algn="ctr"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2800" dirty="0">
                                <a:ln w="18415" cmpd="sng">
                                  <a:solidFill>
                                    <a:srgbClr val="FFFFFF"/>
                                  </a:solidFill>
                                  <a:prstDash val="solid"/>
                                </a:ln>
                                <a:solidFill>
                                  <a:srgbClr val="FFFFFF"/>
                                </a:solidFill>
                                <a:effectLst>
                                  <a:outerShdw blurRad="63500" dir="3600000" algn="tl" rotWithShape="0">
                                    <a:srgbClr val="000000">
                                      <a:alpha val="70000"/>
                                    </a:srgbClr>
                                  </a:outerShdw>
                                </a:effectLst>
                                <a:latin typeface="+mn-lt"/>
                                <a:cs typeface="+mn-cs"/>
                              </a:rPr>
                              <a:t>шанс</a:t>
                            </a:r>
                          </a:p>
                        </p:txBody>
                      </p:sp>
                    </p:grpSp>
                    <p:sp>
                      <p:nvSpPr>
                        <p:cNvPr id="70" name="Прямоугольник 69"/>
                        <p:cNvSpPr/>
                        <p:nvPr/>
                      </p:nvSpPr>
                      <p:spPr>
                        <a:xfrm rot="9991816">
                          <a:off x="2912998" y="4971665"/>
                          <a:ext cx="963725" cy="70788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4000" b="1" dirty="0">
                              <a:latin typeface="+mn-lt"/>
                              <a:cs typeface="+mn-cs"/>
                            </a:rPr>
                            <a:t>150</a:t>
                          </a:r>
                        </a:p>
                      </p:txBody>
                    </p:sp>
                  </p:grpSp>
                  <p:sp>
                    <p:nvSpPr>
                      <p:cNvPr id="68" name="Прямоугольник 67"/>
                      <p:cNvSpPr/>
                      <p:nvPr/>
                    </p:nvSpPr>
                    <p:spPr>
                      <a:xfrm rot="11752548">
                        <a:off x="1966341" y="4954530"/>
                        <a:ext cx="963725" cy="7078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ru-RU" sz="4000" dirty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+mn-lt"/>
                            <a:cs typeface="+mn-cs"/>
                          </a:rPr>
                          <a:t>200</a:t>
                        </a:r>
                      </a:p>
                    </p:txBody>
                  </p:sp>
                </p:grpSp>
                <p:sp>
                  <p:nvSpPr>
                    <p:cNvPr id="66" name="Прямоугольник 65"/>
                    <p:cNvSpPr/>
                    <p:nvPr/>
                  </p:nvSpPr>
                  <p:spPr>
                    <a:xfrm rot="17501029">
                      <a:off x="775245" y="2930112"/>
                      <a:ext cx="1027845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3200" b="1" dirty="0">
                          <a:latin typeface="+mn-lt"/>
                          <a:cs typeface="+mn-cs"/>
                        </a:rPr>
                        <a:t>приз</a:t>
                      </a:r>
                    </a:p>
                  </p:txBody>
                </p:sp>
              </p:grpSp>
              <p:cxnSp>
                <p:nvCxnSpPr>
                  <p:cNvPr id="64" name="Прямая со стрелкой 63"/>
                  <p:cNvCxnSpPr/>
                  <p:nvPr/>
                </p:nvCxnSpPr>
                <p:spPr>
                  <a:xfrm flipH="1" flipV="1">
                    <a:off x="1475965" y="4580995"/>
                    <a:ext cx="358784" cy="360365"/>
                  </a:xfrm>
                  <a:prstGeom prst="straightConnector1">
                    <a:avLst/>
                  </a:prstGeom>
                  <a:ln w="571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2" name="Прямоугольник 61"/>
                <p:cNvSpPr/>
                <p:nvPr/>
              </p:nvSpPr>
              <p:spPr>
                <a:xfrm rot="15408026">
                  <a:off x="800345" y="3697018"/>
                  <a:ext cx="963725" cy="7078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40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+mn-lt"/>
                      <a:cs typeface="+mn-cs"/>
                    </a:rPr>
                    <a:t>250</a:t>
                  </a:r>
                </a:p>
              </p:txBody>
            </p:sp>
          </p:grpSp>
          <p:sp>
            <p:nvSpPr>
              <p:cNvPr id="60" name="Прямоугольник 59"/>
              <p:cNvSpPr/>
              <p:nvPr/>
            </p:nvSpPr>
            <p:spPr>
              <a:xfrm rot="18986304">
                <a:off x="1226842" y="2079429"/>
                <a:ext cx="963725" cy="7078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cs typeface="+mn-cs"/>
                  </a:rPr>
                  <a:t>300</a:t>
                </a: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 rot="20933116">
              <a:off x="1753038" y="2291115"/>
              <a:ext cx="4700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000" b="1" dirty="0">
                  <a:latin typeface="+mn-lt"/>
                  <a:cs typeface="+mn-cs"/>
                </a:rPr>
                <a:t>Б</a:t>
              </a:r>
            </a:p>
          </p:txBody>
        </p:sp>
      </p:grpSp>
      <p:grpSp>
        <p:nvGrpSpPr>
          <p:cNvPr id="69" name="Группа 30"/>
          <p:cNvGrpSpPr>
            <a:grpSpLocks/>
          </p:cNvGrpSpPr>
          <p:nvPr/>
        </p:nvGrpSpPr>
        <p:grpSpPr bwMode="auto">
          <a:xfrm rot="20093240">
            <a:off x="5690719" y="1869517"/>
            <a:ext cx="679559" cy="2430757"/>
            <a:chOff x="2127825" y="2368240"/>
            <a:chExt cx="681685" cy="2084571"/>
          </a:xfrm>
          <a:solidFill>
            <a:srgbClr val="FF0000"/>
          </a:solidFill>
        </p:grpSpPr>
        <p:sp>
          <p:nvSpPr>
            <p:cNvPr id="82" name="Стрелка вниз 81"/>
            <p:cNvSpPr/>
            <p:nvPr/>
          </p:nvSpPr>
          <p:spPr>
            <a:xfrm rot="11778511">
              <a:off x="2532969" y="2368240"/>
              <a:ext cx="276541" cy="1863748"/>
            </a:xfrm>
            <a:prstGeom prst="downArrow">
              <a:avLst>
                <a:gd name="adj1" fmla="val 50000"/>
                <a:gd name="adj2" fmla="val 215942"/>
              </a:avLst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 rot="14525451">
              <a:off x="2159912" y="4002175"/>
              <a:ext cx="418549" cy="482723"/>
            </a:xfrm>
            <a:prstGeom prst="ellipse">
              <a:avLst/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700000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2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700000">
                                      <p:cBhvr>
                                        <p:cTn id="2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0">
                                      <p:cBhvr>
                                        <p:cTn id="2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0">
                                      <p:cBhvr>
                                        <p:cTn id="2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4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26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620000">
                                      <p:cBhvr>
                                        <p:cTn id="26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360000">
                                      <p:cBhvr>
                                        <p:cTn id="2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400000">
                                      <p:cBhvr>
                                        <p:cTn id="27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28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 конец 5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Управляющая кнопка: в конец 6">
            <a:hlinkClick r:id="" action="ppaction://hlinkshowjump?jump=nextslide" highlightClick="1"/>
          </p:cNvPr>
          <p:cNvSpPr/>
          <p:nvPr/>
        </p:nvSpPr>
        <p:spPr>
          <a:xfrm>
            <a:off x="8072462" y="6143644"/>
            <a:ext cx="357190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20246728">
            <a:off x="1559134" y="3582760"/>
            <a:ext cx="6329708" cy="1569660"/>
          </a:xfrm>
          <a:prstGeom prst="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5400000" scaled="0"/>
          </a:gradFill>
          <a:scene3d>
            <a:camera prst="orthographicFront"/>
            <a:lightRig rig="threePt" dir="t"/>
          </a:scene3d>
          <a:sp3d prstMaterial="softEdge"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ФИНАЛ!</a:t>
            </a:r>
            <a:endParaRPr lang="ru-RU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Винни Пух\f9401e02b4a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0162" y="269973"/>
            <a:ext cx="8856000" cy="6399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3813" y="0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8257" y="71414"/>
            <a:ext cx="6046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А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522" y="928670"/>
            <a:ext cx="5693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Б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17" y="1785926"/>
            <a:ext cx="57259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2577108"/>
            <a:ext cx="4844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Г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671" y="3434364"/>
            <a:ext cx="65114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91" y="4291620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Е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010" y="5072074"/>
            <a:ext cx="5229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Ё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71470" y="5857892"/>
            <a:ext cx="7617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Ж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1603" y="5863256"/>
            <a:ext cx="5180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З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2359" y="5863256"/>
            <a:ext cx="63671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И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53683" y="5863256"/>
            <a:ext cx="5741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К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30505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Л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45613" y="5863256"/>
            <a:ext cx="7906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М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9836" y="5863256"/>
            <a:ext cx="62228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Н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76384" y="5863256"/>
            <a:ext cx="65274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О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9331" y="5863256"/>
            <a:ext cx="620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93061" y="5863256"/>
            <a:ext cx="55335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Р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27077" y="5863256"/>
            <a:ext cx="5517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6017" y="5863256"/>
            <a:ext cx="52770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Т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988449" y="5863256"/>
            <a:ext cx="5629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У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6800" y="5863256"/>
            <a:ext cx="6864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Ф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86979" y="5863256"/>
            <a:ext cx="56618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Х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50175" y="5863256"/>
            <a:ext cx="6399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Ц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980699" y="5863256"/>
            <a:ext cx="57900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Ч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67753" y="5863256"/>
            <a:ext cx="8050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Ш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57333" y="5072074"/>
            <a:ext cx="8258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Щ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501090" y="4214818"/>
            <a:ext cx="6270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Ъ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429652" y="3357562"/>
            <a:ext cx="73770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Ы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86375" y="2643182"/>
            <a:ext cx="5677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Ь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91184" y="1714488"/>
            <a:ext cx="5581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Э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361341" y="1005472"/>
            <a:ext cx="8178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Ю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79161" y="142852"/>
            <a:ext cx="58221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Я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13621" y="1714488"/>
            <a:ext cx="6270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32175" y="1714488"/>
            <a:ext cx="61106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013083" y="1714488"/>
            <a:ext cx="6286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000232" y="1714488"/>
            <a:ext cx="53412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500166" y="1714488"/>
            <a:ext cx="6431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69171" y="1714488"/>
            <a:ext cx="64312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675389" y="1728104"/>
            <a:ext cx="1847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7088" y="442913"/>
            <a:ext cx="7489825" cy="10080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означает слог «МА» на первичном древнем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языке?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7153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571787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083929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088951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2578357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571868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Управляющая кнопка: в конец 54">
            <a:hlinkClick r:id="" action="ppaction://hlinkshowjump?jump=nextslide" highlightClick="1"/>
          </p:cNvPr>
          <p:cNvSpPr/>
          <p:nvPr/>
        </p:nvSpPr>
        <p:spPr>
          <a:xfrm>
            <a:off x="7929586" y="5429264"/>
            <a:ext cx="428628" cy="42862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па 10"/>
          <p:cNvGrpSpPr>
            <a:grpSpLocks/>
          </p:cNvGrpSpPr>
          <p:nvPr/>
        </p:nvGrpSpPr>
        <p:grpSpPr bwMode="auto">
          <a:xfrm>
            <a:off x="4286248" y="1857364"/>
            <a:ext cx="4060825" cy="4122737"/>
            <a:chOff x="395536" y="2204864"/>
            <a:chExt cx="4060923" cy="4122759"/>
          </a:xfrm>
        </p:grpSpPr>
        <p:grpSp>
          <p:nvGrpSpPr>
            <p:cNvPr id="40" name="Группа 128"/>
            <p:cNvGrpSpPr>
              <a:grpSpLocks/>
            </p:cNvGrpSpPr>
            <p:nvPr/>
          </p:nvGrpSpPr>
          <p:grpSpPr bwMode="auto">
            <a:xfrm>
              <a:off x="395536" y="2204864"/>
              <a:ext cx="4060923" cy="4122759"/>
              <a:chOff x="928265" y="1556792"/>
              <a:chExt cx="4060923" cy="4122759"/>
            </a:xfrm>
          </p:grpSpPr>
          <p:grpSp>
            <p:nvGrpSpPr>
              <p:cNvPr id="41" name="Группа 126"/>
              <p:cNvGrpSpPr>
                <a:grpSpLocks/>
              </p:cNvGrpSpPr>
              <p:nvPr/>
            </p:nvGrpSpPr>
            <p:grpSpPr bwMode="auto">
              <a:xfrm>
                <a:off x="928265" y="1556792"/>
                <a:ext cx="4060923" cy="4122759"/>
                <a:chOff x="928265" y="1556792"/>
                <a:chExt cx="4060923" cy="4122759"/>
              </a:xfrm>
            </p:grpSpPr>
            <p:grpSp>
              <p:nvGrpSpPr>
                <p:cNvPr id="46" name="Группа 124"/>
                <p:cNvGrpSpPr>
                  <a:grpSpLocks/>
                </p:cNvGrpSpPr>
                <p:nvPr/>
              </p:nvGrpSpPr>
              <p:grpSpPr bwMode="auto">
                <a:xfrm>
                  <a:off x="971600" y="1556792"/>
                  <a:ext cx="4017588" cy="4122759"/>
                  <a:chOff x="971600" y="1556792"/>
                  <a:chExt cx="4017588" cy="4122759"/>
                </a:xfrm>
              </p:grpSpPr>
              <p:grpSp>
                <p:nvGrpSpPr>
                  <p:cNvPr id="54" name="Группа 121"/>
                  <p:cNvGrpSpPr>
                    <a:grpSpLocks/>
                  </p:cNvGrpSpPr>
                  <p:nvPr/>
                </p:nvGrpSpPr>
                <p:grpSpPr bwMode="auto">
                  <a:xfrm>
                    <a:off x="971600" y="1556792"/>
                    <a:ext cx="4017588" cy="4122759"/>
                    <a:chOff x="971600" y="1556792"/>
                    <a:chExt cx="4017588" cy="4122759"/>
                  </a:xfrm>
                </p:grpSpPr>
                <p:grpSp>
                  <p:nvGrpSpPr>
                    <p:cNvPr id="56" name="Группа 1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71600" y="1556792"/>
                      <a:ext cx="4017588" cy="4122759"/>
                      <a:chOff x="971600" y="1556792"/>
                      <a:chExt cx="4017588" cy="4122759"/>
                    </a:xfrm>
                  </p:grpSpPr>
                  <p:grpSp>
                    <p:nvGrpSpPr>
                      <p:cNvPr id="57" name="Группа 1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600" y="1556792"/>
                        <a:ext cx="4017588" cy="4122759"/>
                        <a:chOff x="971600" y="1556792"/>
                        <a:chExt cx="4017588" cy="4122759"/>
                      </a:xfrm>
                    </p:grpSpPr>
                    <p:grpSp>
                      <p:nvGrpSpPr>
                        <p:cNvPr id="59" name="Группа 11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971600" y="1556792"/>
                          <a:ext cx="4017588" cy="4085215"/>
                          <a:chOff x="971600" y="1556792"/>
                          <a:chExt cx="4017588" cy="4085215"/>
                        </a:xfrm>
                      </p:grpSpPr>
                      <p:grpSp>
                        <p:nvGrpSpPr>
                          <p:cNvPr id="61" name="Группа 11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71600" y="1556792"/>
                            <a:ext cx="4017588" cy="4085215"/>
                            <a:chOff x="971600" y="1556792"/>
                            <a:chExt cx="4017588" cy="4085215"/>
                          </a:xfrm>
                        </p:grpSpPr>
                        <p:grpSp>
                          <p:nvGrpSpPr>
                            <p:cNvPr id="63" name="Группа 110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971600" y="1556792"/>
                              <a:ext cx="4017588" cy="4085215"/>
                              <a:chOff x="971600" y="1556792"/>
                              <a:chExt cx="4017588" cy="4085215"/>
                            </a:xfrm>
                          </p:grpSpPr>
                          <p:grpSp>
                            <p:nvGrpSpPr>
                              <p:cNvPr id="65" name="Группа 108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971600" y="1556792"/>
                                <a:ext cx="4017588" cy="4085215"/>
                                <a:chOff x="971600" y="1556792"/>
                                <a:chExt cx="4017588" cy="4085215"/>
                              </a:xfrm>
                            </p:grpSpPr>
                            <p:grpSp>
                              <p:nvGrpSpPr>
                                <p:cNvPr id="67" name="Группа 106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971600" y="1556792"/>
                                  <a:ext cx="4017588" cy="4085215"/>
                                  <a:chOff x="827584" y="1526657"/>
                                  <a:chExt cx="4017588" cy="4085215"/>
                                </a:xfrm>
                              </p:grpSpPr>
                              <p:pic>
                                <p:nvPicPr>
                                  <p:cNvPr id="79" name="Picture 28" descr="оля-ля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7" cstate="print">
                                    <a:clrChange>
                                      <a:clrFrom>
                                        <a:srgbClr val="FFFEBB"/>
                                      </a:clrFrom>
                                      <a:clrTo>
                                        <a:srgbClr val="FFFEBB">
                                          <a:alpha val="0"/>
                                        </a:srgbClr>
                                      </a:clrTo>
                                    </a:clrChange>
                                  </a:blip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827584" y="1628800"/>
                                    <a:ext cx="4017588" cy="3983072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 w="9525">
                                    <a:noFill/>
                                    <a:miter lim="800000"/>
                                    <a:headEnd/>
                                    <a:tailEnd/>
                                  </a:ln>
                                </p:spPr>
                              </p:pic>
                              <p:sp>
                                <p:nvSpPr>
                                  <p:cNvPr id="80" name="Прямоугольник 79"/>
                                  <p:cNvSpPr/>
                                  <p:nvPr/>
                                </p:nvSpPr>
                                <p:spPr>
                                  <a:xfrm rot="622995">
                                    <a:off x="2922523" y="1526657"/>
                                    <a:ext cx="548548" cy="923330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none">
                                    <a:spAutoFit/>
                                    <a:scene3d>
                                      <a:camera prst="orthographicFront"/>
                                      <a:lightRig rig="soft" dir="t">
                                        <a:rot lat="0" lon="0" rev="10800000"/>
                                      </a:lightRig>
                                    </a:scene3d>
                                    <a:sp3d>
                                      <a:bevelT w="27940" h="12700"/>
                                      <a:contourClr>
                                        <a:srgbClr val="DDDDDD"/>
                                      </a:contourClr>
                                    </a:sp3d>
                                  </a:bodyPr>
                                  <a:lstStyle/>
                                  <a:p>
                                    <a:pPr algn="ctr" fontAlgn="auto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defRPr/>
                                    </a:pPr>
                                    <a:r>
                                      <a:rPr lang="ru-RU" sz="5400" b="1" spc="150" dirty="0">
                                        <a:ln w="11430"/>
                                        <a:solidFill>
                                          <a:srgbClr val="F8F8F8"/>
                                        </a:solidFill>
                                        <a:effectLst>
                                          <a:outerShdw blurRad="25400" algn="tl" rotWithShape="0">
                                            <a:srgbClr val="000000">
                                              <a:alpha val="43000"/>
                                            </a:srgbClr>
                                          </a:outerShdw>
                                        </a:effectLst>
                                        <a:latin typeface="+mn-lt"/>
                                        <a:cs typeface="+mn-cs"/>
                                      </a:rPr>
                                      <a:t>+</a:t>
                                    </a: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78" name="Прямоугольник 77"/>
                                <p:cNvSpPr/>
                                <p:nvPr/>
                              </p:nvSpPr>
                              <p:spPr>
                                <a:xfrm rot="2202538">
                                  <a:off x="3705646" y="2129067"/>
                                  <a:ext cx="704039" cy="707886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>
                                  <a:spAutoFit/>
                                </a:bodyPr>
                                <a:lstStyle/>
                                <a:p>
                                  <a:pPr algn="ctr" fontAlgn="auto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defRPr/>
                                  </a:pPr>
                                  <a:r>
                                    <a:rPr lang="ru-RU" sz="4000" b="1" dirty="0">
                                      <a:latin typeface="+mn-lt"/>
                                      <a:cs typeface="+mn-cs"/>
                                    </a:rPr>
                                    <a:t>50</a:t>
                                  </a:r>
                                </a:p>
                              </p:txBody>
                            </p:sp>
                          </p:grpSp>
                          <p:sp>
                            <p:nvSpPr>
                              <p:cNvPr id="76" name="Прямоугольник 75"/>
                              <p:cNvSpPr/>
                              <p:nvPr/>
                            </p:nvSpPr>
                            <p:spPr>
                              <a:xfrm rot="4922632">
                                <a:off x="4197552" y="2884708"/>
                                <a:ext cx="679994" cy="707886"/>
                              </a:xfrm>
                              <a:prstGeom prst="rect">
                                <a:avLst/>
                              </a:prstGeom>
                              <a:noFill/>
                            </p:spPr>
                            <p:txBody>
                              <a:bodyPr wrap="none">
                                <a:spAutoFit/>
                              </a:bodyPr>
                              <a:lstStyle/>
                              <a:p>
                                <a:pPr algn="ctr" fontAlgn="auto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defRPr/>
                                </a:pPr>
                                <a:r>
                                  <a:rPr lang="ru-RU" sz="4000" dirty="0">
                                    <a:ln w="18415" cmpd="sng">
                                      <a:solidFill>
                                        <a:srgbClr val="FFFFFF"/>
                                      </a:solidFill>
                                      <a:prstDash val="solid"/>
                                    </a:ln>
                                    <a:solidFill>
                                      <a:srgbClr val="FFFFFF"/>
                                    </a:solidFill>
                                    <a:effectLst>
                                      <a:outerShdw blurRad="63500" dir="3600000" algn="tl" rotWithShape="0">
                                        <a:srgbClr val="000000">
                                          <a:alpha val="70000"/>
                                        </a:srgbClr>
                                      </a:outerShdw>
                                    </a:effectLst>
                                    <a:latin typeface="+mn-lt"/>
                                    <a:cs typeface="+mn-cs"/>
                                  </a:rPr>
                                  <a:t>х2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74" name="Прямоугольник 73"/>
                            <p:cNvSpPr/>
                            <p:nvPr/>
                          </p:nvSpPr>
                          <p:spPr>
                            <a:xfrm rot="6308384">
                              <a:off x="4125598" y="3776652"/>
                              <a:ext cx="963725" cy="707886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none">
                              <a:spAutoFit/>
                            </a:bodyPr>
                            <a:lstStyle/>
                            <a:p>
                              <a:pPr algn="ctr" fontAlgn="auto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defRPr/>
                              </a:pPr>
                              <a:r>
                                <a:rPr lang="ru-RU" sz="4000" b="1" dirty="0">
                                  <a:latin typeface="+mn-lt"/>
                                  <a:cs typeface="+mn-cs"/>
                                </a:rPr>
                                <a:t>100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72" name="Прямоугольник 71"/>
                          <p:cNvSpPr/>
                          <p:nvPr/>
                        </p:nvSpPr>
                        <p:spPr>
                          <a:xfrm rot="8136348">
                            <a:off x="3721484" y="4646380"/>
                            <a:ext cx="962122" cy="52322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>
                            <a:spAutoFit/>
                          </a:bodyPr>
                          <a:lstStyle/>
                          <a:p>
                            <a:pPr algn="ctr"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r>
                              <a:rPr lang="ru-RU" sz="2800" dirty="0">
                                <a:ln w="18415" cmpd="sng">
                                  <a:solidFill>
                                    <a:srgbClr val="FFFFFF"/>
                                  </a:solidFill>
                                  <a:prstDash val="solid"/>
                                </a:ln>
                                <a:solidFill>
                                  <a:srgbClr val="FFFFFF"/>
                                </a:solidFill>
                                <a:effectLst>
                                  <a:outerShdw blurRad="63500" dir="3600000" algn="tl" rotWithShape="0">
                                    <a:srgbClr val="000000">
                                      <a:alpha val="70000"/>
                                    </a:srgbClr>
                                  </a:outerShdw>
                                </a:effectLst>
                                <a:latin typeface="+mn-lt"/>
                                <a:cs typeface="+mn-cs"/>
                              </a:rPr>
                              <a:t>шанс</a:t>
                            </a:r>
                          </a:p>
                        </p:txBody>
                      </p:sp>
                    </p:grpSp>
                    <p:sp>
                      <p:nvSpPr>
                        <p:cNvPr id="70" name="Прямоугольник 69"/>
                        <p:cNvSpPr/>
                        <p:nvPr/>
                      </p:nvSpPr>
                      <p:spPr>
                        <a:xfrm rot="9991816">
                          <a:off x="2912998" y="4971665"/>
                          <a:ext cx="963725" cy="70788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>
                          <a:spAutoFit/>
                        </a:bodyPr>
                        <a:lstStyle/>
                        <a:p>
                          <a:pPr algn="ctr"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r>
                            <a:rPr lang="ru-RU" sz="4000" b="1" dirty="0">
                              <a:latin typeface="+mn-lt"/>
                              <a:cs typeface="+mn-cs"/>
                            </a:rPr>
                            <a:t>150</a:t>
                          </a:r>
                        </a:p>
                      </p:txBody>
                    </p:sp>
                  </p:grpSp>
                  <p:sp>
                    <p:nvSpPr>
                      <p:cNvPr id="68" name="Прямоугольник 67"/>
                      <p:cNvSpPr/>
                      <p:nvPr/>
                    </p:nvSpPr>
                    <p:spPr>
                      <a:xfrm rot="11752548">
                        <a:off x="1966341" y="4954530"/>
                        <a:ext cx="963725" cy="70788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>
                        <a:spAutoFit/>
                      </a:bodyPr>
                      <a:lstStyle/>
                      <a:p>
                        <a:pPr algn="ctr"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ru-RU" sz="4000" dirty="0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solidFill>
                              <a:srgbClr val="FFFFFF"/>
                            </a:solidFill>
                            <a:effectLst>
                              <a:outerShdw blurRad="63500" dir="3600000" algn="tl" rotWithShape="0">
                                <a:srgbClr val="000000">
                                  <a:alpha val="70000"/>
                                </a:srgbClr>
                              </a:outerShdw>
                            </a:effectLst>
                            <a:latin typeface="+mn-lt"/>
                            <a:cs typeface="+mn-cs"/>
                          </a:rPr>
                          <a:t>200</a:t>
                        </a:r>
                      </a:p>
                    </p:txBody>
                  </p:sp>
                </p:grpSp>
                <p:sp>
                  <p:nvSpPr>
                    <p:cNvPr id="66" name="Прямоугольник 65"/>
                    <p:cNvSpPr/>
                    <p:nvPr/>
                  </p:nvSpPr>
                  <p:spPr>
                    <a:xfrm rot="17501029">
                      <a:off x="775245" y="2930112"/>
                      <a:ext cx="1027845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3200" b="1" dirty="0">
                          <a:latin typeface="+mn-lt"/>
                          <a:cs typeface="+mn-cs"/>
                        </a:rPr>
                        <a:t>приз</a:t>
                      </a:r>
                    </a:p>
                  </p:txBody>
                </p:sp>
              </p:grpSp>
              <p:cxnSp>
                <p:nvCxnSpPr>
                  <p:cNvPr id="64" name="Прямая со стрелкой 63"/>
                  <p:cNvCxnSpPr/>
                  <p:nvPr/>
                </p:nvCxnSpPr>
                <p:spPr>
                  <a:xfrm flipH="1" flipV="1">
                    <a:off x="1475965" y="4580995"/>
                    <a:ext cx="358784" cy="360365"/>
                  </a:xfrm>
                  <a:prstGeom prst="straightConnector1">
                    <a:avLst/>
                  </a:prstGeom>
                  <a:ln w="5715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2" name="Прямоугольник 61"/>
                <p:cNvSpPr/>
                <p:nvPr/>
              </p:nvSpPr>
              <p:spPr>
                <a:xfrm rot="15408026">
                  <a:off x="800345" y="3697018"/>
                  <a:ext cx="963725" cy="7078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40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latin typeface="+mn-lt"/>
                      <a:cs typeface="+mn-cs"/>
                    </a:rPr>
                    <a:t>250</a:t>
                  </a:r>
                </a:p>
              </p:txBody>
            </p:sp>
          </p:grpSp>
          <p:sp>
            <p:nvSpPr>
              <p:cNvPr id="60" name="Прямоугольник 59"/>
              <p:cNvSpPr/>
              <p:nvPr/>
            </p:nvSpPr>
            <p:spPr>
              <a:xfrm rot="18986304">
                <a:off x="1226842" y="2079429"/>
                <a:ext cx="963725" cy="70788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40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cs typeface="+mn-cs"/>
                  </a:rPr>
                  <a:t>300</a:t>
                </a:r>
              </a:p>
            </p:txBody>
          </p:sp>
        </p:grpSp>
        <p:sp>
          <p:nvSpPr>
            <p:cNvPr id="58" name="Прямоугольник 57"/>
            <p:cNvSpPr/>
            <p:nvPr/>
          </p:nvSpPr>
          <p:spPr>
            <a:xfrm rot="20933116">
              <a:off x="1753038" y="2291115"/>
              <a:ext cx="47000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4000" b="1" dirty="0">
                  <a:latin typeface="+mn-lt"/>
                  <a:cs typeface="+mn-cs"/>
                </a:rPr>
                <a:t>Б</a:t>
              </a:r>
            </a:p>
          </p:txBody>
        </p:sp>
      </p:grpSp>
      <p:grpSp>
        <p:nvGrpSpPr>
          <p:cNvPr id="69" name="Группа 30"/>
          <p:cNvGrpSpPr>
            <a:grpSpLocks/>
          </p:cNvGrpSpPr>
          <p:nvPr/>
        </p:nvGrpSpPr>
        <p:grpSpPr bwMode="auto">
          <a:xfrm rot="20093240">
            <a:off x="5690719" y="1869517"/>
            <a:ext cx="679559" cy="2430757"/>
            <a:chOff x="2127825" y="2368240"/>
            <a:chExt cx="681685" cy="2084571"/>
          </a:xfrm>
          <a:solidFill>
            <a:srgbClr val="FF0000"/>
          </a:solidFill>
        </p:grpSpPr>
        <p:sp>
          <p:nvSpPr>
            <p:cNvPr id="82" name="Стрелка вниз 81"/>
            <p:cNvSpPr/>
            <p:nvPr/>
          </p:nvSpPr>
          <p:spPr>
            <a:xfrm rot="11778511">
              <a:off x="2532969" y="2368240"/>
              <a:ext cx="276541" cy="1863748"/>
            </a:xfrm>
            <a:prstGeom prst="downArrow">
              <a:avLst>
                <a:gd name="adj1" fmla="val 50000"/>
                <a:gd name="adj2" fmla="val 215942"/>
              </a:avLst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 rot="14525451">
              <a:off x="2159912" y="4002175"/>
              <a:ext cx="418549" cy="482723"/>
            </a:xfrm>
            <a:prstGeom prst="ellipse">
              <a:avLst/>
            </a:prstGeom>
            <a:grp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81" name="Прямоугольник 80"/>
          <p:cNvSpPr/>
          <p:nvPr/>
        </p:nvSpPr>
        <p:spPr>
          <a:xfrm>
            <a:off x="4071934" y="1714488"/>
            <a:ext cx="52931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Е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071934" y="1785926"/>
            <a:ext cx="485775" cy="8286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700000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2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700000">
                                      <p:cBhvr>
                                        <p:cTn id="2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0">
                                      <p:cBhvr>
                                        <p:cTn id="23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0">
                                      <p:cBhvr>
                                        <p:cTn id="2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4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25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2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620000">
                                      <p:cBhvr>
                                        <p:cTn id="2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360000">
                                      <p:cBhvr>
                                        <p:cTn id="27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4000000">
                                      <p:cBhvr>
                                        <p:cTn id="2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400000">
                                      <p:cBhvr>
                                        <p:cTn id="28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28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  <p:bldP spid="47" grpId="0" animBg="1"/>
      <p:bldP spid="48" grpId="0" animBg="1"/>
      <p:bldP spid="49" grpId="0" animBg="1"/>
      <p:bldP spid="50" grpId="0" animBg="1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Винни Пух\Сетка для презентации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781" y="-17439"/>
            <a:ext cx="9167813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H:\барабан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50" y="2643188"/>
            <a:ext cx="771525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:\Поле чудес_надпись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813" y="1214438"/>
            <a:ext cx="52863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в конец 5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428628" cy="399474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ole-chudes-super-igra-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643966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362</Words>
  <Application>Microsoft Office PowerPoint</Application>
  <PresentationFormat>Экран (4:3)</PresentationFormat>
  <Paragraphs>210</Paragraphs>
  <Slides>14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роском</dc:creator>
  <cp:lastModifiedBy>Лена</cp:lastModifiedBy>
  <cp:revision>89</cp:revision>
  <dcterms:created xsi:type="dcterms:W3CDTF">2011-04-21T14:17:00Z</dcterms:created>
  <dcterms:modified xsi:type="dcterms:W3CDTF">2018-11-08T14:40:43Z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1062937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