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66" r:id="rId4"/>
    <p:sldId id="263" r:id="rId5"/>
    <p:sldId id="283" r:id="rId6"/>
    <p:sldId id="284" r:id="rId7"/>
    <p:sldId id="285" r:id="rId8"/>
    <p:sldId id="286" r:id="rId9"/>
    <p:sldId id="276" r:id="rId10"/>
    <p:sldId id="258" r:id="rId11"/>
    <p:sldId id="282" r:id="rId12"/>
    <p:sldId id="259" r:id="rId13"/>
    <p:sldId id="260" r:id="rId14"/>
    <p:sldId id="288" r:id="rId15"/>
    <p:sldId id="267" r:id="rId16"/>
    <p:sldId id="264" r:id="rId17"/>
    <p:sldId id="265" r:id="rId18"/>
    <p:sldId id="269" r:id="rId19"/>
    <p:sldId id="272" r:id="rId20"/>
    <p:sldId id="273" r:id="rId21"/>
    <p:sldId id="274" r:id="rId22"/>
    <p:sldId id="289" r:id="rId23"/>
    <p:sldId id="271" r:id="rId24"/>
    <p:sldId id="270" r:id="rId25"/>
    <p:sldId id="277" r:id="rId26"/>
    <p:sldId id="261" r:id="rId27"/>
    <p:sldId id="262" r:id="rId28"/>
    <p:sldId id="290" r:id="rId29"/>
    <p:sldId id="28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92" autoAdjust="0"/>
    <p:restoredTop sz="86379" autoAdjust="0"/>
  </p:normalViewPr>
  <p:slideViewPr>
    <p:cSldViewPr>
      <p:cViewPr varScale="1">
        <p:scale>
          <a:sx n="79" d="100"/>
          <a:sy n="79" d="100"/>
        </p:scale>
        <p:origin x="-15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3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52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36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22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210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3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10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166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7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6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79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5ECAC-2F63-4E8A-89AD-4E447AE375EE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7B61D-68F5-4CCC-BDC7-5DD9D5B5F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85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HP\Desktop\городской семинар\S80219-20002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92" r="-32" b="34445"/>
          <a:stretch/>
        </p:blipFill>
        <p:spPr bwMode="auto">
          <a:xfrm>
            <a:off x="11392" y="-26272"/>
            <a:ext cx="9144000" cy="6853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9627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Развитие творческих способностей у дошкольников в работе логопеда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941168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Учитель –логопед </a:t>
            </a:r>
            <a:r>
              <a:rPr lang="ru-RU" dirty="0" err="1" smtClean="0">
                <a:solidFill>
                  <a:schemeClr val="tx1"/>
                </a:solidFill>
              </a:rPr>
              <a:t>Белан</a:t>
            </a:r>
            <a:r>
              <a:rPr lang="ru-RU" dirty="0" smtClean="0">
                <a:solidFill>
                  <a:schemeClr val="tx1"/>
                </a:solidFill>
              </a:rPr>
              <a:t> Оксана Ивановна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1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0899"/>
            <a:ext cx="8856984" cy="6487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3610744" cy="633670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8000" dirty="0">
                <a:solidFill>
                  <a:srgbClr val="FF0000"/>
                </a:solidFill>
              </a:rPr>
              <a:t>Дайте детству состоятся</a:t>
            </a:r>
            <a:r>
              <a:rPr lang="ru-RU" sz="8000" dirty="0" smtClean="0">
                <a:solidFill>
                  <a:srgbClr val="FF0000"/>
                </a:solidFill>
              </a:rPr>
              <a:t>!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5100" b="1" dirty="0"/>
              <a:t>Дайте детству наиграться</a:t>
            </a:r>
          </a:p>
          <a:p>
            <a:pPr marL="0" indent="0">
              <a:buNone/>
            </a:pPr>
            <a:r>
              <a:rPr lang="ru-RU" sz="5100" b="1" dirty="0"/>
              <a:t>Вдоволь, досыта, не в </a:t>
            </a:r>
            <a:r>
              <a:rPr lang="ru-RU" sz="5100" b="1" dirty="0" err="1"/>
              <a:t>кратце</a:t>
            </a:r>
            <a:r>
              <a:rPr lang="ru-RU" sz="5100" b="1" dirty="0"/>
              <a:t>,</a:t>
            </a:r>
          </a:p>
          <a:p>
            <a:pPr marL="0" indent="0">
              <a:buNone/>
            </a:pPr>
            <a:r>
              <a:rPr lang="ru-RU" sz="5100" b="1" dirty="0"/>
              <a:t>Дайте дождиком умыться,</a:t>
            </a:r>
          </a:p>
          <a:p>
            <a:pPr marL="0" indent="0">
              <a:buNone/>
            </a:pPr>
            <a:r>
              <a:rPr lang="ru-RU" sz="5100" b="1" dirty="0"/>
              <a:t>Дайте, как цветку раскрыться.</a:t>
            </a:r>
          </a:p>
          <a:p>
            <a:pPr marL="0" indent="0">
              <a:buNone/>
            </a:pPr>
            <a:r>
              <a:rPr lang="ru-RU" sz="5100" b="1" dirty="0"/>
              <a:t> </a:t>
            </a:r>
          </a:p>
          <a:p>
            <a:pPr marL="0" indent="0">
              <a:buNone/>
            </a:pPr>
            <a:r>
              <a:rPr lang="ru-RU" sz="5100" b="1" dirty="0"/>
              <a:t>Не травите детство спором,</a:t>
            </a:r>
          </a:p>
          <a:p>
            <a:pPr marL="0" indent="0">
              <a:buNone/>
            </a:pPr>
            <a:r>
              <a:rPr lang="ru-RU" sz="5100" b="1" dirty="0"/>
              <a:t>Не нудите разговором,</a:t>
            </a:r>
          </a:p>
          <a:p>
            <a:pPr marL="0" indent="0">
              <a:buNone/>
            </a:pPr>
            <a:r>
              <a:rPr lang="ru-RU" sz="5100" b="1" dirty="0"/>
              <a:t>Не давите злом и страхом,</a:t>
            </a:r>
          </a:p>
          <a:p>
            <a:pPr marL="0" indent="0">
              <a:buNone/>
            </a:pPr>
            <a:r>
              <a:rPr lang="ru-RU" sz="5100" b="1" dirty="0"/>
              <a:t>Не бросайте слов с размаху.</a:t>
            </a:r>
          </a:p>
          <a:p>
            <a:pPr marL="0" indent="0">
              <a:buNone/>
            </a:pPr>
            <a:r>
              <a:rPr lang="ru-RU" sz="5100" b="1" dirty="0"/>
              <a:t> </a:t>
            </a:r>
          </a:p>
          <a:p>
            <a:pPr marL="0" indent="0">
              <a:buNone/>
            </a:pPr>
            <a:r>
              <a:rPr lang="ru-RU" sz="5100" b="1" dirty="0"/>
              <a:t>Душу детскую щадите,</a:t>
            </a:r>
          </a:p>
          <a:p>
            <a:pPr marL="0" indent="0">
              <a:buNone/>
            </a:pPr>
            <a:r>
              <a:rPr lang="ru-RU" sz="5100" b="1" dirty="0"/>
              <a:t>Пуще глаза берегите,</a:t>
            </a:r>
          </a:p>
          <a:p>
            <a:pPr marL="0" indent="0">
              <a:buNone/>
            </a:pPr>
            <a:r>
              <a:rPr lang="ru-RU" sz="5100" b="1" dirty="0"/>
              <a:t>Зря за шалость не корите</a:t>
            </a:r>
          </a:p>
          <a:p>
            <a:pPr marL="0" indent="0">
              <a:buNone/>
            </a:pPr>
            <a:r>
              <a:rPr lang="ru-RU" sz="5100" b="1" dirty="0"/>
              <a:t>Ни родитель, ни учитель.</a:t>
            </a:r>
          </a:p>
          <a:p>
            <a:pPr marL="0" indent="0">
              <a:buNone/>
            </a:pPr>
            <a:r>
              <a:rPr lang="ru-RU" sz="5100" b="1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995819"/>
            <a:ext cx="352839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2000" b="1" dirty="0"/>
              <a:t>Развивая детский разум,</a:t>
            </a:r>
          </a:p>
          <a:p>
            <a:r>
              <a:rPr lang="ru-RU" sz="2000" b="1" smtClean="0"/>
              <a:t>Не </a:t>
            </a:r>
            <a:r>
              <a:rPr lang="ru-RU" sz="2000" b="1" dirty="0"/>
              <a:t>влезайте в дебри сразу.</a:t>
            </a:r>
          </a:p>
          <a:p>
            <a:r>
              <a:rPr lang="ru-RU" sz="2000" b="1" dirty="0"/>
              <a:t>Детства дни не торопите,</a:t>
            </a:r>
          </a:p>
          <a:p>
            <a:r>
              <a:rPr lang="ru-RU" sz="2000" b="1" dirty="0"/>
              <a:t>Детству солнце подарите.</a:t>
            </a:r>
          </a:p>
          <a:p>
            <a:r>
              <a:rPr lang="ru-RU" sz="2000" b="1" dirty="0"/>
              <a:t> </a:t>
            </a:r>
          </a:p>
          <a:p>
            <a:r>
              <a:rPr lang="ru-RU" sz="2000" b="1" dirty="0"/>
              <a:t>Дайте детству наиграться,</a:t>
            </a:r>
          </a:p>
          <a:p>
            <a:r>
              <a:rPr lang="ru-RU" sz="2000" b="1" dirty="0"/>
              <a:t>Насмеяться, наскакаться,</a:t>
            </a:r>
          </a:p>
          <a:p>
            <a:r>
              <a:rPr lang="ru-RU" sz="2000" b="1" dirty="0"/>
              <a:t>Дайте радостно проснуться,</a:t>
            </a:r>
          </a:p>
          <a:p>
            <a:r>
              <a:rPr lang="ru-RU" sz="2000" b="1" dirty="0"/>
              <a:t>Дайте в ласку окунуться.</a:t>
            </a:r>
          </a:p>
          <a:p>
            <a:r>
              <a:rPr lang="ru-RU" sz="2000" b="1" dirty="0"/>
              <a:t> </a:t>
            </a:r>
          </a:p>
          <a:p>
            <a:r>
              <a:rPr lang="ru-RU" sz="2000" b="1" dirty="0"/>
              <a:t>Дайте детству удержаться,</a:t>
            </a:r>
          </a:p>
          <a:p>
            <a:r>
              <a:rPr lang="ru-RU" sz="2000" b="1" dirty="0"/>
              <a:t>Дайте верой надышаться,</a:t>
            </a:r>
          </a:p>
          <a:p>
            <a:r>
              <a:rPr lang="ru-RU" sz="2000" b="1" dirty="0"/>
              <a:t>Дайте в рост ему подняться,</a:t>
            </a:r>
          </a:p>
          <a:p>
            <a:r>
              <a:rPr lang="ru-RU" sz="2000" b="1" dirty="0"/>
              <a:t>Дайте детству состояться</a:t>
            </a:r>
            <a:r>
              <a:rPr lang="ru-RU" sz="2000" b="1" dirty="0" smtClean="0"/>
              <a:t>!</a:t>
            </a:r>
          </a:p>
          <a:p>
            <a:pPr algn="r"/>
            <a:r>
              <a:rPr lang="ru-RU" sz="2000" dirty="0"/>
              <a:t>Баева З.И.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3731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863080"/>
          </a:xfrm>
        </p:spPr>
        <p:txBody>
          <a:bodyPr>
            <a:normAutofit fontScale="90000"/>
          </a:bodyPr>
          <a:lstStyle/>
          <a:p>
            <a:pPr algn="r"/>
            <a:r>
              <a:rPr lang="ru-RU" sz="3100" b="1" dirty="0">
                <a:latin typeface="+mn-lt"/>
              </a:rPr>
              <a:t>Творческие способности не создаются, </a:t>
            </a:r>
            <a:r>
              <a:rPr lang="ru-RU" sz="3100" b="1" dirty="0" smtClean="0">
                <a:latin typeface="+mn-lt"/>
              </a:rPr>
              <a:t>а </a:t>
            </a:r>
            <a:r>
              <a:rPr lang="ru-RU" sz="3100" b="1" dirty="0">
                <a:latin typeface="+mn-lt"/>
              </a:rPr>
              <a:t>высвобождаются.</a:t>
            </a:r>
            <a:br>
              <a:rPr lang="ru-RU" sz="3100" b="1" dirty="0">
                <a:latin typeface="+mn-lt"/>
              </a:rPr>
            </a:br>
            <a:r>
              <a:rPr lang="ru-RU" sz="3100" dirty="0" err="1">
                <a:latin typeface="+mn-lt"/>
              </a:rPr>
              <a:t>Фергюсон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55970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Каждое полушарие выполняет свои определённые функции и имеет свою специализацию.</a:t>
            </a:r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2856"/>
            <a:ext cx="7101381" cy="438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4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HP\Desktop\городской семинар\S80306-20330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5" t="7123" r="14423" b="3419"/>
          <a:stretch/>
        </p:blipFill>
        <p:spPr bwMode="auto">
          <a:xfrm>
            <a:off x="117391" y="260648"/>
            <a:ext cx="8928992" cy="61062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811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970" y="188640"/>
            <a:ext cx="2467063" cy="3480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016224" cy="321506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Визуализация «Моё имя»</a:t>
            </a:r>
            <a:endParaRPr lang="ru-RU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65" y="1124744"/>
            <a:ext cx="249258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55179"/>
            <a:ext cx="2234718" cy="316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45321"/>
            <a:ext cx="1895749" cy="274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29" y="3403700"/>
            <a:ext cx="1983741" cy="2981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34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16632"/>
            <a:ext cx="4618856" cy="1301006"/>
          </a:xfrm>
        </p:spPr>
        <p:txBody>
          <a:bodyPr>
            <a:noAutofit/>
          </a:bodyPr>
          <a:lstStyle/>
          <a:p>
            <a:r>
              <a:rPr lang="ru-RU" b="1" dirty="0" smtClean="0"/>
              <a:t>Зеркальное</a:t>
            </a:r>
            <a:br>
              <a:rPr lang="ru-RU" b="1" dirty="0" smtClean="0"/>
            </a:br>
            <a:r>
              <a:rPr lang="ru-RU" b="1" dirty="0" smtClean="0"/>
              <a:t>рисование</a:t>
            </a: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8" y="2996952"/>
            <a:ext cx="2880320" cy="354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49" y="318542"/>
            <a:ext cx="3545954" cy="245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16003" y="1268760"/>
            <a:ext cx="51204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</a:t>
            </a:r>
            <a:r>
              <a:rPr lang="ru-RU" dirty="0" smtClean="0"/>
              <a:t>пражнение </a:t>
            </a:r>
            <a:r>
              <a:rPr lang="ru-RU" dirty="0"/>
              <a:t>на синхронизацию работы обеих полушарий головного мозга. Оно состоит из симметричных рисунков, которые необходимо обводить ОДНОВРЕМЕННО двумя руками. Это позволит активизировать работу сразу правого и левого полушарий. Важно следить за тем, чтобы у ребенка обе руки двигались синхронно, а рисунки появлялись как бы одновременно. Именно это и дает полезный эффект.</a:t>
            </a:r>
          </a:p>
          <a:p>
            <a:endParaRPr lang="ru-RU" dirty="0"/>
          </a:p>
          <a:p>
            <a:r>
              <a:rPr lang="ru-RU" dirty="0"/>
              <a:t>Рисование одновременно двумя руками позволяет улучшить у ребенка: </a:t>
            </a:r>
          </a:p>
          <a:p>
            <a:pPr>
              <a:buFontTx/>
              <a:buChar char="-"/>
            </a:pPr>
            <a:r>
              <a:rPr lang="ru-RU" dirty="0" smtClean="0"/>
              <a:t> память</a:t>
            </a:r>
            <a:r>
              <a:rPr lang="ru-RU" dirty="0"/>
              <a:t>, 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внимание, 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пространственные представления, 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мелкую моторику, 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снижает утомляемость</a:t>
            </a:r>
          </a:p>
          <a:p>
            <a:pPr>
              <a:buFontTx/>
              <a:buChar char="-"/>
            </a:pPr>
            <a:r>
              <a:rPr lang="ru-RU" dirty="0" smtClean="0"/>
              <a:t> тренировка </a:t>
            </a:r>
            <a:r>
              <a:rPr lang="ru-RU" dirty="0"/>
              <a:t>периферического поля зрения, необходимого для быстрого чтения. ⠀</a:t>
            </a:r>
          </a:p>
          <a:p>
            <a:pPr>
              <a:buFontTx/>
              <a:buChar char="-"/>
            </a:pPr>
            <a:r>
              <a:rPr lang="ru-RU" dirty="0" smtClean="0"/>
              <a:t> способствует </a:t>
            </a:r>
            <a:r>
              <a:rPr lang="ru-RU" dirty="0"/>
              <a:t>укреплению зрения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45424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94" y="621141"/>
            <a:ext cx="4342748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8"/>
          <a:stretch/>
        </p:blipFill>
        <p:spPr bwMode="auto">
          <a:xfrm>
            <a:off x="3779912" y="3695016"/>
            <a:ext cx="5113062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37004" y="3645024"/>
            <a:ext cx="2945408" cy="1837043"/>
            <a:chOff x="0" y="0"/>
            <a:chExt cx="4673600" cy="26416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673600" cy="26416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6134" y="0"/>
              <a:ext cx="2048933" cy="2167466"/>
            </a:xfrm>
            <a:prstGeom prst="rect">
              <a:avLst/>
            </a:prstGeom>
          </p:spPr>
        </p:pic>
      </p:grpSp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5359199" y="654854"/>
            <a:ext cx="35337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9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572000" y="188641"/>
            <a:ext cx="4114800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Рисование одним росчерком, при котором не отрывают карандаша от поверхности листа - это не только увлекательная игра, но и невероятно полезное занятие для тренировки фантазии и образного мышления, а также мелкой моторики ребёнка. Ручки у детей прекрасно готовятся к </a:t>
            </a:r>
            <a:r>
              <a:rPr lang="ru-RU" dirty="0" smtClean="0"/>
              <a:t>письму</a:t>
            </a:r>
            <a:r>
              <a:rPr lang="ru-RU" dirty="0"/>
              <a:t>, что важно для подготовки к школе.</a:t>
            </a:r>
            <a:br>
              <a:rPr lang="ru-RU" dirty="0"/>
            </a:b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1310930" cy="181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484784"/>
            <a:ext cx="1337117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84" y="3140968"/>
            <a:ext cx="1181347" cy="17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787" y="3501008"/>
            <a:ext cx="1323147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1189112" cy="182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6478" y="5053322"/>
            <a:ext cx="1384030" cy="202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294" y="3879109"/>
            <a:ext cx="1174222" cy="172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51373"/>
            <a:ext cx="3077364" cy="258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4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20495"/>
            <a:ext cx="4304356" cy="281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64" y="238678"/>
            <a:ext cx="73628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66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r>
              <a:rPr lang="ru-RU" b="1" dirty="0" smtClean="0"/>
              <a:t>Работа над  целенаправленным выдохом</a:t>
            </a:r>
            <a:endParaRPr lang="ru-RU" b="1" dirty="0"/>
          </a:p>
        </p:txBody>
      </p:sp>
      <p:pic>
        <p:nvPicPr>
          <p:cNvPr id="4" name="Рисунок 3" descr="C:\Users\HP\Desktop\городской семинар\S80307-17083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29396" r="-30" b="25879"/>
          <a:stretch/>
        </p:blipFill>
        <p:spPr bwMode="auto">
          <a:xfrm>
            <a:off x="371978" y="848227"/>
            <a:ext cx="1933332" cy="21602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75676"/>
            <a:ext cx="2053790" cy="246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40768"/>
            <a:ext cx="2880320" cy="334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53" y="1333833"/>
            <a:ext cx="2952329" cy="334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52933" y="4040889"/>
            <a:ext cx="2381513" cy="3024336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7"/>
          <a:srcRect l="699" r="2513" b="3642"/>
          <a:stretch/>
        </p:blipFill>
        <p:spPr bwMode="auto">
          <a:xfrm rot="5400000">
            <a:off x="5769455" y="3931360"/>
            <a:ext cx="2407174" cy="3217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061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Автоматизация звуков </a:t>
            </a:r>
            <a:r>
              <a:rPr lang="en-US" b="1" dirty="0" smtClean="0"/>
              <a:t>[</a:t>
            </a:r>
            <a:r>
              <a:rPr lang="ru-RU" b="1" dirty="0" smtClean="0"/>
              <a:t>С</a:t>
            </a:r>
            <a:r>
              <a:rPr lang="en-US" b="1" dirty="0" smtClean="0"/>
              <a:t>]</a:t>
            </a:r>
            <a:r>
              <a:rPr lang="ru-RU" b="1" dirty="0" smtClean="0"/>
              <a:t>-</a:t>
            </a:r>
            <a:r>
              <a:rPr lang="en-US" b="1" dirty="0" smtClean="0"/>
              <a:t>[</a:t>
            </a:r>
            <a:r>
              <a:rPr lang="ru-RU" b="1" dirty="0"/>
              <a:t>З</a:t>
            </a:r>
            <a:r>
              <a:rPr lang="en-US" b="1" dirty="0" smtClean="0"/>
              <a:t>]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3672408" cy="536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3672408" cy="536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5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Автоматизация звука </a:t>
            </a:r>
            <a:r>
              <a:rPr lang="en-US" b="1" dirty="0"/>
              <a:t>[</a:t>
            </a:r>
            <a:r>
              <a:rPr lang="ru-RU" b="1" dirty="0" smtClean="0"/>
              <a:t>к</a:t>
            </a:r>
            <a:r>
              <a:rPr lang="en-US" b="1" dirty="0"/>
              <a:t>]</a:t>
            </a:r>
            <a:r>
              <a:rPr lang="ru-RU" b="1" dirty="0" smtClean="0"/>
              <a:t> в словах. </a:t>
            </a:r>
            <a:r>
              <a:rPr lang="ru-RU" b="1" dirty="0" err="1" smtClean="0"/>
              <a:t>Набрызг</a:t>
            </a:r>
            <a:r>
              <a:rPr lang="ru-RU" b="1" dirty="0"/>
              <a:t>. </a:t>
            </a:r>
          </a:p>
        </p:txBody>
      </p:sp>
      <p:pic>
        <p:nvPicPr>
          <p:cNvPr id="5" name="Рисунок 4" descr="C:\Users\HP\Desktop\городской семинар\Новая папка\P80222-08093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9" b="13921"/>
          <a:stretch/>
        </p:blipFill>
        <p:spPr bwMode="auto">
          <a:xfrm>
            <a:off x="179512" y="1412776"/>
            <a:ext cx="4295775" cy="4591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HP\Desktop\городской семинар\Новая папка\P80222-08174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505" r="-117" b="14498"/>
          <a:stretch/>
        </p:blipFill>
        <p:spPr bwMode="auto">
          <a:xfrm>
            <a:off x="4706215" y="1412776"/>
            <a:ext cx="4288959" cy="4591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600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 smtClean="0"/>
              <a:t>Автоматизация поставленных звуков в игре «Гном и великан»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игра направлена  на  умение образовывать суффиксальным способом новые слова</a:t>
            </a:r>
            <a:endParaRPr lang="ru-RU" sz="2200" dirty="0"/>
          </a:p>
        </p:txBody>
      </p:sp>
      <p:pic>
        <p:nvPicPr>
          <p:cNvPr id="4" name="Рисунок 3" descr="C:\Users\HP\Desktop\городской семинар\Новая папка\P80306-09240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1" r="-30" b="8551"/>
          <a:stretch/>
        </p:blipFill>
        <p:spPr bwMode="auto">
          <a:xfrm>
            <a:off x="323528" y="1588201"/>
            <a:ext cx="3295015" cy="3686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HP\Desktop\городской семинар\Новая папка\P80306-09235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4" r="-30" b="8551"/>
          <a:stretch/>
        </p:blipFill>
        <p:spPr bwMode="auto">
          <a:xfrm>
            <a:off x="4250103" y="1812118"/>
            <a:ext cx="3168352" cy="3686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76269" y="4586889"/>
            <a:ext cx="2565132" cy="1970345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4377" y="4489595"/>
            <a:ext cx="2465168" cy="201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9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2974"/>
            <a:ext cx="8229600" cy="1921890"/>
          </a:xfrm>
        </p:spPr>
        <p:txBody>
          <a:bodyPr>
            <a:noAutofit/>
          </a:bodyPr>
          <a:lstStyle/>
          <a:p>
            <a:pPr lvl="0"/>
            <a:r>
              <a:rPr lang="ru-RU" b="1" dirty="0"/>
              <a:t>Рисование с опорой на </a:t>
            </a:r>
            <a:r>
              <a:rPr lang="ru-RU" b="1" dirty="0" smtClean="0"/>
              <a:t>заготовку</a:t>
            </a:r>
            <a:br>
              <a:rPr lang="ru-RU" b="1" dirty="0" smtClean="0"/>
            </a:br>
            <a:r>
              <a:rPr lang="ru-RU" b="1" dirty="0" smtClean="0"/>
              <a:t>«Что </a:t>
            </a:r>
            <a:r>
              <a:rPr lang="ru-RU" b="1" dirty="0"/>
              <a:t>не дорисовал художник</a:t>
            </a:r>
            <a:r>
              <a:rPr lang="ru-RU" b="1" dirty="0" smtClean="0"/>
              <a:t>?»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00237"/>
            <a:ext cx="391723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606" y="2404293"/>
            <a:ext cx="3252642" cy="34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33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08701"/>
            <a:ext cx="4186808" cy="1143000"/>
          </a:xfrm>
        </p:spPr>
        <p:txBody>
          <a:bodyPr/>
          <a:lstStyle/>
          <a:p>
            <a:r>
              <a:rPr lang="ru-RU" b="1" dirty="0"/>
              <a:t>Облака-загадки</a:t>
            </a:r>
          </a:p>
        </p:txBody>
      </p:sp>
      <p:pic>
        <p:nvPicPr>
          <p:cNvPr id="4" name="Рисунок 3" descr="для развития творческого мышлен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578" y="116633"/>
            <a:ext cx="2376264" cy="1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8" y="1196752"/>
            <a:ext cx="8153216" cy="544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30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Автоматизация звука </a:t>
            </a:r>
            <a:r>
              <a:rPr lang="en-US" b="1" dirty="0" smtClean="0"/>
              <a:t>[</a:t>
            </a:r>
            <a:r>
              <a:rPr lang="ru-RU" b="1" dirty="0" smtClean="0"/>
              <a:t>р</a:t>
            </a:r>
            <a:r>
              <a:rPr lang="en-US" b="1" dirty="0" smtClean="0"/>
              <a:t>]</a:t>
            </a:r>
            <a:r>
              <a:rPr lang="ru-RU" b="1" dirty="0" smtClean="0"/>
              <a:t> в сочетаниях </a:t>
            </a:r>
            <a:r>
              <a:rPr lang="en-US" b="1" dirty="0" smtClean="0"/>
              <a:t>[</a:t>
            </a:r>
            <a:r>
              <a:rPr lang="ru-RU" b="1" dirty="0" err="1" smtClean="0"/>
              <a:t>др</a:t>
            </a:r>
            <a:r>
              <a:rPr lang="en-US" b="1" dirty="0" smtClean="0"/>
              <a:t>]</a:t>
            </a:r>
            <a:r>
              <a:rPr lang="ru-RU" b="1" dirty="0" smtClean="0"/>
              <a:t>-</a:t>
            </a:r>
            <a:r>
              <a:rPr lang="en-US" b="1" dirty="0" smtClean="0"/>
              <a:t>[</a:t>
            </a:r>
            <a:r>
              <a:rPr lang="ru-RU" b="1" dirty="0" err="1" smtClean="0"/>
              <a:t>тр</a:t>
            </a:r>
            <a:r>
              <a:rPr lang="en-US" b="1" dirty="0" smtClean="0"/>
              <a:t>]</a:t>
            </a:r>
            <a:r>
              <a:rPr lang="ru-RU" b="1" dirty="0" smtClean="0"/>
              <a:t> (</a:t>
            </a:r>
            <a:r>
              <a:rPr lang="en-US" b="1" dirty="0" smtClean="0"/>
              <a:t>[</a:t>
            </a:r>
            <a:r>
              <a:rPr lang="ru-RU" b="1" dirty="0" err="1" smtClean="0"/>
              <a:t>тр</a:t>
            </a:r>
            <a:r>
              <a:rPr lang="ru-RU" b="1" dirty="0" smtClean="0"/>
              <a:t>*</a:t>
            </a:r>
            <a:r>
              <a:rPr lang="en-US" b="1" dirty="0" smtClean="0"/>
              <a:t>]</a:t>
            </a:r>
            <a:r>
              <a:rPr lang="ru-RU" b="1" dirty="0" smtClean="0"/>
              <a:t>)</a:t>
            </a:r>
            <a:br>
              <a:rPr lang="ru-RU" b="1" dirty="0" smtClean="0"/>
            </a:br>
            <a:r>
              <a:rPr lang="ru-RU" sz="1800" b="1" dirty="0" smtClean="0"/>
              <a:t>игра «Веселые превращения геометрических фигур»</a:t>
            </a:r>
            <a:r>
              <a:rPr lang="en-US" sz="1800" b="1" dirty="0" smtClean="0"/>
              <a:t> </a:t>
            </a:r>
            <a:endParaRPr lang="ru-RU" sz="1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90" y="240854"/>
            <a:ext cx="1269531" cy="197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05" y="2379169"/>
            <a:ext cx="834286" cy="1301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1166163" y="2861573"/>
            <a:ext cx="1299647" cy="1287507"/>
            <a:chOff x="0" y="0"/>
            <a:chExt cx="1809750" cy="1609725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09750" cy="1609725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0" y="0"/>
              <a:ext cx="323850" cy="4667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0" y="876300"/>
              <a:ext cx="371475" cy="7334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381125" y="876300"/>
              <a:ext cx="428625" cy="7334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0" y="1530998"/>
            <a:ext cx="1571625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05" y="5151746"/>
            <a:ext cx="1196061" cy="159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904" y="3562464"/>
            <a:ext cx="1125271" cy="99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Рисунок 2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76990"/>
            <a:ext cx="1377702" cy="1553914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1465266" y="5304084"/>
            <a:ext cx="1476375" cy="1333500"/>
            <a:chOff x="0" y="0"/>
            <a:chExt cx="1943100" cy="1704975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943100" cy="1704975"/>
            </a:xfrm>
            <a:prstGeom prst="rect">
              <a:avLst/>
            </a:prstGeom>
          </p:spPr>
        </p:pic>
        <p:sp>
          <p:nvSpPr>
            <p:cNvPr id="26" name="Прямоугольник 25"/>
            <p:cNvSpPr/>
            <p:nvPr/>
          </p:nvSpPr>
          <p:spPr>
            <a:xfrm>
              <a:off x="0" y="0"/>
              <a:ext cx="238125" cy="5810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0" y="1047750"/>
              <a:ext cx="180975" cy="6572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80975" y="1190625"/>
              <a:ext cx="285750" cy="5143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609725" y="1143000"/>
              <a:ext cx="333375" cy="56197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" y="3788279"/>
            <a:ext cx="1321810" cy="124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" name="Группа 32"/>
          <p:cNvGrpSpPr/>
          <p:nvPr/>
        </p:nvGrpSpPr>
        <p:grpSpPr>
          <a:xfrm>
            <a:off x="1187624" y="4408796"/>
            <a:ext cx="1485900" cy="819150"/>
            <a:chOff x="0" y="0"/>
            <a:chExt cx="2085975" cy="1228725"/>
          </a:xfrm>
        </p:grpSpPr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085975" cy="1228725"/>
            </a:xfrm>
            <a:prstGeom prst="rect">
              <a:avLst/>
            </a:prstGeom>
          </p:spPr>
        </p:pic>
        <p:sp>
          <p:nvSpPr>
            <p:cNvPr id="35" name="Прямоугольник 34"/>
            <p:cNvSpPr/>
            <p:nvPr/>
          </p:nvSpPr>
          <p:spPr>
            <a:xfrm>
              <a:off x="0" y="0"/>
              <a:ext cx="219075" cy="2286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0" y="1000125"/>
              <a:ext cx="161925" cy="2286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8571"/>
            <a:ext cx="375285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11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«Волшебная коробочка»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err="1" smtClean="0"/>
              <a:t>манкография</a:t>
            </a:r>
            <a:r>
              <a:rPr lang="ru-RU" dirty="0" smtClean="0"/>
              <a:t> - рисование на манке)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07171"/>
            <a:ext cx="3024336" cy="3436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0" y="4849521"/>
            <a:ext cx="31051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91880" y="1437185"/>
            <a:ext cx="24482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Четыре мягких лапки,</a:t>
            </a:r>
          </a:p>
          <a:p>
            <a:r>
              <a:rPr lang="ru-RU" dirty="0"/>
              <a:t>В них спрятаны царапки.</a:t>
            </a:r>
          </a:p>
          <a:p>
            <a:r>
              <a:rPr lang="ru-RU" dirty="0"/>
              <a:t>Молоко лакает,</a:t>
            </a:r>
          </a:p>
          <a:p>
            <a:r>
              <a:rPr lang="ru-RU" dirty="0"/>
              <a:t>Песенки напевает.</a:t>
            </a:r>
          </a:p>
          <a:p>
            <a:r>
              <a:rPr lang="ru-RU" i="1" dirty="0"/>
              <a:t>(Кот</a:t>
            </a:r>
            <a:r>
              <a:rPr lang="ru-RU" i="1" dirty="0" smtClean="0"/>
              <a:t>)</a:t>
            </a:r>
          </a:p>
          <a:p>
            <a:r>
              <a:rPr lang="ru-RU" i="1" dirty="0" smtClean="0"/>
              <a:t>Маленькую, серенькую зверушку </a:t>
            </a:r>
          </a:p>
          <a:p>
            <a:r>
              <a:rPr lang="ru-RU" i="1" dirty="0" smtClean="0"/>
              <a:t>И дома не любят,</a:t>
            </a:r>
          </a:p>
          <a:p>
            <a:r>
              <a:rPr lang="ru-RU" i="1" dirty="0"/>
              <a:t>И</a:t>
            </a:r>
            <a:r>
              <a:rPr lang="ru-RU" i="1" dirty="0" smtClean="0"/>
              <a:t> на базаре не купят (мышь)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665" y="4479460"/>
            <a:ext cx="2680519" cy="2340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399" y="1437185"/>
            <a:ext cx="2779515" cy="361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856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Волшебницы</a:t>
            </a:r>
            <a:br>
              <a:rPr lang="ru-RU" b="1" dirty="0" smtClean="0"/>
            </a:br>
            <a:r>
              <a:rPr lang="ru-RU" sz="2000" dirty="0"/>
              <a:t>(</a:t>
            </a:r>
            <a:r>
              <a:rPr lang="ru-RU" sz="2200" dirty="0" smtClean="0"/>
              <a:t>изучение антонимов)</a:t>
            </a:r>
            <a:endParaRPr lang="ru-RU" sz="2200" dirty="0"/>
          </a:p>
        </p:txBody>
      </p:sp>
      <p:pic>
        <p:nvPicPr>
          <p:cNvPr id="4" name="Рисунок 3" descr="для развития творческого мышлен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3744416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775"/>
            <a:ext cx="3456384" cy="5328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5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Рифмы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придумай рифмы к изображенным словам и нарисуй рядом свои картинки</a:t>
            </a: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280831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12776"/>
            <a:ext cx="4464496" cy="519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45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39486">
            <a:off x="773403" y="619471"/>
            <a:ext cx="2267754" cy="293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13946">
            <a:off x="6067793" y="3340913"/>
            <a:ext cx="3028550" cy="24182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Несуществующее животное</a:t>
            </a:r>
            <a:br>
              <a:rPr lang="ru-RU" b="1" dirty="0" smtClean="0"/>
            </a:br>
            <a:r>
              <a:rPr lang="ru-RU" sz="1800" dirty="0" smtClean="0"/>
              <a:t>(образование притяжательных прилагательных)</a:t>
            </a:r>
            <a:endParaRPr lang="ru-RU" sz="18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"/>
          <a:stretch/>
        </p:blipFill>
        <p:spPr bwMode="auto">
          <a:xfrm rot="16200000">
            <a:off x="3579869" y="1397996"/>
            <a:ext cx="2921635" cy="29552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18108" y="4125569"/>
            <a:ext cx="2320290" cy="280479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85241">
            <a:off x="764906" y="2835513"/>
            <a:ext cx="2502966" cy="336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1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Волшебные превращения</a:t>
            </a:r>
            <a:endParaRPr lang="ru-RU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2972458" cy="184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HP\Desktop\городской семинар\Новая папка\P80312-14035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4" t="8551" r="15680" b="18290"/>
          <a:stretch/>
        </p:blipFill>
        <p:spPr bwMode="auto">
          <a:xfrm rot="5400000">
            <a:off x="5400091" y="764704"/>
            <a:ext cx="2376265" cy="33843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HP\Desktop\городской семинар\Новая папка\P80312-14040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4" t="7483" r="14879" b="20546"/>
          <a:stretch/>
        </p:blipFill>
        <p:spPr bwMode="auto">
          <a:xfrm rot="5400000">
            <a:off x="5292080" y="3501008"/>
            <a:ext cx="2592288" cy="3744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39585"/>
            <a:ext cx="37147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03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2"/>
            <a:ext cx="7648575" cy="589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46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Фантас</a:t>
            </a:r>
            <a:r>
              <a:rPr lang="ru-RU" b="1" dirty="0"/>
              <a:t>тическое животное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постарайся дорисовать так, чтобы сразу стало понятно – доброе это животное или злое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524" y="1670074"/>
            <a:ext cx="281865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Как называется это животное?</a:t>
            </a:r>
          </a:p>
          <a:p>
            <a:r>
              <a:rPr lang="ru-RU" dirty="0" smtClean="0"/>
              <a:t>Где оно обитает?</a:t>
            </a:r>
          </a:p>
          <a:p>
            <a:r>
              <a:rPr lang="ru-RU" dirty="0" smtClean="0"/>
              <a:t>Какие у него привычки (повадки)?</a:t>
            </a:r>
          </a:p>
          <a:p>
            <a:r>
              <a:rPr lang="ru-RU" dirty="0" smtClean="0"/>
              <a:t>Чем оно питается?</a:t>
            </a:r>
          </a:p>
          <a:p>
            <a:r>
              <a:rPr lang="ru-RU" dirty="0" smtClean="0"/>
              <a:t>Живет одно, в семье или в стаде?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55654"/>
            <a:ext cx="2480579" cy="243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HP\Desktop\городской семинар\Новая папка\P80312-14042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4" t="14068" r="11159" b="17533"/>
          <a:stretch/>
        </p:blipFill>
        <p:spPr bwMode="auto">
          <a:xfrm>
            <a:off x="2915816" y="4077072"/>
            <a:ext cx="3240410" cy="26343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772816"/>
            <a:ext cx="3371013" cy="270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42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Нелепицы 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6004"/>
            <a:ext cx="4032448" cy="482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26737" y="1571862"/>
            <a:ext cx="4306657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4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300624"/>
            <a:ext cx="8229600" cy="562074"/>
          </a:xfrm>
        </p:spPr>
        <p:txBody>
          <a:bodyPr>
            <a:noAutofit/>
          </a:bodyPr>
          <a:lstStyle/>
          <a:p>
            <a:r>
              <a:rPr lang="ru-RU" b="1" dirty="0" smtClean="0"/>
              <a:t>Прогулка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4320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Дети отправились на прогулку. Что они могут взять с собой ? Нарисуй.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862698"/>
            <a:ext cx="3672408" cy="2016224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39094"/>
            <a:ext cx="2774826" cy="3926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9095"/>
            <a:ext cx="28765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51262"/>
            <a:ext cx="2686050" cy="391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 smtClean="0"/>
              <a:t>Волшебные очки</a:t>
            </a:r>
            <a:br>
              <a:rPr lang="ru-RU" sz="4900" b="1" dirty="0" smtClean="0"/>
            </a:br>
            <a:r>
              <a:rPr lang="ru-RU" sz="2200" dirty="0" smtClean="0"/>
              <a:t>игра развивает внимание, осмысленное восприятие, воображение</a:t>
            </a:r>
            <a:endParaRPr lang="ru-RU" sz="2200" dirty="0"/>
          </a:p>
        </p:txBody>
      </p:sp>
      <p:pic>
        <p:nvPicPr>
          <p:cNvPr id="3074" name="Picture 2" descr="Изображение 1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45226" r="36906" b="41998"/>
          <a:stretch>
            <a:fillRect/>
          </a:stretch>
        </p:blipFill>
        <p:spPr bwMode="auto">
          <a:xfrm>
            <a:off x="365202" y="1412776"/>
            <a:ext cx="4241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HP\Desktop\городской семинар\Новая папка\P80306-09491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" b="7007"/>
          <a:stretch/>
        </p:blipFill>
        <p:spPr bwMode="auto">
          <a:xfrm>
            <a:off x="4788024" y="1556792"/>
            <a:ext cx="4104456" cy="51125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HP\Desktop\городской семинар\Новая папка\P80306-09551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1732" r="10197" b="9740"/>
          <a:stretch/>
        </p:blipFill>
        <p:spPr bwMode="auto">
          <a:xfrm rot="16200000">
            <a:off x="683569" y="3497795"/>
            <a:ext cx="2880321" cy="3744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50966" y="2724085"/>
            <a:ext cx="2177974" cy="2439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05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HP\Desktop\городской семинар\Новая папка\P80306-09055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" b="7720"/>
          <a:stretch/>
        </p:blipFill>
        <p:spPr bwMode="auto">
          <a:xfrm>
            <a:off x="373380" y="404664"/>
            <a:ext cx="3478540" cy="46085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792" y="3649264"/>
            <a:ext cx="1599565" cy="2176145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" b="2119"/>
          <a:stretch/>
        </p:blipFill>
        <p:spPr bwMode="auto">
          <a:xfrm>
            <a:off x="1835696" y="4401423"/>
            <a:ext cx="2743835" cy="2419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128" y="188640"/>
            <a:ext cx="3202793" cy="2116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4458572"/>
            <a:ext cx="2459355" cy="2399427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86720" y="-290467"/>
            <a:ext cx="1638300" cy="259651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0" t="-314" r="5626" b="1"/>
          <a:stretch/>
        </p:blipFill>
        <p:spPr bwMode="auto">
          <a:xfrm rot="5400000">
            <a:off x="6768176" y="3297383"/>
            <a:ext cx="1763825" cy="24117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7663" y="2279438"/>
            <a:ext cx="1728587" cy="201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3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929" y="1340768"/>
            <a:ext cx="2772441" cy="206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2232248" cy="2808312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527" y="908720"/>
            <a:ext cx="2465773" cy="303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06489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HP\AppData\Local\Microsoft\Windows\Temporary Internet Files\Content.Word\P80410-17115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2" t="15096" r="2994" b="10769"/>
          <a:stretch/>
        </p:blipFill>
        <p:spPr bwMode="auto">
          <a:xfrm rot="10800000">
            <a:off x="2267745" y="3298167"/>
            <a:ext cx="4643120" cy="32651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HP\AppData\Local\Microsoft\Windows\Temporary Internet Files\Content.Word\P80410-17114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23724" r="14970" b="16968"/>
          <a:stretch/>
        </p:blipFill>
        <p:spPr bwMode="auto">
          <a:xfrm rot="5400000">
            <a:off x="-365852" y="3889544"/>
            <a:ext cx="3006971" cy="20858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HP\AppData\Local\Microsoft\Windows\Temporary Internet Files\Content.Word\P80410-171136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18601" r="23952" b="15082"/>
          <a:stretch/>
        </p:blipFill>
        <p:spPr bwMode="auto">
          <a:xfrm rot="5400000">
            <a:off x="6487488" y="4080006"/>
            <a:ext cx="2879606" cy="18323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357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600200"/>
            <a:ext cx="3754760" cy="4525963"/>
          </a:xfrm>
        </p:spPr>
        <p:txBody>
          <a:bodyPr>
            <a:normAutofit/>
          </a:bodyPr>
          <a:lstStyle/>
          <a:p>
            <a:pPr algn="r">
              <a:buFont typeface="Wingdings" pitchFamily="2" charset="2"/>
              <a:buNone/>
            </a:pPr>
            <a:r>
              <a:rPr lang="ru-RU" sz="5400" b="1" dirty="0">
                <a:solidFill>
                  <a:schemeClr val="accent1"/>
                </a:solidFill>
              </a:rPr>
              <a:t>Творческих успехов,</a:t>
            </a:r>
          </a:p>
          <a:p>
            <a:pPr algn="r">
              <a:buFont typeface="Wingdings" pitchFamily="2" charset="2"/>
              <a:buNone/>
            </a:pPr>
            <a:r>
              <a:rPr lang="ru-RU" sz="5400" b="1" dirty="0">
                <a:solidFill>
                  <a:schemeClr val="accent1"/>
                </a:solidFill>
              </a:rPr>
              <a:t>уважаемые коллеги!</a:t>
            </a:r>
            <a:endParaRPr lang="ru-RU" sz="5400" dirty="0">
              <a:solidFill>
                <a:schemeClr val="accent1"/>
              </a:solidFill>
            </a:endParaRPr>
          </a:p>
        </p:txBody>
      </p:sp>
      <p:pic>
        <p:nvPicPr>
          <p:cNvPr id="4" name="Рисунок 3" descr="C:\Users\HP\Desktop\городской семинар\S80307-16562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t="24347" r="770" b="23444"/>
          <a:stretch/>
        </p:blipFill>
        <p:spPr bwMode="auto">
          <a:xfrm>
            <a:off x="251520" y="332656"/>
            <a:ext cx="4680520" cy="61926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230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375</Words>
  <Application>Microsoft Office PowerPoint</Application>
  <PresentationFormat>Экран (4:3)</PresentationFormat>
  <Paragraphs>82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Развитие творческих способностей у дошкольников в работе логопеда</vt:lpstr>
      <vt:lpstr>Презентация PowerPoint</vt:lpstr>
      <vt:lpstr>Творческие способности не создаются, а высвобождаются. Фергюсон </vt:lpstr>
      <vt:lpstr>Презентация PowerPoint</vt:lpstr>
      <vt:lpstr>Визуализация «Моё имя»</vt:lpstr>
      <vt:lpstr>Зеркальное рисование</vt:lpstr>
      <vt:lpstr>Презентация PowerPoint</vt:lpstr>
      <vt:lpstr>Презентация PowerPoint</vt:lpstr>
      <vt:lpstr>Презентация PowerPoint</vt:lpstr>
      <vt:lpstr>Работа над  целенаправленным выдохом</vt:lpstr>
      <vt:lpstr>Автоматизация звуков [С]-[З]</vt:lpstr>
      <vt:lpstr>Автоматизация звука [к] в словах. Набрызг. </vt:lpstr>
      <vt:lpstr>Автоматизация поставленных звуков в игре «Гном и великан» игра направлена  на  умение образовывать суффиксальным способом новые слова</vt:lpstr>
      <vt:lpstr>Рисование с опорой на заготовку «Что не дорисовал художник?» </vt:lpstr>
      <vt:lpstr>Облака-загадки</vt:lpstr>
      <vt:lpstr>Автоматизация звука [р] в сочетаниях [др]-[тр] ([тр*]) игра «Веселые превращения геометрических фигур» </vt:lpstr>
      <vt:lpstr>«Волшебная коробочка» (манкография - рисование на манке)</vt:lpstr>
      <vt:lpstr>Волшебницы (изучение антонимов)</vt:lpstr>
      <vt:lpstr>Рифмы придумай рифмы к изображенным словам и нарисуй рядом свои картинки</vt:lpstr>
      <vt:lpstr>Несуществующее животное (образование притяжательных прилагательных)</vt:lpstr>
      <vt:lpstr>Волшебные превращения</vt:lpstr>
      <vt:lpstr>Презентация PowerPoint</vt:lpstr>
      <vt:lpstr>Фантастическое животное  постарайся дорисовать так, чтобы сразу стало понятно – доброе это животное или злое</vt:lpstr>
      <vt:lpstr>Нелепицы </vt:lpstr>
      <vt:lpstr>Прогулка </vt:lpstr>
      <vt:lpstr>Волшебные очки игра развивает внимание, осмысленное восприятие, воображение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творческих способностей в условиях школьного логопункта</dc:title>
  <dc:creator>HP</dc:creator>
  <cp:lastModifiedBy>HP</cp:lastModifiedBy>
  <cp:revision>59</cp:revision>
  <dcterms:created xsi:type="dcterms:W3CDTF">2018-03-10T12:25:52Z</dcterms:created>
  <dcterms:modified xsi:type="dcterms:W3CDTF">2018-04-10T12:42:05Z</dcterms:modified>
</cp:coreProperties>
</file>