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85" r:id="rId2"/>
    <p:sldId id="258" r:id="rId3"/>
    <p:sldId id="284" r:id="rId4"/>
    <p:sldId id="283" r:id="rId5"/>
    <p:sldId id="267" r:id="rId6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3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40FEE8-FB20-4AD3-B894-5083EEEC1B1C}" type="datetimeFigureOut">
              <a:rPr lang="ru-RU"/>
              <a:pPr>
                <a:defRPr/>
              </a:pPr>
              <a:t>25.02.2019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F7FB31-911B-4716-9B63-87F23952890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DB5F38-01C9-41B2-9363-A9305FD7A83B}" type="datetimeFigureOut">
              <a:rPr lang="ru-RU"/>
              <a:pPr>
                <a:defRPr/>
              </a:pPr>
              <a:t>25.02.2019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319A43-8BEC-494D-A650-AD30A4CE1D0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FDC6F3-0CD4-4B82-AE9A-BDC9423216F2}" type="datetimeFigureOut">
              <a:rPr lang="ru-RU"/>
              <a:pPr>
                <a:defRPr/>
              </a:pPr>
              <a:t>25.02.2019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B0F6B6-0C4E-4FE3-8A23-07FCBE22B1E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4D986A-6913-4ED3-A0D8-D2E5E01F1743}" type="datetimeFigureOut">
              <a:rPr lang="ru-RU"/>
              <a:pPr>
                <a:defRPr/>
              </a:pPr>
              <a:t>25.02.2019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90876F-233E-4F28-BCF0-A7ECF0CCE36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D172F9-F9C6-429A-9E6D-07F91F2487D5}" type="datetimeFigureOut">
              <a:rPr lang="ru-RU"/>
              <a:pPr>
                <a:defRPr/>
              </a:pPr>
              <a:t>25.02.2019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4B6AFD-566D-466D-A530-645108DAEF9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AD0BA8-AABF-4333-9A7A-676329787B00}" type="datetimeFigureOut">
              <a:rPr lang="ru-RU"/>
              <a:pPr>
                <a:defRPr/>
              </a:pPr>
              <a:t>25.02.2019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E2F567-ADC5-4951-B302-348AB85F008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D4E5AB-E941-49E8-A9D9-573BC60B0586}" type="datetimeFigureOut">
              <a:rPr lang="ru-RU"/>
              <a:pPr>
                <a:defRPr/>
              </a:pPr>
              <a:t>25.02.2019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F2A08F-60B6-4735-97DA-AD789CD7546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F118CE-B868-4403-8E6A-DEE8A4BEEED6}" type="datetimeFigureOut">
              <a:rPr lang="ru-RU"/>
              <a:pPr>
                <a:defRPr/>
              </a:pPr>
              <a:t>25.02.2019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2CFD77-9242-4E3E-A240-C9E28F19C03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472C3C-A59A-4923-93C5-052BB193C034}" type="datetimeFigureOut">
              <a:rPr lang="ru-RU"/>
              <a:pPr>
                <a:defRPr/>
              </a:pPr>
              <a:t>25.02.2019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5233B9-CEEA-48A1-A209-BF19981ABB7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041166-5B00-44DF-B325-189654B220B7}" type="datetimeFigureOut">
              <a:rPr lang="ru-RU"/>
              <a:pPr>
                <a:defRPr/>
              </a:pPr>
              <a:t>25.02.2019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18E9E2-9295-4DD5-9A45-F411C0C32FD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9D667E-7833-4DD0-8B37-AC21ABB321E7}" type="datetimeFigureOut">
              <a:rPr lang="ru-RU"/>
              <a:pPr>
                <a:defRPr/>
              </a:pPr>
              <a:t>25.02.2019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474C09-7E62-4F49-B266-9564668FE51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4BD11EAE-2C44-4908-916C-D05E050266D8}" type="datetimeFigureOut">
              <a:rPr lang="ru-RU"/>
              <a:pPr>
                <a:defRPr/>
              </a:pPr>
              <a:t>25.02.2019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397F404E-3295-4D63-ACD2-C76307C42AA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1275" y="428625"/>
            <a:ext cx="9061450" cy="6000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50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sz="3200" dirty="0" smtClean="0"/>
              <a:t>Длина волны</a:t>
            </a:r>
            <a:endParaRPr lang="ru-RU" sz="3200" dirty="0" smtClean="0"/>
          </a:p>
        </p:txBody>
      </p:sp>
      <p:sp>
        <p:nvSpPr>
          <p:cNvPr id="2051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b="1" dirty="0" err="1" smtClean="0">
                <a:solidFill>
                  <a:schemeClr val="tx1"/>
                </a:solidFill>
              </a:rPr>
              <a:t>Латипов</a:t>
            </a:r>
            <a:r>
              <a:rPr lang="ru-RU" b="1" dirty="0" smtClean="0">
                <a:solidFill>
                  <a:schemeClr val="tx1"/>
                </a:solidFill>
              </a:rPr>
              <a:t> Борис</a:t>
            </a:r>
            <a:endParaRPr lang="ru-RU" b="1" dirty="0" smtClean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z="3200" b="1" dirty="0" smtClean="0">
                <a:solidFill>
                  <a:schemeClr val="accent6">
                    <a:lumMod val="75000"/>
                  </a:schemeClr>
                </a:solidFill>
              </a:rPr>
              <a:t>Волна- это колебания, распространяющиеся в пространстве в течение времени.</a:t>
            </a:r>
          </a:p>
        </p:txBody>
      </p:sp>
      <p:sp>
        <p:nvSpPr>
          <p:cNvPr id="9219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 eaLnBrk="1" hangingPunct="1">
              <a:buFont typeface="Arial" charset="0"/>
              <a:buNone/>
            </a:pPr>
            <a:r>
              <a:rPr lang="ru-RU" b="1" smtClean="0"/>
              <a:t/>
            </a:r>
            <a:br>
              <a:rPr lang="ru-RU" b="1" smtClean="0"/>
            </a:br>
            <a:r>
              <a:rPr lang="ru-RU" b="1" smtClean="0"/>
              <a:t>Источником волн являются колеблющиеся тела, которые создают в окружающем пространстве деформацию среды.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Как выглядит волна?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ru-RU" sz="4400" b="1" smtClean="0">
                <a:solidFill>
                  <a:srgbClr val="C00000"/>
                </a:solidFill>
              </a:rPr>
              <a:t>      Горб</a:t>
            </a:r>
          </a:p>
          <a:p>
            <a:pPr>
              <a:buFont typeface="Arial" charset="0"/>
              <a:buNone/>
            </a:pPr>
            <a:endParaRPr lang="ru-RU" sz="4400" b="1" smtClean="0">
              <a:solidFill>
                <a:srgbClr val="C00000"/>
              </a:solidFill>
            </a:endParaRPr>
          </a:p>
          <a:p>
            <a:pPr>
              <a:buFont typeface="Arial" charset="0"/>
              <a:buNone/>
            </a:pPr>
            <a:endParaRPr lang="ru-RU" sz="4400" b="1" smtClean="0">
              <a:solidFill>
                <a:srgbClr val="C00000"/>
              </a:solidFill>
            </a:endParaRPr>
          </a:p>
          <a:p>
            <a:pPr>
              <a:buFont typeface="Arial" charset="0"/>
              <a:buNone/>
            </a:pPr>
            <a:r>
              <a:rPr lang="ru-RU" sz="4400" b="1" smtClean="0">
                <a:solidFill>
                  <a:srgbClr val="C00000"/>
                </a:solidFill>
              </a:rPr>
              <a:t>                                    Впадина</a:t>
            </a:r>
          </a:p>
        </p:txBody>
      </p:sp>
      <p:sp>
        <p:nvSpPr>
          <p:cNvPr id="4" name="Полилиния 3"/>
          <p:cNvSpPr/>
          <p:nvPr/>
        </p:nvSpPr>
        <p:spPr>
          <a:xfrm>
            <a:off x="1111250" y="2897188"/>
            <a:ext cx="7358063" cy="2476500"/>
          </a:xfrm>
          <a:custGeom>
            <a:avLst/>
            <a:gdLst>
              <a:gd name="connsiteX0" fmla="*/ 0 w 7357403"/>
              <a:gd name="connsiteY0" fmla="*/ 2236764 h 2475914"/>
              <a:gd name="connsiteX1" fmla="*/ 1913206 w 7357403"/>
              <a:gd name="connsiteY1" fmla="*/ 14068 h 2475914"/>
              <a:gd name="connsiteX2" fmla="*/ 4023360 w 7357403"/>
              <a:gd name="connsiteY2" fmla="*/ 2321170 h 2475914"/>
              <a:gd name="connsiteX3" fmla="*/ 5795889 w 7357403"/>
              <a:gd name="connsiteY3" fmla="*/ 112542 h 2475914"/>
              <a:gd name="connsiteX4" fmla="*/ 7357403 w 7357403"/>
              <a:gd name="connsiteY4" fmla="*/ 2475914 h 2475914"/>
              <a:gd name="connsiteX5" fmla="*/ 7357403 w 7357403"/>
              <a:gd name="connsiteY5" fmla="*/ 2475914 h 2475914"/>
              <a:gd name="connsiteX6" fmla="*/ 7357403 w 7357403"/>
              <a:gd name="connsiteY6" fmla="*/ 2475914 h 24759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357403" h="2475914">
                <a:moveTo>
                  <a:pt x="0" y="2236764"/>
                </a:moveTo>
                <a:cubicBezTo>
                  <a:pt x="621323" y="1118382"/>
                  <a:pt x="1242646" y="0"/>
                  <a:pt x="1913206" y="14068"/>
                </a:cubicBezTo>
                <a:cubicBezTo>
                  <a:pt x="2583766" y="28136"/>
                  <a:pt x="3376246" y="2304758"/>
                  <a:pt x="4023360" y="2321170"/>
                </a:cubicBezTo>
                <a:cubicBezTo>
                  <a:pt x="4670474" y="2337582"/>
                  <a:pt x="5240215" y="86751"/>
                  <a:pt x="5795889" y="112542"/>
                </a:cubicBezTo>
                <a:cubicBezTo>
                  <a:pt x="6351563" y="138333"/>
                  <a:pt x="7357403" y="2475914"/>
                  <a:pt x="7357403" y="2475914"/>
                </a:cubicBezTo>
                <a:lnTo>
                  <a:pt x="7357403" y="2475914"/>
                </a:lnTo>
                <a:lnTo>
                  <a:pt x="7357403" y="2475914"/>
                </a:lnTo>
              </a:path>
            </a:pathLst>
          </a:cu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5" name="Стрелка вниз 4"/>
          <p:cNvSpPr/>
          <p:nvPr/>
        </p:nvSpPr>
        <p:spPr>
          <a:xfrm rot="2139417">
            <a:off x="2411413" y="1844675"/>
            <a:ext cx="576262" cy="6477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6" name="Стрелка вниз 5"/>
          <p:cNvSpPr/>
          <p:nvPr/>
        </p:nvSpPr>
        <p:spPr>
          <a:xfrm rot="2139417">
            <a:off x="4562475" y="3608388"/>
            <a:ext cx="576263" cy="6477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smtClean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 eaLnBrk="1" hangingPunct="1">
              <a:buFont typeface="Arial" charset="0"/>
              <a:buNone/>
              <a:defRPr/>
            </a:pP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>Механические волны могут распространяться только в какой- </a:t>
            </a:r>
            <a:r>
              <a:rPr lang="ru-RU" b="1" dirty="0" err="1" smtClean="0">
                <a:solidFill>
                  <a:schemeClr val="accent2">
                    <a:lumMod val="75000"/>
                  </a:schemeClr>
                </a:solidFill>
              </a:rPr>
              <a:t>нибудь</a:t>
            </a: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> среде (веществе): в газе, в жидкости, в твердом теле. </a:t>
            </a:r>
          </a:p>
          <a:p>
            <a:pPr algn="ctr" eaLnBrk="1" hangingPunct="1">
              <a:buFont typeface="Arial" charset="0"/>
              <a:buNone/>
              <a:defRPr/>
            </a:pPr>
            <a:r>
              <a:rPr lang="ru-RU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В вакууме механическая волна возникнуть не может.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Текст 2"/>
          <p:cNvSpPr>
            <a:spLocks noGrp="1"/>
          </p:cNvSpPr>
          <p:nvPr>
            <p:ph type="body" idx="1"/>
          </p:nvPr>
        </p:nvSpPr>
        <p:spPr>
          <a:xfrm>
            <a:off x="285750" y="285750"/>
            <a:ext cx="4040188" cy="639763"/>
          </a:xfrm>
        </p:spPr>
        <p:txBody>
          <a:bodyPr/>
          <a:lstStyle/>
          <a:p>
            <a:r>
              <a:rPr lang="ru-RU" smtClean="0"/>
              <a:t>Длина волны</a:t>
            </a:r>
          </a:p>
        </p:txBody>
      </p:sp>
      <p:sp>
        <p:nvSpPr>
          <p:cNvPr id="14339" name="Содержимое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l-GR" smtClean="0"/>
              <a:t>λ = </a:t>
            </a:r>
            <a:r>
              <a:rPr lang="ru-RU" i="1" smtClean="0"/>
              <a:t>с</a:t>
            </a:r>
            <a:r>
              <a:rPr lang="ru-RU" smtClean="0"/>
              <a:t>/</a:t>
            </a:r>
            <a:r>
              <a:rPr lang="el-GR" smtClean="0"/>
              <a:t>ν.</a:t>
            </a:r>
            <a:endParaRPr lang="ru-RU" smtClean="0"/>
          </a:p>
        </p:txBody>
      </p:sp>
      <p:sp>
        <p:nvSpPr>
          <p:cNvPr id="14340" name="Текст 4"/>
          <p:cNvSpPr>
            <a:spLocks noGrp="1"/>
          </p:cNvSpPr>
          <p:nvPr>
            <p:ph type="body" sz="quarter" idx="3"/>
          </p:nvPr>
        </p:nvSpPr>
        <p:spPr>
          <a:xfrm>
            <a:off x="4929188" y="285750"/>
            <a:ext cx="4041775" cy="639763"/>
          </a:xfrm>
        </p:spPr>
        <p:txBody>
          <a:bodyPr/>
          <a:lstStyle/>
          <a:p>
            <a:r>
              <a:rPr lang="ru-RU" smtClean="0"/>
              <a:t>Скорость волны</a:t>
            </a:r>
          </a:p>
        </p:txBody>
      </p:sp>
      <p:pic>
        <p:nvPicPr>
          <p:cNvPr id="14341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88" y="928688"/>
            <a:ext cx="3835400" cy="266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2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85813" y="4000500"/>
            <a:ext cx="2857500" cy="1387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3" name="Picture 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714875" y="1143000"/>
            <a:ext cx="3714750" cy="2255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4" name="Picture 6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5"/>
          <a:srcRect/>
          <a:stretch>
            <a:fillRect/>
          </a:stretch>
        </p:blipFill>
        <p:spPr>
          <a:xfrm>
            <a:off x="4786313" y="3643313"/>
            <a:ext cx="3714750" cy="2071687"/>
          </a:xfr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182</TotalTime>
  <Words>62</Words>
  <Application>Microsoft Office PowerPoint</Application>
  <PresentationFormat>Экран (4:3)</PresentationFormat>
  <Paragraphs>14</Paragraphs>
  <Slides>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10" baseType="lpstr">
      <vt:lpstr>Arial</vt:lpstr>
      <vt:lpstr>Calibri</vt:lpstr>
      <vt:lpstr>Wingdings</vt:lpstr>
      <vt:lpstr>Times New Roman</vt:lpstr>
      <vt:lpstr>Тема Office</vt:lpstr>
      <vt:lpstr>Длина волны</vt:lpstr>
      <vt:lpstr>Волна- это колебания, распространяющиеся в пространстве в течение времени.</vt:lpstr>
      <vt:lpstr>Как выглядит волна?</vt:lpstr>
      <vt:lpstr>Слайд 4</vt:lpstr>
      <vt:lpstr>Слайд 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1</dc:creator>
  <cp:lastModifiedBy>XTreme.ws</cp:lastModifiedBy>
  <cp:revision>17</cp:revision>
  <dcterms:created xsi:type="dcterms:W3CDTF">2010-12-19T11:17:17Z</dcterms:created>
  <dcterms:modified xsi:type="dcterms:W3CDTF">2019-02-24T15:53:52Z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XTAG2">
    <vt:lpwstr>0008002e090000000000010243100207e6000400038000</vt:lpwstr>
  </property>
</Properties>
</file>