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3" r:id="rId1"/>
  </p:sldMasterIdLst>
  <p:handoutMasterIdLst>
    <p:handoutMasterId r:id="rId30"/>
  </p:handoutMasterIdLst>
  <p:sldIdLst>
    <p:sldId id="257" r:id="rId2"/>
    <p:sldId id="298" r:id="rId3"/>
    <p:sldId id="299" r:id="rId4"/>
    <p:sldId id="300" r:id="rId5"/>
    <p:sldId id="301" r:id="rId6"/>
    <p:sldId id="302" r:id="rId7"/>
    <p:sldId id="303" r:id="rId8"/>
    <p:sldId id="304" r:id="rId9"/>
    <p:sldId id="291" r:id="rId10"/>
    <p:sldId id="293" r:id="rId11"/>
    <p:sldId id="292" r:id="rId12"/>
    <p:sldId id="258" r:id="rId13"/>
    <p:sldId id="305" r:id="rId14"/>
    <p:sldId id="306" r:id="rId15"/>
    <p:sldId id="307" r:id="rId16"/>
    <p:sldId id="308" r:id="rId17"/>
    <p:sldId id="260" r:id="rId18"/>
    <p:sldId id="261" r:id="rId19"/>
    <p:sldId id="280" r:id="rId20"/>
    <p:sldId id="279" r:id="rId21"/>
    <p:sldId id="281" r:id="rId22"/>
    <p:sldId id="282" r:id="rId23"/>
    <p:sldId id="283" r:id="rId24"/>
    <p:sldId id="268" r:id="rId25"/>
    <p:sldId id="284" r:id="rId26"/>
    <p:sldId id="270" r:id="rId27"/>
    <p:sldId id="285" r:id="rId28"/>
    <p:sldId id="286" r:id="rId29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00"/>
    <a:srgbClr val="996633"/>
    <a:srgbClr val="1D6F1F"/>
    <a:srgbClr val="00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202" autoAdjust="0"/>
    <p:restoredTop sz="94660"/>
  </p:normalViewPr>
  <p:slideViewPr>
    <p:cSldViewPr>
      <p:cViewPr varScale="1">
        <p:scale>
          <a:sx n="114" d="100"/>
          <a:sy n="114" d="100"/>
        </p:scale>
        <p:origin x="-103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70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70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534D8992-4EDE-4C7A-881C-AF2B3EEFDE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917859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0" y="0"/>
            <a:ext cx="8458200" cy="5943600"/>
            <a:chOff x="0" y="0"/>
            <a:chExt cx="5328" cy="3744"/>
          </a:xfrm>
        </p:grpSpPr>
        <p:sp>
          <p:nvSpPr>
            <p:cNvPr id="5" name="Freeform 3"/>
            <p:cNvSpPr>
              <a:spLocks/>
            </p:cNvSpPr>
            <p:nvPr/>
          </p:nvSpPr>
          <p:spPr bwMode="hidden">
            <a:xfrm>
              <a:off x="0" y="1440"/>
              <a:ext cx="5155" cy="2304"/>
            </a:xfrm>
            <a:custGeom>
              <a:avLst/>
              <a:gdLst/>
              <a:ahLst/>
              <a:cxnLst>
                <a:cxn ang="0">
                  <a:pos x="5154" y="1769"/>
                </a:cxn>
                <a:cxn ang="0">
                  <a:pos x="0" y="2304"/>
                </a:cxn>
                <a:cxn ang="0">
                  <a:pos x="0" y="1252"/>
                </a:cxn>
                <a:cxn ang="0">
                  <a:pos x="5155" y="0"/>
                </a:cxn>
                <a:cxn ang="0">
                  <a:pos x="5155" y="1416"/>
                </a:cxn>
                <a:cxn ang="0">
                  <a:pos x="5154" y="1769"/>
                </a:cxn>
              </a:cxnLst>
              <a:rect l="0" t="0" r="r" b="b"/>
              <a:pathLst>
                <a:path w="5155" h="2304">
                  <a:moveTo>
                    <a:pt x="5154" y="1769"/>
                  </a:moveTo>
                  <a:lnTo>
                    <a:pt x="0" y="2304"/>
                  </a:lnTo>
                  <a:lnTo>
                    <a:pt x="0" y="1252"/>
                  </a:lnTo>
                  <a:lnTo>
                    <a:pt x="5155" y="0"/>
                  </a:lnTo>
                  <a:lnTo>
                    <a:pt x="5155" y="1416"/>
                  </a:lnTo>
                  <a:lnTo>
                    <a:pt x="5154" y="176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84706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hidden">
            <a:xfrm>
              <a:off x="0" y="0"/>
              <a:ext cx="5328" cy="3689"/>
            </a:xfrm>
            <a:custGeom>
              <a:avLst/>
              <a:gdLst/>
              <a:ahLst/>
              <a:cxnLst>
                <a:cxn ang="0">
                  <a:pos x="5311" y="3209"/>
                </a:cxn>
                <a:cxn ang="0">
                  <a:pos x="0" y="3689"/>
                </a:cxn>
                <a:cxn ang="0">
                  <a:pos x="0" y="9"/>
                </a:cxn>
                <a:cxn ang="0">
                  <a:pos x="5328" y="0"/>
                </a:cxn>
                <a:cxn ang="0">
                  <a:pos x="5311" y="3209"/>
                </a:cxn>
              </a:cxnLst>
              <a:rect l="0" t="0" r="r" b="b"/>
              <a:pathLst>
                <a:path w="5328" h="3689">
                  <a:moveTo>
                    <a:pt x="5311" y="3209"/>
                  </a:moveTo>
                  <a:lnTo>
                    <a:pt x="0" y="3689"/>
                  </a:lnTo>
                  <a:lnTo>
                    <a:pt x="0" y="9"/>
                  </a:lnTo>
                  <a:lnTo>
                    <a:pt x="5328" y="0"/>
                  </a:lnTo>
                  <a:lnTo>
                    <a:pt x="5311" y="3209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30053" name="Rectangle 5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130057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768475"/>
            <a:ext cx="7772400" cy="1736725"/>
          </a:xfrm>
        </p:spPr>
        <p:txBody>
          <a:bodyPr anchor="b" anchorCtr="1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8FBEE-9BCA-4152-AEF9-31068CD1743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D9E096-DBD7-4CE4-87A0-5C6836E223D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940127-7151-431D-BCAA-6E79CE71873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95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70621E-D6A1-4247-BFA5-53AD72ACA3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E36976C-CD79-4218-A1F2-7B08CB56FD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D885994-3766-4C2F-B81D-374A0415FF6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47796F-3296-498C-BCE1-2D814F87073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CF790B0-B422-452A-9A55-DB0D65D210E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8CC17A5-607E-4EDA-8EB0-9CA5DDB6990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76233-2987-4ACF-9DCD-E0C77590FF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21362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2136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A35648-C867-42D3-B4BF-733D12AF1B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213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37A580-CECB-45BB-A405-CD50BBE1A18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57200" y="39243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8200" y="3924300"/>
            <a:ext cx="4038600" cy="21717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087D00-4A50-47AB-A0B4-577B246AD8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0" y="0"/>
            <a:ext cx="7242175" cy="1981200"/>
            <a:chOff x="0" y="0"/>
            <a:chExt cx="4562" cy="1248"/>
          </a:xfrm>
        </p:grpSpPr>
        <p:sp>
          <p:nvSpPr>
            <p:cNvPr id="129027" name="Freeform 3"/>
            <p:cNvSpPr>
              <a:spLocks/>
            </p:cNvSpPr>
            <p:nvPr/>
          </p:nvSpPr>
          <p:spPr bwMode="hidden">
            <a:xfrm>
              <a:off x="0" y="583"/>
              <a:ext cx="4487" cy="665"/>
            </a:xfrm>
            <a:custGeom>
              <a:avLst/>
              <a:gdLst/>
              <a:ahLst/>
              <a:cxnLst>
                <a:cxn ang="0">
                  <a:pos x="4800" y="299"/>
                </a:cxn>
                <a:cxn ang="0">
                  <a:pos x="0" y="665"/>
                </a:cxn>
                <a:cxn ang="0">
                  <a:pos x="0" y="0"/>
                </a:cxn>
                <a:cxn ang="0">
                  <a:pos x="4806" y="1"/>
                </a:cxn>
                <a:cxn ang="0">
                  <a:pos x="4800" y="153"/>
                </a:cxn>
                <a:cxn ang="0">
                  <a:pos x="4800" y="299"/>
                </a:cxn>
              </a:cxnLst>
              <a:rect l="0" t="0" r="r" b="b"/>
              <a:pathLst>
                <a:path w="4806" h="665">
                  <a:moveTo>
                    <a:pt x="4800" y="299"/>
                  </a:moveTo>
                  <a:lnTo>
                    <a:pt x="0" y="665"/>
                  </a:lnTo>
                  <a:lnTo>
                    <a:pt x="0" y="0"/>
                  </a:lnTo>
                  <a:lnTo>
                    <a:pt x="4806" y="1"/>
                  </a:lnTo>
                  <a:lnTo>
                    <a:pt x="4800" y="153"/>
                  </a:lnTo>
                  <a:lnTo>
                    <a:pt x="4800" y="299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gamma/>
                    <a:shade val="94118"/>
                    <a:invGamma/>
                  </a:schemeClr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29028" name="Freeform 4"/>
            <p:cNvSpPr>
              <a:spLocks/>
            </p:cNvSpPr>
            <p:nvPr/>
          </p:nvSpPr>
          <p:spPr bwMode="hidden">
            <a:xfrm>
              <a:off x="0" y="0"/>
              <a:ext cx="4562" cy="1199"/>
            </a:xfrm>
            <a:custGeom>
              <a:avLst/>
              <a:gdLst/>
              <a:ahLst/>
              <a:cxnLst>
                <a:cxn ang="0">
                  <a:pos x="4560" y="932"/>
                </a:cxn>
                <a:cxn ang="0">
                  <a:pos x="0" y="1199"/>
                </a:cxn>
                <a:cxn ang="0">
                  <a:pos x="0" y="0"/>
                </a:cxn>
                <a:cxn ang="0">
                  <a:pos x="4562" y="0"/>
                </a:cxn>
                <a:cxn ang="0">
                  <a:pos x="4560" y="932"/>
                </a:cxn>
                <a:cxn ang="0">
                  <a:pos x="4560" y="932"/>
                </a:cxn>
              </a:cxnLst>
              <a:rect l="0" t="0" r="r" b="b"/>
              <a:pathLst>
                <a:path w="4562" h="1199">
                  <a:moveTo>
                    <a:pt x="4560" y="932"/>
                  </a:moveTo>
                  <a:lnTo>
                    <a:pt x="0" y="1199"/>
                  </a:lnTo>
                  <a:lnTo>
                    <a:pt x="0" y="0"/>
                  </a:lnTo>
                  <a:lnTo>
                    <a:pt x="4562" y="0"/>
                  </a:lnTo>
                  <a:lnTo>
                    <a:pt x="4560" y="932"/>
                  </a:lnTo>
                  <a:lnTo>
                    <a:pt x="4560" y="932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sp>
        <p:nvSpPr>
          <p:cNvPr id="129029" name="Rectangle 5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29030" name="Rectangle 6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29031" name="Rectangle 7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9032" name="Rectangle 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9033" name="Rectangle 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defRPr>
            </a:lvl1pPr>
          </a:lstStyle>
          <a:p>
            <a:pPr>
              <a:defRPr/>
            </a:pPr>
            <a:fld id="{81DAC712-EB33-468A-BED5-6E616E39FC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813" r:id="rId1"/>
    <p:sldLayoutId id="2147483801" r:id="rId2"/>
    <p:sldLayoutId id="2147483802" r:id="rId3"/>
    <p:sldLayoutId id="2147483803" r:id="rId4"/>
    <p:sldLayoutId id="2147483804" r:id="rId5"/>
    <p:sldLayoutId id="2147483805" r:id="rId6"/>
    <p:sldLayoutId id="2147483806" r:id="rId7"/>
    <p:sldLayoutId id="2147483807" r:id="rId8"/>
    <p:sldLayoutId id="2147483808" r:id="rId9"/>
    <p:sldLayoutId id="2147483809" r:id="rId10"/>
    <p:sldLayoutId id="2147483810" r:id="rId11"/>
    <p:sldLayoutId id="2147483811" r:id="rId12"/>
    <p:sldLayoutId id="2147483812" r:id="rId13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hyperlink" Target="http://www.rosfoto.ru/photos/big/0072000/072398_563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hyperlink" Target="http://www.encspb.ru/image.php?file=big/2805530559.jpg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www.bookarchive.ru/uploads/posts/1238471390_golikov-.jpg" TargetMode="Externa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eg"/><Relationship Id="rId4" Type="http://schemas.openxmlformats.org/officeDocument/2006/relationships/hyperlink" Target="http://gazeta.aif.ru/data/mags/kids/143/pics/22_01_02.jpg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76250"/>
            <a:ext cx="8229600" cy="5619750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6600" b="1" i="1" dirty="0" smtClean="0">
                <a:latin typeface="Franklin Gothic Book" pitchFamily="34" charset="0"/>
              </a:rPr>
              <a:t>8 </a:t>
            </a:r>
            <a:r>
              <a:rPr lang="ru-RU" sz="6600" b="1" i="1" dirty="0" smtClean="0">
                <a:latin typeface="Franklin Gothic Book" pitchFamily="34" charset="0"/>
              </a:rPr>
              <a:t>февраля</a:t>
            </a:r>
          </a:p>
          <a:p>
            <a:pPr algn="ctr" eaLnBrk="1" hangingPunct="1">
              <a:buFont typeface="Wingdings" pitchFamily="2" charset="2"/>
              <a:buNone/>
              <a:defRPr/>
            </a:pPr>
            <a:endParaRPr lang="ru-RU" sz="6600" b="1" i="1" dirty="0" smtClean="0">
              <a:latin typeface="Franklin Gothic Book" pitchFamily="34" charset="0"/>
            </a:endParaRPr>
          </a:p>
          <a:p>
            <a:pPr algn="ctr" eaLnBrk="1" hangingPunct="1">
              <a:buFont typeface="Wingdings" pitchFamily="2" charset="2"/>
              <a:buNone/>
              <a:defRPr/>
            </a:pPr>
            <a:r>
              <a:rPr lang="ru-RU" sz="6600" b="1" i="1" dirty="0" smtClean="0">
                <a:latin typeface="Franklin Gothic Book" pitchFamily="34" charset="0"/>
              </a:rPr>
              <a:t> </a:t>
            </a:r>
            <a:r>
              <a:rPr lang="ru-RU" sz="6600" b="1" i="1" dirty="0" smtClean="0">
                <a:latin typeface="Franklin Gothic Book" pitchFamily="34" charset="0"/>
              </a:rPr>
              <a:t>«День </a:t>
            </a:r>
            <a:r>
              <a:rPr lang="ru-RU" sz="6600" b="1" i="1" dirty="0" smtClean="0">
                <a:latin typeface="Franklin Gothic Book" pitchFamily="34" charset="0"/>
              </a:rPr>
              <a:t>памяти юного героя-антифашиста».</a:t>
            </a:r>
            <a:endParaRPr lang="ru-RU" sz="6600" b="1" i="1" dirty="0" smtClean="0">
              <a:latin typeface="Franklin Gothic Book" pitchFamily="34" charset="0"/>
            </a:endParaRP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0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одзаголовок 1"/>
          <p:cNvSpPr>
            <a:spLocks noGrp="1"/>
          </p:cNvSpPr>
          <p:nvPr>
            <p:ph type="subTitle" sz="quarter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Заголовок 2"/>
          <p:cNvSpPr>
            <a:spLocks noGrp="1"/>
          </p:cNvSpPr>
          <p:nvPr>
            <p:ph type="ctrTitle" sz="quarter"/>
          </p:nvPr>
        </p:nvSpPr>
        <p:spPr>
          <a:xfrm>
            <a:off x="683568" y="1772816"/>
            <a:ext cx="7772400" cy="1736725"/>
          </a:xfrm>
        </p:spPr>
        <p:txBody>
          <a:bodyPr/>
          <a:lstStyle/>
          <a:p>
            <a:r>
              <a:rPr lang="ru-RU" sz="4800" b="1" i="1" dirty="0" smtClean="0">
                <a:latin typeface="Franklin Gothic Book" pitchFamily="34" charset="0"/>
              </a:rPr>
              <a:t>День юного героя-антифашиста отмечается в мире с 1964 года </a:t>
            </a:r>
            <a:r>
              <a:rPr lang="ru-RU" sz="4800" b="1" i="1" dirty="0">
                <a:latin typeface="Franklin Gothic Book" pitchFamily="34" charset="0"/>
              </a:rPr>
              <a:t/>
            </a:r>
            <a:br>
              <a:rPr lang="ru-RU" sz="4800" b="1" i="1" dirty="0">
                <a:latin typeface="Franklin Gothic Book" pitchFamily="34" charset="0"/>
              </a:rPr>
            </a:b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14145683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1265185" y="5670847"/>
            <a:ext cx="3456384" cy="64807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Французский школьник- Даниэля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Фери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(1962)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5" name="Прямоугольник 4"/>
          <p:cNvSpPr/>
          <p:nvPr/>
        </p:nvSpPr>
        <p:spPr bwMode="auto">
          <a:xfrm>
            <a:off x="5163557" y="5678467"/>
            <a:ext cx="3384376" cy="648072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Ирландский мальчик-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Фадыла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</a:t>
            </a:r>
            <a:r>
              <a:rPr kumimoji="0" lang="ru-RU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Джамая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 (1963)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26" name="Picture 2" descr="C:\Users\PGS\Desktop\feryblog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392" y="836712"/>
            <a:ext cx="3794632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PGS\Desktop\lu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0754" y="908719"/>
            <a:ext cx="3269677" cy="43595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10145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200" dirty="0" smtClean="0"/>
              <a:t>В этот день были расстреляны пять мальчишек-парижан лицея «Бюффон»</a:t>
            </a:r>
            <a:endParaRPr lang="ru-RU" sz="32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Font typeface="Wingdings" pitchFamily="2" charset="2"/>
              <a:buChar char="v"/>
            </a:pPr>
            <a:r>
              <a:rPr lang="ru-RU" sz="3600" dirty="0">
                <a:effectLst/>
                <a:latin typeface="Arial" charset="0"/>
              </a:rPr>
              <a:t>Жана Мари Аргуса</a:t>
            </a:r>
            <a:r>
              <a:rPr lang="ru-RU" sz="3600" dirty="0" smtClean="0">
                <a:effectLst/>
                <a:latin typeface="Arial" charset="0"/>
              </a:rPr>
              <a:t>,</a:t>
            </a:r>
          </a:p>
          <a:p>
            <a:pPr algn="ctr">
              <a:buFont typeface="Wingdings" pitchFamily="2" charset="2"/>
              <a:buChar char="v"/>
            </a:pPr>
            <a:r>
              <a:rPr lang="ru-RU" sz="3600" dirty="0" smtClean="0">
                <a:effectLst/>
                <a:latin typeface="Arial" charset="0"/>
              </a:rPr>
              <a:t> </a:t>
            </a:r>
            <a:r>
              <a:rPr lang="ru-RU" sz="3600" dirty="0">
                <a:effectLst/>
                <a:latin typeface="Arial" charset="0"/>
              </a:rPr>
              <a:t>Пьера Бенуа, </a:t>
            </a:r>
            <a:endParaRPr lang="ru-RU" sz="3600" dirty="0" smtClean="0">
              <a:effectLst/>
              <a:latin typeface="Arial" charset="0"/>
            </a:endParaRPr>
          </a:p>
          <a:p>
            <a:pPr algn="ctr">
              <a:buFont typeface="Wingdings" pitchFamily="2" charset="2"/>
              <a:buChar char="v"/>
            </a:pPr>
            <a:r>
              <a:rPr lang="ru-RU" sz="3600" dirty="0" smtClean="0">
                <a:effectLst/>
                <a:latin typeface="Arial" charset="0"/>
              </a:rPr>
              <a:t>Жана </a:t>
            </a:r>
            <a:r>
              <a:rPr lang="ru-RU" sz="3600" dirty="0" err="1">
                <a:effectLst/>
                <a:latin typeface="Arial" charset="0"/>
              </a:rPr>
              <a:t>Бордее</a:t>
            </a:r>
            <a:r>
              <a:rPr lang="ru-RU" sz="3600" dirty="0">
                <a:effectLst/>
                <a:latin typeface="Arial" charset="0"/>
              </a:rPr>
              <a:t>, </a:t>
            </a:r>
            <a:endParaRPr lang="ru-RU" sz="3600" dirty="0" smtClean="0">
              <a:effectLst/>
              <a:latin typeface="Arial" charset="0"/>
            </a:endParaRPr>
          </a:p>
          <a:p>
            <a:pPr algn="ctr">
              <a:buFont typeface="Wingdings" pitchFamily="2" charset="2"/>
              <a:buChar char="v"/>
            </a:pPr>
            <a:r>
              <a:rPr lang="ru-RU" sz="3600" dirty="0" smtClean="0">
                <a:effectLst/>
                <a:latin typeface="Arial" charset="0"/>
              </a:rPr>
              <a:t>Пьера </a:t>
            </a:r>
            <a:r>
              <a:rPr lang="ru-RU" sz="3600" dirty="0">
                <a:effectLst/>
                <a:latin typeface="Arial" charset="0"/>
              </a:rPr>
              <a:t>Грела, </a:t>
            </a:r>
            <a:endParaRPr lang="ru-RU" sz="3600" dirty="0" smtClean="0">
              <a:effectLst/>
              <a:latin typeface="Arial" charset="0"/>
            </a:endParaRPr>
          </a:p>
          <a:p>
            <a:pPr algn="ctr">
              <a:buFont typeface="Wingdings" pitchFamily="2" charset="2"/>
              <a:buChar char="v"/>
            </a:pPr>
            <a:r>
              <a:rPr lang="ru-RU" sz="3600" dirty="0" smtClean="0">
                <a:effectLst/>
                <a:latin typeface="Arial" charset="0"/>
              </a:rPr>
              <a:t>Люсьена </a:t>
            </a:r>
            <a:r>
              <a:rPr lang="ru-RU" sz="3600" dirty="0" err="1">
                <a:effectLst/>
                <a:latin typeface="Arial" charset="0"/>
              </a:rPr>
              <a:t>Легро</a:t>
            </a:r>
            <a:r>
              <a:rPr lang="ru-RU" sz="3600" dirty="0">
                <a:effectLst/>
                <a:latin typeface="Arial" charset="0"/>
              </a:rPr>
              <a:t>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107278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3600" dirty="0" smtClean="0"/>
              <a:t>В этот же день были расстреляны герои-молодогвардейцы:</a:t>
            </a:r>
            <a:endParaRPr lang="ru-RU" sz="3600" dirty="0"/>
          </a:p>
        </p:txBody>
      </p:sp>
      <p:sp>
        <p:nvSpPr>
          <p:cNvPr id="4" name="Прямоугольник 3"/>
          <p:cNvSpPr/>
          <p:nvPr/>
        </p:nvSpPr>
        <p:spPr bwMode="auto">
          <a:xfrm>
            <a:off x="323528" y="4149080"/>
            <a:ext cx="1872208" cy="43204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Олег Кошевой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074" name="Picture 2" descr="C:\Users\PGS\Desktop\oleg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484784"/>
            <a:ext cx="1728192" cy="2526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 bwMode="auto">
          <a:xfrm>
            <a:off x="2257525" y="4149080"/>
            <a:ext cx="2232248" cy="43204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Любовь Шевцова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075" name="Picture 3" descr="C:\Users\PGS\Desktop\шевцова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48811" y="1513466"/>
            <a:ext cx="2049675" cy="2491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 bwMode="auto">
          <a:xfrm>
            <a:off x="4644008" y="4149080"/>
            <a:ext cx="2160240" cy="43204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Дмитрий Огурцов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076" name="Picture 4" descr="C:\Users\PGS\Desktop\molgv55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490185"/>
            <a:ext cx="1743074" cy="2538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 bwMode="auto">
          <a:xfrm>
            <a:off x="6948264" y="4149080"/>
            <a:ext cx="2051720" cy="432048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Виктор Субботин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077" name="Picture 5" descr="C:\Users\PGS\Desktop\7249837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8257" y="1483299"/>
            <a:ext cx="1751733" cy="2551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 bwMode="auto">
          <a:xfrm>
            <a:off x="3499321" y="6381328"/>
            <a:ext cx="2160240" cy="360040"/>
          </a:xfrm>
          <a:prstGeom prst="rect">
            <a:avLst/>
          </a:prstGeom>
          <a:ln>
            <a:headEnd type="none" w="med" len="med"/>
            <a:tailEnd type="none" w="med" len="med"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</a:rPr>
              <a:t>Семён Остапенко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3078" name="Picture 6" descr="C:\Users\PGS\Desktop\57898557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374" y="4646834"/>
            <a:ext cx="1097267" cy="16597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10268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15272"/>
          </a:xfrm>
        </p:spPr>
        <p:txBody>
          <a:bodyPr/>
          <a:lstStyle/>
          <a:p>
            <a:pPr marL="0" indent="0">
              <a:buNone/>
            </a:pPr>
            <a:r>
              <a:rPr lang="ru-RU" sz="3600" u="sng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Антифашист</a:t>
            </a:r>
            <a:r>
              <a:rPr lang="ru-RU" sz="3600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sz="3600" dirty="0" smtClean="0"/>
              <a:t>- человек, несогласный с идеологией фашизма или участвующий в антифашистских акциях.</a:t>
            </a:r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3600" u="sng" dirty="0" smtClean="0">
                <a:solidFill>
                  <a:srgbClr val="FFFF00"/>
                </a:solidFill>
              </a:rPr>
              <a:t>Фашизм</a:t>
            </a:r>
            <a:r>
              <a:rPr lang="ru-RU" sz="3600" dirty="0" smtClean="0"/>
              <a:t> – течение, которое несет за собой насилие, войну, зло, угнетение и уничтожение другой расы.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2264028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35696" y="188640"/>
            <a:ext cx="5832648" cy="936104"/>
          </a:xfrm>
        </p:spPr>
        <p:txBody>
          <a:bodyPr/>
          <a:lstStyle/>
          <a:p>
            <a:r>
              <a:rPr lang="ru-RU" sz="4800" dirty="0" smtClean="0"/>
              <a:t>Боря </a:t>
            </a:r>
            <a:r>
              <a:rPr lang="ru-RU" sz="4800" dirty="0" err="1" smtClean="0"/>
              <a:t>Кулешен</a:t>
            </a:r>
            <a:endParaRPr lang="ru-RU" sz="4800" dirty="0"/>
          </a:p>
        </p:txBody>
      </p:sp>
      <p:pic>
        <p:nvPicPr>
          <p:cNvPr id="4098" name="Picture 2" descr="C:\Users\PGS\Desktop\0a138c9a7c83f4ed3f0099e5fb227c5e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514" y="1549157"/>
            <a:ext cx="2995326" cy="4495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C:\Users\PGS\Desktop\abs.sized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1530983"/>
            <a:ext cx="2973648" cy="45573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:\Users\PGS\Desktop\ff01b_voyna-001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05488" y="1530983"/>
            <a:ext cx="3038512" cy="4535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9083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Аркадий </a:t>
            </a:r>
            <a:r>
              <a:rPr lang="ru-RU" dirty="0" err="1" smtClean="0"/>
              <a:t>Каманин</a:t>
            </a:r>
            <a:endParaRPr lang="ru-RU" dirty="0"/>
          </a:p>
        </p:txBody>
      </p:sp>
      <p:pic>
        <p:nvPicPr>
          <p:cNvPr id="5122" name="Picture 2" descr="C:\Users\PGS\Desktop\284712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340768"/>
            <a:ext cx="3603780" cy="2883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 descr="C:\Users\PGS\Desktop\1353222947633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1484784"/>
            <a:ext cx="3437874" cy="4583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279074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r>
              <a:rPr lang="ru-RU" dirty="0">
                <a:effectLst/>
              </a:rPr>
              <a:t>Леня Голиков</a:t>
            </a:r>
          </a:p>
        </p:txBody>
      </p:sp>
      <p:pic>
        <p:nvPicPr>
          <p:cNvPr id="19459" name="Picture 5" descr="Леня Голиков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04800" y="1847850"/>
            <a:ext cx="4800600" cy="4432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5" descr="Рисунок3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5257800" y="1524000"/>
            <a:ext cx="3352800" cy="4237038"/>
          </a:xfr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21508" name="Picture 5" descr="Картинка 19 из 38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827088" y="692150"/>
            <a:ext cx="4176712" cy="511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9" name="Picture 7" descr="Картинка 22 из 386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5580063" y="1773238"/>
            <a:ext cx="263842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>
              <a:defRPr/>
            </a:pPr>
            <a:endParaRPr lang="ru-RU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endParaRPr lang="ru-RU" dirty="0">
              <a:effectLst>
                <a:outerShdw blurRad="38100" dist="38100" dir="2700000" algn="tl">
                  <a:srgbClr val="FFFFFF"/>
                </a:outerShdw>
              </a:effectLst>
            </a:endParaRPr>
          </a:p>
        </p:txBody>
      </p:sp>
      <p:pic>
        <p:nvPicPr>
          <p:cNvPr id="20484" name="Picture 5" descr="Картинка 1 из 386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211638" y="404813"/>
            <a:ext cx="4103687" cy="5976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485" name="Picture 9" descr="Картинка 18 из 386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827088" y="404813"/>
            <a:ext cx="3097212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>
                <a:latin typeface="Franklin Gothic Book" pitchFamily="34" charset="0"/>
              </a:rPr>
              <a:t>22 июня 1941 года</a:t>
            </a:r>
          </a:p>
        </p:txBody>
      </p:sp>
      <p:pic>
        <p:nvPicPr>
          <p:cNvPr id="69636" name="Picture 4" descr="22 июня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476375" y="1125538"/>
            <a:ext cx="6234113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9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6963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Валя Зенкина</a:t>
            </a:r>
            <a:endParaRPr lang="ru-RU" dirty="0"/>
          </a:p>
        </p:txBody>
      </p:sp>
      <p:pic>
        <p:nvPicPr>
          <p:cNvPr id="6146" name="Picture 2" descr="C:\Users\PGS\Desktop\valya-zenkina-1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2857500" cy="4381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PGS\Desktop\1316069922_valya_zenkin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340768"/>
            <a:ext cx="3544788" cy="44309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2727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Володя Дубинин </a:t>
            </a:r>
            <a:endParaRPr lang="ru-RU" dirty="0"/>
          </a:p>
        </p:txBody>
      </p:sp>
      <p:pic>
        <p:nvPicPr>
          <p:cNvPr id="7170" name="Picture 2" descr="C:\Users\PGS\Desktop\c427eee5be4603709df98c5e09e6169e.pn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1" y="1340768"/>
            <a:ext cx="4223933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PGS\Desktop\1369405381_5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484783"/>
            <a:ext cx="3600400" cy="4764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4970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Володя </a:t>
            </a:r>
            <a:r>
              <a:rPr lang="ru-RU" dirty="0" err="1" smtClean="0"/>
              <a:t>Щербацевич</a:t>
            </a:r>
            <a:endParaRPr lang="ru-RU" dirty="0"/>
          </a:p>
        </p:txBody>
      </p:sp>
      <p:pic>
        <p:nvPicPr>
          <p:cNvPr id="8194" name="Picture 2" descr="C:\Users\PGS\Desktop\Cherbazevich-229x300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1700808"/>
            <a:ext cx="3096344" cy="40563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883327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Вечно будет жить в наших сердцах память о юных героях</a:t>
            </a:r>
            <a:endParaRPr lang="ru-RU" dirty="0"/>
          </a:p>
        </p:txBody>
      </p:sp>
      <p:pic>
        <p:nvPicPr>
          <p:cNvPr id="9218" name="Picture 2" descr="C:\Users\PGS\Desktop\img28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700808"/>
            <a:ext cx="8856984" cy="5004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83653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6" name="Rectangle 6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620713"/>
            <a:ext cx="4038600" cy="5475287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  <a:defRPr/>
            </a:pPr>
            <a:endParaRPr lang="ru-RU" smtClean="0">
              <a:latin typeface="Franklin Gothic Book" pitchFamily="34" charset="0"/>
            </a:endParaRP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mtClean="0">
                <a:latin typeface="Franklin Gothic Book" pitchFamily="34" charset="0"/>
              </a:rPr>
              <a:t>   Глаза моего детства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mtClean="0">
                <a:latin typeface="Franklin Gothic Book" pitchFamily="34" charset="0"/>
              </a:rPr>
              <a:t>   видели столько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mtClean="0">
                <a:latin typeface="Franklin Gothic Book" pitchFamily="34" charset="0"/>
              </a:rPr>
              <a:t>   смертей, столько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mtClean="0">
                <a:latin typeface="Franklin Gothic Book" pitchFamily="34" charset="0"/>
              </a:rPr>
              <a:t>   жестокостей войны, 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mtClean="0">
                <a:latin typeface="Franklin Gothic Book" pitchFamily="34" charset="0"/>
              </a:rPr>
              <a:t>   что, казалось,</a:t>
            </a:r>
          </a:p>
          <a:p>
            <a:pPr eaLnBrk="1" hangingPunct="1">
              <a:buFont typeface="Wingdings" pitchFamily="2" charset="2"/>
              <a:buNone/>
              <a:defRPr/>
            </a:pPr>
            <a:r>
              <a:rPr lang="ru-RU" smtClean="0">
                <a:latin typeface="Franklin Gothic Book" pitchFamily="34" charset="0"/>
              </a:rPr>
              <a:t>    должны они опустеть.</a:t>
            </a:r>
          </a:p>
        </p:txBody>
      </p:sp>
      <p:pic>
        <p:nvPicPr>
          <p:cNvPr id="71687" name="Picture 7" descr="1941_10"/>
          <p:cNvPicPr>
            <a:picLocks noGrp="1" noChangeAspect="1" noChangeArrowheads="1"/>
          </p:cNvPicPr>
          <p:nvPr>
            <p:ph type="body"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755650" y="836613"/>
            <a:ext cx="4032250" cy="5287962"/>
          </a:xfrm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716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716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0"/>
                                        <p:tgtEl>
                                          <p:spTgt spid="71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>
                <a:latin typeface="Franklin Gothic Book" pitchFamily="34" charset="0"/>
              </a:rPr>
              <a:t>Блокадный Ленинград</a:t>
            </a:r>
          </a:p>
        </p:txBody>
      </p:sp>
      <p:sp>
        <p:nvSpPr>
          <p:cNvPr id="7171" name="Text Box 9"/>
          <p:cNvSpPr txBox="1">
            <a:spLocks noChangeArrowheads="1"/>
          </p:cNvSpPr>
          <p:nvPr/>
        </p:nvSpPr>
        <p:spPr bwMode="auto">
          <a:xfrm>
            <a:off x="1258888" y="5661025"/>
            <a:ext cx="7058025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ru-RU" sz="2400">
                <a:latin typeface="Franklin Gothic Book" pitchFamily="34" charset="0"/>
              </a:rPr>
              <a:t>                      «Дорога жизни…» Дорога смерти…</a:t>
            </a:r>
          </a:p>
        </p:txBody>
      </p:sp>
      <p:pic>
        <p:nvPicPr>
          <p:cNvPr id="7172" name="Picture 10" descr="1941_43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1258888" y="1341438"/>
            <a:ext cx="7112000" cy="439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37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37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373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6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FFFF00"/>
                </a:solidFill>
              </a:rPr>
              <a:t>ВОЕННОЕ ДЕТСТВО!</a:t>
            </a:r>
          </a:p>
        </p:txBody>
      </p:sp>
      <p:pic>
        <p:nvPicPr>
          <p:cNvPr id="173062" name="Picture 6" descr="530_1707814703_bi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1484313" y="1600200"/>
            <a:ext cx="6173787" cy="4495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3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2000"/>
                                        <p:tgtEl>
                                          <p:spTgt spid="173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306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40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4000" smtClean="0"/>
              <a:t>Их принимали в армейские роты!</a:t>
            </a:r>
          </a:p>
        </p:txBody>
      </p:sp>
      <p:pic>
        <p:nvPicPr>
          <p:cNvPr id="167943" name="Picture 7" descr="0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1028700" y="1600200"/>
            <a:ext cx="2894013" cy="4495800"/>
          </a:xfrm>
          <a:noFill/>
        </p:spPr>
      </p:pic>
      <p:pic>
        <p:nvPicPr>
          <p:cNvPr id="167944" name="Picture 8" descr="2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4648200" y="2460625"/>
            <a:ext cx="4038600" cy="2773363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1679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500"/>
                                        <p:tgtEl>
                                          <p:spTgt spid="1679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1679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94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8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77875"/>
          </a:xfrm>
        </p:spPr>
        <p:txBody>
          <a:bodyPr/>
          <a:lstStyle/>
          <a:p>
            <a:pPr eaLnBrk="1" hangingPunct="1">
              <a:defRPr/>
            </a:pPr>
            <a:r>
              <a:rPr lang="ru-RU" sz="5400" smtClean="0">
                <a:solidFill>
                  <a:srgbClr val="FFFF00"/>
                </a:solidFill>
              </a:rPr>
              <a:t>Дети сироты!</a:t>
            </a:r>
          </a:p>
        </p:txBody>
      </p:sp>
      <p:pic>
        <p:nvPicPr>
          <p:cNvPr id="175111" name="Picture 7" descr="075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323850" y="1628775"/>
            <a:ext cx="4038600" cy="3529013"/>
          </a:xfrm>
          <a:noFill/>
        </p:spPr>
      </p:pic>
      <p:pic>
        <p:nvPicPr>
          <p:cNvPr id="175112" name="Picture 8" descr="07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4716463" y="2636838"/>
            <a:ext cx="4038600" cy="36766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5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5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5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5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5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51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751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75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751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751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5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157" name="Picture 5" descr="short"/>
          <p:cNvPicPr>
            <a:picLocks noGrp="1" noChangeAspect="1" noChangeArrowheads="1"/>
          </p:cNvPicPr>
          <p:nvPr>
            <p:ph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827088" y="836613"/>
            <a:ext cx="7704137" cy="5154612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77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6" name="Rectangle 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5400" smtClean="0">
                <a:solidFill>
                  <a:srgbClr val="FFFF00"/>
                </a:solidFill>
              </a:rPr>
              <a:t>В бомбоубежище.</a:t>
            </a:r>
          </a:p>
        </p:txBody>
      </p:sp>
      <p:pic>
        <p:nvPicPr>
          <p:cNvPr id="179209" name="Picture 9" descr="1196_1742430320_big[1]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850900" y="1600200"/>
            <a:ext cx="3249613" cy="4495800"/>
          </a:xfrm>
          <a:noFill/>
        </p:spPr>
      </p:pic>
      <p:pic>
        <p:nvPicPr>
          <p:cNvPr id="179212" name="Picture 12" descr="1197_2142083266_big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5029200" y="1600200"/>
            <a:ext cx="3276600" cy="4495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792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79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79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920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6" name="Rectangle 4"/>
          <p:cNvSpPr>
            <a:spLocks noGrp="1" noChangeArrowheads="1"/>
          </p:cNvSpPr>
          <p:nvPr>
            <p:ph type="title" sz="quarter"/>
          </p:nvPr>
        </p:nvSpPr>
        <p:spPr>
          <a:xfrm>
            <a:off x="457200" y="274638"/>
            <a:ext cx="8229600" cy="276225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smtClean="0">
                <a:solidFill>
                  <a:srgbClr val="FFFF00"/>
                </a:solidFill>
                <a:latin typeface="Franklin Gothic Book" pitchFamily="34" charset="0"/>
              </a:rPr>
              <a:t>Герои Советского Союза</a:t>
            </a:r>
          </a:p>
        </p:txBody>
      </p:sp>
      <p:pic>
        <p:nvPicPr>
          <p:cNvPr id="18435" name="Picture 9" descr="Золотая звезда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6588125" y="4365625"/>
            <a:ext cx="2016125" cy="2016125"/>
          </a:xfrm>
        </p:spPr>
      </p:pic>
      <p:pic>
        <p:nvPicPr>
          <p:cNvPr id="18436" name="Picture 11" descr="Валя Котик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2339975" y="3860800"/>
            <a:ext cx="2132013" cy="2663825"/>
          </a:xfrm>
        </p:spPr>
      </p:pic>
      <p:sp>
        <p:nvSpPr>
          <p:cNvPr id="95244" name="Text Box 12"/>
          <p:cNvSpPr txBox="1">
            <a:spLocks noChangeArrowheads="1"/>
          </p:cNvSpPr>
          <p:nvPr/>
        </p:nvSpPr>
        <p:spPr bwMode="auto">
          <a:xfrm>
            <a:off x="250825" y="4724400"/>
            <a:ext cx="1944688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latin typeface="Franklin Gothic Book" pitchFamily="34" charset="0"/>
              </a:rPr>
              <a:t>Валя Котик</a:t>
            </a:r>
          </a:p>
        </p:txBody>
      </p:sp>
      <p:pic>
        <p:nvPicPr>
          <p:cNvPr id="18438" name="Picture 13" descr="Лёня Голиков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4" cstate="email"/>
          <a:srcRect/>
          <a:stretch>
            <a:fillRect/>
          </a:stretch>
        </p:blipFill>
        <p:spPr>
          <a:xfrm>
            <a:off x="539750" y="1196975"/>
            <a:ext cx="2087563" cy="2497138"/>
          </a:xfrm>
        </p:spPr>
      </p:pic>
      <p:sp>
        <p:nvSpPr>
          <p:cNvPr id="95247" name="Text Box 15"/>
          <p:cNvSpPr txBox="1">
            <a:spLocks noChangeArrowheads="1"/>
          </p:cNvSpPr>
          <p:nvPr/>
        </p:nvSpPr>
        <p:spPr bwMode="auto">
          <a:xfrm>
            <a:off x="2700338" y="1857375"/>
            <a:ext cx="1366837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latin typeface="Franklin Gothic Book" pitchFamily="34" charset="0"/>
              </a:rPr>
              <a:t>Леня 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latin typeface="Franklin Gothic Book" pitchFamily="34" charset="0"/>
              </a:rPr>
              <a:t>Голиков</a:t>
            </a:r>
          </a:p>
        </p:txBody>
      </p:sp>
      <p:pic>
        <p:nvPicPr>
          <p:cNvPr id="18440" name="Picture 16" descr="З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 cstate="email"/>
          <a:srcRect/>
          <a:stretch>
            <a:fillRect/>
          </a:stretch>
        </p:blipFill>
        <p:spPr>
          <a:xfrm>
            <a:off x="4067175" y="1125538"/>
            <a:ext cx="2449513" cy="2486025"/>
          </a:xfrm>
        </p:spPr>
      </p:pic>
      <p:sp>
        <p:nvSpPr>
          <p:cNvPr id="95249" name="Text Box 17"/>
          <p:cNvSpPr txBox="1">
            <a:spLocks noChangeArrowheads="1"/>
          </p:cNvSpPr>
          <p:nvPr/>
        </p:nvSpPr>
        <p:spPr bwMode="auto">
          <a:xfrm>
            <a:off x="6856413" y="1773238"/>
            <a:ext cx="1450975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algn="ctr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latin typeface="Franklin Gothic Book" pitchFamily="34" charset="0"/>
              </a:rPr>
              <a:t>Зина</a:t>
            </a:r>
          </a:p>
          <a:p>
            <a:pPr marL="342900" indent="-342900" algn="ctr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latin typeface="Franklin Gothic Book" pitchFamily="34" charset="0"/>
              </a:rPr>
              <a:t>Портнова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52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5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98" decel="100000" fill="hold"/>
                                        <p:tgtEl>
                                          <p:spTgt spid="95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898"/>
                                          </p:stCondLst>
                                        </p:cTn>
                                        <p:tgtEl>
                                          <p:spTgt spid="95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3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6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z="7200" smtClean="0">
                <a:solidFill>
                  <a:srgbClr val="FFFF00"/>
                </a:solidFill>
              </a:rPr>
              <a:t>Военное детство!</a:t>
            </a:r>
          </a:p>
        </p:txBody>
      </p:sp>
      <p:pic>
        <p:nvPicPr>
          <p:cNvPr id="182282" name="Picture 10" descr="18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4643438" y="2997200"/>
            <a:ext cx="4038600" cy="2833688"/>
          </a:xfrm>
          <a:noFill/>
        </p:spPr>
      </p:pic>
      <p:pic>
        <p:nvPicPr>
          <p:cNvPr id="182284" name="Picture 12" descr="20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941388" y="1600200"/>
            <a:ext cx="3068637" cy="449580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2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0" fill="hold"/>
                                        <p:tgtEl>
                                          <p:spTgt spid="1822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1822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822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27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41" name="Text Box 13"/>
          <p:cNvSpPr txBox="1">
            <a:spLocks noChangeArrowheads="1"/>
          </p:cNvSpPr>
          <p:nvPr/>
        </p:nvSpPr>
        <p:spPr bwMode="auto">
          <a:xfrm>
            <a:off x="5148263" y="4365625"/>
            <a:ext cx="527050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endParaRPr lang="ru-RU" sz="2400">
              <a:effectLst>
                <a:outerShdw blurRad="38100" dist="38100" dir="2700000" algn="tl">
                  <a:srgbClr val="000000"/>
                </a:outerShdw>
              </a:effectLst>
              <a:latin typeface="Tahoma" pitchFamily="34" charset="0"/>
            </a:endParaRPr>
          </a:p>
        </p:txBody>
      </p:sp>
      <p:pic>
        <p:nvPicPr>
          <p:cNvPr id="99342" name="Picture 14" descr="фрезеровщик завода №654 Коля Мартьянов-норма 200% в день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395288" y="1412875"/>
            <a:ext cx="3600450" cy="424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9344" name="Picture 16" descr="Бригада слесарей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4140200" y="3573463"/>
            <a:ext cx="5003800" cy="301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9345" name="Text Box 17"/>
          <p:cNvSpPr txBox="1">
            <a:spLocks noChangeArrowheads="1"/>
          </p:cNvSpPr>
          <p:nvPr/>
        </p:nvSpPr>
        <p:spPr bwMode="auto">
          <a:xfrm>
            <a:off x="5003800" y="2781300"/>
            <a:ext cx="3743325" cy="4572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latin typeface="Franklin Gothic Book" pitchFamily="34" charset="0"/>
              </a:rPr>
              <a:t>Бригада слесарей</a:t>
            </a:r>
          </a:p>
        </p:txBody>
      </p:sp>
      <p:sp>
        <p:nvSpPr>
          <p:cNvPr id="99346" name="Text Box 18"/>
          <p:cNvSpPr txBox="1">
            <a:spLocks noChangeArrowheads="1"/>
          </p:cNvSpPr>
          <p:nvPr/>
        </p:nvSpPr>
        <p:spPr bwMode="auto">
          <a:xfrm>
            <a:off x="468313" y="5661025"/>
            <a:ext cx="3527425" cy="895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Char char="n"/>
              <a:defRPr/>
            </a:pP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latin typeface="Franklin Gothic Book" pitchFamily="34" charset="0"/>
              </a:rPr>
              <a:t>Фрезеровщик</a:t>
            </a:r>
          </a:p>
          <a:p>
            <a:pPr marL="342900" indent="-342900" eaLnBrk="1" hangingPunct="1">
              <a:spcBef>
                <a:spcPct val="20000"/>
              </a:spcBef>
              <a:buClr>
                <a:schemeClr val="hlink"/>
              </a:buClr>
              <a:buSzPct val="80000"/>
              <a:buFont typeface="Wingdings" pitchFamily="2" charset="2"/>
              <a:buNone/>
              <a:defRPr/>
            </a:pPr>
            <a:r>
              <a:rPr lang="ru-RU" sz="2400">
                <a:effectLst>
                  <a:outerShdw blurRad="38100" dist="38100" dir="2700000" algn="tl">
                    <a:srgbClr val="000000"/>
                  </a:outerShdw>
                </a:effectLst>
                <a:latin typeface="Franklin Gothic Book" pitchFamily="34" charset="0"/>
              </a:rPr>
              <a:t> Коля Мартынов</a:t>
            </a:r>
          </a:p>
        </p:txBody>
      </p:sp>
      <p:sp>
        <p:nvSpPr>
          <p:cNvPr id="99349" name="Text Box 21"/>
          <p:cNvSpPr txBox="1">
            <a:spLocks noChangeArrowheads="1"/>
          </p:cNvSpPr>
          <p:nvPr/>
        </p:nvSpPr>
        <p:spPr bwMode="auto">
          <a:xfrm>
            <a:off x="2484438" y="260350"/>
            <a:ext cx="5329237" cy="7016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ru-RU" sz="4000">
                <a:solidFill>
                  <a:srgbClr val="FFFF00"/>
                </a:solidFill>
                <a:latin typeface="Franklin Gothic Book" pitchFamily="34" charset="0"/>
              </a:rPr>
              <a:t>В тылу как на войне</a:t>
            </a:r>
          </a:p>
        </p:txBody>
      </p:sp>
    </p:spTree>
  </p:cSld>
  <p:clrMapOvr>
    <a:masterClrMapping/>
  </p:clrMapOvr>
  <p:transition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7" dur="1" fill="hold"/>
                                        <p:tgtEl>
                                          <p:spTgt spid="99349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5000"/>
                                        <p:tgtEl>
                                          <p:spTgt spid="99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5000"/>
                                        <p:tgtEl>
                                          <p:spTgt spid="99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2000"/>
                                        <p:tgtEl>
                                          <p:spTgt spid="993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2000"/>
                                        <p:tgtEl>
                                          <p:spTgt spid="99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45" grpId="0"/>
      <p:bldP spid="99346" grpId="0"/>
      <p:bldP spid="9934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smtClean="0">
                <a:solidFill>
                  <a:srgbClr val="FFFF00"/>
                </a:solidFill>
              </a:rPr>
              <a:t>ПОМОЩЬ ФРОНТУ!</a:t>
            </a:r>
          </a:p>
        </p:txBody>
      </p:sp>
      <p:pic>
        <p:nvPicPr>
          <p:cNvPr id="184327" name="Picture 7" descr="07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250825" y="1700213"/>
            <a:ext cx="4038600" cy="3116262"/>
          </a:xfrm>
          <a:noFill/>
        </p:spPr>
      </p:pic>
      <p:pic>
        <p:nvPicPr>
          <p:cNvPr id="184328" name="Picture 8" descr="0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email"/>
          <a:srcRect/>
          <a:stretch>
            <a:fillRect/>
          </a:stretch>
        </p:blipFill>
        <p:spPr>
          <a:xfrm>
            <a:off x="4859338" y="3141663"/>
            <a:ext cx="4038600" cy="3330575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84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184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184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2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20" name="Rectangle 4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922337"/>
          </a:xfrm>
        </p:spPr>
        <p:txBody>
          <a:bodyPr/>
          <a:lstStyle/>
          <a:p>
            <a:pPr eaLnBrk="1" hangingPunct="1">
              <a:defRPr/>
            </a:pPr>
            <a:r>
              <a:rPr lang="ru-RU" sz="4800" smtClean="0">
                <a:solidFill>
                  <a:srgbClr val="FFFF00"/>
                </a:solidFill>
              </a:rPr>
              <a:t>Юные девочки в белых халатах!</a:t>
            </a:r>
          </a:p>
        </p:txBody>
      </p:sp>
      <p:pic>
        <p:nvPicPr>
          <p:cNvPr id="188422" name="Picture 6" descr="17"/>
          <p:cNvPicPr>
            <a:picLocks noGrp="1" noChangeAspect="1" noChangeArrowheads="1"/>
          </p:cNvPicPr>
          <p:nvPr>
            <p:ph idx="1"/>
          </p:nvPr>
        </p:nvPicPr>
        <p:blipFill>
          <a:blip r:embed="rId2" cstate="email"/>
          <a:srcRect/>
          <a:stretch>
            <a:fillRect/>
          </a:stretch>
        </p:blipFill>
        <p:spPr>
          <a:xfrm>
            <a:off x="1116013" y="1844675"/>
            <a:ext cx="7127875" cy="4692650"/>
          </a:xfr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8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8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8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70" decel="100000"/>
                                        <p:tgtEl>
                                          <p:spTgt spid="1884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770" decel="100000"/>
                                        <p:tgtEl>
                                          <p:spTgt spid="18842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1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842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7" dur="770" fill="hold"/>
                                        <p:tgtEl>
                                          <p:spTgt spid="188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8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84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9" dur="770" fill="hold"/>
                                        <p:tgtEl>
                                          <p:spTgt spid="188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0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884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8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8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8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8420" grpId="0"/>
    </p:bldLst>
  </p:timing>
</p:sld>
</file>

<file path=ppt/theme/theme1.xml><?xml version="1.0" encoding="utf-8"?>
<a:theme xmlns:a="http://schemas.openxmlformats.org/drawingml/2006/main" name="Разрез">
  <a:themeElements>
    <a:clrScheme name="Разрез 1">
      <a:dk1>
        <a:srgbClr val="8C0000"/>
      </a:dk1>
      <a:lt1>
        <a:srgbClr val="FFFFFF"/>
      </a:lt1>
      <a:dk2>
        <a:srgbClr val="720000"/>
      </a:dk2>
      <a:lt2>
        <a:srgbClr val="FFFFCC"/>
      </a:lt2>
      <a:accent1>
        <a:srgbClr val="FF3300"/>
      </a:accent1>
      <a:accent2>
        <a:srgbClr val="BE7960"/>
      </a:accent2>
      <a:accent3>
        <a:srgbClr val="BCAAAA"/>
      </a:accent3>
      <a:accent4>
        <a:srgbClr val="DADADA"/>
      </a:accent4>
      <a:accent5>
        <a:srgbClr val="FFADAA"/>
      </a:accent5>
      <a:accent6>
        <a:srgbClr val="AC6D56"/>
      </a:accent6>
      <a:hlink>
        <a:srgbClr val="FFCC66"/>
      </a:hlink>
      <a:folHlink>
        <a:srgbClr val="FF9900"/>
      </a:folHlink>
    </a:clrScheme>
    <a:fontScheme name="Разрез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Разрез 1">
        <a:dk1>
          <a:srgbClr val="8C0000"/>
        </a:dk1>
        <a:lt1>
          <a:srgbClr val="FFFFFF"/>
        </a:lt1>
        <a:dk2>
          <a:srgbClr val="720000"/>
        </a:dk2>
        <a:lt2>
          <a:srgbClr val="FFFFCC"/>
        </a:lt2>
        <a:accent1>
          <a:srgbClr val="FF3300"/>
        </a:accent1>
        <a:accent2>
          <a:srgbClr val="BE7960"/>
        </a:accent2>
        <a:accent3>
          <a:srgbClr val="BCAAAA"/>
        </a:accent3>
        <a:accent4>
          <a:srgbClr val="DADADA"/>
        </a:accent4>
        <a:accent5>
          <a:srgbClr val="FFADAA"/>
        </a:accent5>
        <a:accent6>
          <a:srgbClr val="AC6D56"/>
        </a:accent6>
        <a:hlink>
          <a:srgbClr val="FFCC66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2">
        <a:dk1>
          <a:srgbClr val="674E2F"/>
        </a:dk1>
        <a:lt1>
          <a:srgbClr val="FFFFFF"/>
        </a:lt1>
        <a:dk2>
          <a:srgbClr val="533F27"/>
        </a:dk2>
        <a:lt2>
          <a:srgbClr val="D8B274"/>
        </a:lt2>
        <a:accent1>
          <a:srgbClr val="CC990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E2CAAA"/>
        </a:accent5>
        <a:accent6>
          <a:srgbClr val="81552A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3">
        <a:dk1>
          <a:srgbClr val="646464"/>
        </a:dk1>
        <a:lt1>
          <a:srgbClr val="FFFFFF"/>
        </a:lt1>
        <a:dk2>
          <a:srgbClr val="545454"/>
        </a:dk2>
        <a:lt2>
          <a:srgbClr val="D4D4CE"/>
        </a:lt2>
        <a:accent1>
          <a:srgbClr val="49747D"/>
        </a:accent1>
        <a:accent2>
          <a:srgbClr val="8F9699"/>
        </a:accent2>
        <a:accent3>
          <a:srgbClr val="B3B3B3"/>
        </a:accent3>
        <a:accent4>
          <a:srgbClr val="DADADA"/>
        </a:accent4>
        <a:accent5>
          <a:srgbClr val="B1BCBF"/>
        </a:accent5>
        <a:accent6>
          <a:srgbClr val="81878A"/>
        </a:accent6>
        <a:hlink>
          <a:srgbClr val="8DC4D7"/>
        </a:hlink>
        <a:folHlink>
          <a:srgbClr val="7FB97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4">
        <a:dk1>
          <a:srgbClr val="3A7400"/>
        </a:dk1>
        <a:lt1>
          <a:srgbClr val="FFFFFF"/>
        </a:lt1>
        <a:dk2>
          <a:srgbClr val="2E5C00"/>
        </a:dk2>
        <a:lt2>
          <a:srgbClr val="FFFFFF"/>
        </a:lt2>
        <a:accent1>
          <a:srgbClr val="79CA02"/>
        </a:accent1>
        <a:accent2>
          <a:srgbClr val="008080"/>
        </a:accent2>
        <a:accent3>
          <a:srgbClr val="ADB5AA"/>
        </a:accent3>
        <a:accent4>
          <a:srgbClr val="DADADA"/>
        </a:accent4>
        <a:accent5>
          <a:srgbClr val="BEE1AA"/>
        </a:accent5>
        <a:accent6>
          <a:srgbClr val="007373"/>
        </a:accent6>
        <a:hlink>
          <a:srgbClr val="A8DE0E"/>
        </a:hlink>
        <a:folHlink>
          <a:srgbClr val="00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5">
        <a:dk1>
          <a:srgbClr val="008885"/>
        </a:dk1>
        <a:lt1>
          <a:srgbClr val="FFFFFF"/>
        </a:lt1>
        <a:dk2>
          <a:srgbClr val="007572"/>
        </a:dk2>
        <a:lt2>
          <a:srgbClr val="FFFF99"/>
        </a:lt2>
        <a:accent1>
          <a:srgbClr val="33CCCC"/>
        </a:accent1>
        <a:accent2>
          <a:srgbClr val="6D6FC7"/>
        </a:accent2>
        <a:accent3>
          <a:srgbClr val="AABDBC"/>
        </a:accent3>
        <a:accent4>
          <a:srgbClr val="DADADA"/>
        </a:accent4>
        <a:accent5>
          <a:srgbClr val="ADE2E2"/>
        </a:accent5>
        <a:accent6>
          <a:srgbClr val="6264B4"/>
        </a:accent6>
        <a:hlink>
          <a:srgbClr val="FFFFCC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6">
        <a:dk1>
          <a:srgbClr val="0000AC"/>
        </a:dk1>
        <a:lt1>
          <a:srgbClr val="FFFFFF"/>
        </a:lt1>
        <a:dk2>
          <a:srgbClr val="000086"/>
        </a:dk2>
        <a:lt2>
          <a:srgbClr val="CCFFFF"/>
        </a:lt2>
        <a:accent1>
          <a:srgbClr val="0099FF"/>
        </a:accent1>
        <a:accent2>
          <a:srgbClr val="00B000"/>
        </a:accent2>
        <a:accent3>
          <a:srgbClr val="AAAAC3"/>
        </a:accent3>
        <a:accent4>
          <a:srgbClr val="DADADA"/>
        </a:accent4>
        <a:accent5>
          <a:srgbClr val="AACAFF"/>
        </a:accent5>
        <a:accent6>
          <a:srgbClr val="009F00"/>
        </a:accent6>
        <a:hlink>
          <a:srgbClr val="FFE701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7">
        <a:dk1>
          <a:srgbClr val="7474A2"/>
        </a:dk1>
        <a:lt1>
          <a:srgbClr val="FFFFFF"/>
        </a:lt1>
        <a:dk2>
          <a:srgbClr val="5E5E8E"/>
        </a:dk2>
        <a:lt2>
          <a:srgbClr val="D1D1DF"/>
        </a:lt2>
        <a:accent1>
          <a:srgbClr val="CC66FF"/>
        </a:accent1>
        <a:accent2>
          <a:srgbClr val="6666FF"/>
        </a:accent2>
        <a:accent3>
          <a:srgbClr val="B6B6C6"/>
        </a:accent3>
        <a:accent4>
          <a:srgbClr val="DADADA"/>
        </a:accent4>
        <a:accent5>
          <a:srgbClr val="E2B8FF"/>
        </a:accent5>
        <a:accent6>
          <a:srgbClr val="5C5CE7"/>
        </a:accent6>
        <a:hlink>
          <a:srgbClr val="FFCC99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Разрез 8">
        <a:dk1>
          <a:srgbClr val="000000"/>
        </a:dk1>
        <a:lt1>
          <a:srgbClr val="D0DAE2"/>
        </a:lt1>
        <a:dk2>
          <a:srgbClr val="000000"/>
        </a:dk2>
        <a:lt2>
          <a:srgbClr val="E7EDF1"/>
        </a:lt2>
        <a:accent1>
          <a:srgbClr val="33CCCC"/>
        </a:accent1>
        <a:accent2>
          <a:srgbClr val="0099CC"/>
        </a:accent2>
        <a:accent3>
          <a:srgbClr val="E4EAEE"/>
        </a:accent3>
        <a:accent4>
          <a:srgbClr val="000000"/>
        </a:accent4>
        <a:accent5>
          <a:srgbClr val="ADE2E2"/>
        </a:accent5>
        <a:accent6>
          <a:srgbClr val="008AB9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Разрез 9">
        <a:dk1>
          <a:srgbClr val="000000"/>
        </a:dk1>
        <a:lt1>
          <a:srgbClr val="FFFFFF"/>
        </a:lt1>
        <a:dk2>
          <a:srgbClr val="000000"/>
        </a:dk2>
        <a:lt2>
          <a:srgbClr val="E6E6E6"/>
        </a:lt2>
        <a:accent1>
          <a:srgbClr val="66CCFF"/>
        </a:accent1>
        <a:accent2>
          <a:srgbClr val="9999FF"/>
        </a:accent2>
        <a:accent3>
          <a:srgbClr val="FFFFFF"/>
        </a:accent3>
        <a:accent4>
          <a:srgbClr val="000000"/>
        </a:accent4>
        <a:accent5>
          <a:srgbClr val="B8E2FF"/>
        </a:accent5>
        <a:accent6>
          <a:srgbClr val="8A8AE7"/>
        </a:accent6>
        <a:hlink>
          <a:srgbClr val="3333CC"/>
        </a:hlink>
        <a:folHlink>
          <a:srgbClr val="008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614</TotalTime>
  <Words>220</Words>
  <Application>Microsoft Office PowerPoint</Application>
  <PresentationFormat>Экран (4:3)</PresentationFormat>
  <Paragraphs>55</Paragraphs>
  <Slides>28</Slides>
  <Notes>0</Notes>
  <HiddenSlides>1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Разрез</vt:lpstr>
      <vt:lpstr>Презентация PowerPoint</vt:lpstr>
      <vt:lpstr>День юного героя-антифашиста отмечается в мире с 1964 года  </vt:lpstr>
      <vt:lpstr>Презентация PowerPoint</vt:lpstr>
      <vt:lpstr>В этот день были расстреляны пять мальчишек-парижан лицея «Бюффон»</vt:lpstr>
      <vt:lpstr>В этот же день были расстреляны герои-молодогвардейцы:</vt:lpstr>
      <vt:lpstr>Презентация PowerPoint</vt:lpstr>
      <vt:lpstr>Боря Кулешен</vt:lpstr>
      <vt:lpstr>Аркадий Каманин</vt:lpstr>
      <vt:lpstr>Леня Голиков</vt:lpstr>
      <vt:lpstr>Презентация PowerPoint</vt:lpstr>
      <vt:lpstr>Презентация PowerPoint</vt:lpstr>
      <vt:lpstr>22 июня 1941 года</vt:lpstr>
      <vt:lpstr>Валя Зенкина</vt:lpstr>
      <vt:lpstr>Володя Дубинин </vt:lpstr>
      <vt:lpstr>Володя Щербацевич</vt:lpstr>
      <vt:lpstr>Вечно будет жить в наших сердцах память о юных героях</vt:lpstr>
      <vt:lpstr>Презентация PowerPoint</vt:lpstr>
      <vt:lpstr>Блокадный Ленинград</vt:lpstr>
      <vt:lpstr>ВОЕННОЕ ДЕТСТВО!</vt:lpstr>
      <vt:lpstr>Их принимали в армейские роты!</vt:lpstr>
      <vt:lpstr>Дети сироты!</vt:lpstr>
      <vt:lpstr>Презентация PowerPoint</vt:lpstr>
      <vt:lpstr>В бомбоубежище.</vt:lpstr>
      <vt:lpstr>Герои Советского Союза</vt:lpstr>
      <vt:lpstr>Военное детство!</vt:lpstr>
      <vt:lpstr>Презентация PowerPoint</vt:lpstr>
      <vt:lpstr>ПОМОЩЬ ФРОНТУ!</vt:lpstr>
      <vt:lpstr>Юные девочки в белых халатах!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Косенкова А..</dc:creator>
  <cp:keywords>ДЕТИ-ВОЙНЫ</cp:keywords>
  <cp:lastModifiedBy>PGS</cp:lastModifiedBy>
  <cp:revision>63</cp:revision>
  <dcterms:created xsi:type="dcterms:W3CDTF">2007-03-24T11:03:19Z</dcterms:created>
  <dcterms:modified xsi:type="dcterms:W3CDTF">2015-02-02T14:04:42Z</dcterms:modified>
</cp:coreProperties>
</file>