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5959-0712-484F-94AF-79A50AD92786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265B-026A-47E6-9D30-93FF08A88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625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5959-0712-484F-94AF-79A50AD92786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265B-026A-47E6-9D30-93FF08A88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99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5959-0712-484F-94AF-79A50AD92786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265B-026A-47E6-9D30-93FF08A88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089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5959-0712-484F-94AF-79A50AD92786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265B-026A-47E6-9D30-93FF08A88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7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5959-0712-484F-94AF-79A50AD92786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265B-026A-47E6-9D30-93FF08A88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530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5959-0712-484F-94AF-79A50AD92786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265B-026A-47E6-9D30-93FF08A88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119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5959-0712-484F-94AF-79A50AD92786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265B-026A-47E6-9D30-93FF08A88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405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5959-0712-484F-94AF-79A50AD92786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265B-026A-47E6-9D30-93FF08A88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087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5959-0712-484F-94AF-79A50AD92786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265B-026A-47E6-9D30-93FF08A88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353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5959-0712-484F-94AF-79A50AD92786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265B-026A-47E6-9D30-93FF08A88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897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5959-0712-484F-94AF-79A50AD92786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9265B-026A-47E6-9D30-93FF08A88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947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95959-0712-484F-94AF-79A50AD92786}" type="datetimeFigureOut">
              <a:rPr lang="ru-RU" smtClean="0"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C9265B-026A-47E6-9D30-93FF08A88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623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rvio.com/l-ru-1-nr-x-oprosy-besplatno/?keyword=%D1%81%D0%BE%D0%B7%D0%B4%D0%B0%D1%82%D1%8C%20%D0%BE%D0%BF%D1%80%D0%BE%D1%81%20%D0%BE%D0%BD%D0%BB%D0%B0%D0%B9%D0%BD&amp;matchtype=e&amp;adgroupid=41866285354&amp;adposition=1t1&amp;device=c&amp;trc_cp=RU-RU&amp;utm_source=google&amp;utm_medium=cpc&amp;utm_campaign=S-RU-RU-SEA&amp;gclid=CjwKCAiAhMLSBRBJEiwAlFrsTsvorrSK4yC-PsEdvilqG8LyAWsAyjPrzBmoN5B_YSoCi4c2MYqSmhoCcLYQAvD_BwE" TargetMode="External"/><Relationship Id="rId2" Type="http://schemas.openxmlformats.org/officeDocument/2006/relationships/hyperlink" Target="https://www.surveymonkey.r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7855" y="1759671"/>
            <a:ext cx="9144000" cy="238760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Arial Narrow" panose="020B0606020202030204" pitchFamily="34" charset="0"/>
              </a:rPr>
              <a:t>Создание </a:t>
            </a:r>
            <a:r>
              <a:rPr lang="ru-RU" b="1" dirty="0">
                <a:latin typeface="Arial Narrow" panose="020B0606020202030204" pitchFamily="34" charset="0"/>
              </a:rPr>
              <a:t>программного </a:t>
            </a:r>
            <a:r>
              <a:rPr lang="ru-RU" b="1" dirty="0" smtClean="0">
                <a:latin typeface="Arial Narrow" panose="020B0606020202030204" pitchFamily="34" charset="0"/>
              </a:rPr>
              <a:t>продукта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71018" y="4652510"/>
            <a:ext cx="3677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http://lelina.tilda.ws/it_development</a:t>
            </a:r>
          </a:p>
        </p:txBody>
      </p:sp>
    </p:spTree>
    <p:extLst>
      <p:ext uri="{BB962C8B-B14F-4D97-AF65-F5344CB8AC3E}">
        <p14:creationId xmlns:p14="http://schemas.microsoft.com/office/powerpoint/2010/main" val="410850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4 steps ico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109" y="3724274"/>
            <a:ext cx="4972050" cy="31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0941" y="1980795"/>
            <a:ext cx="8146473" cy="2316884"/>
          </a:xfrm>
        </p:spPr>
        <p:txBody>
          <a:bodyPr>
            <a:normAutofit lnSpcReduction="10000"/>
          </a:bodyPr>
          <a:lstStyle/>
          <a:p>
            <a:r>
              <a:rPr lang="ru-RU" sz="3600" dirty="0">
                <a:latin typeface="Arial Narrow" panose="020B0606020202030204" pitchFamily="34" charset="0"/>
              </a:rPr>
              <a:t>1. Спецификация (ТЗ) и </a:t>
            </a:r>
            <a:r>
              <a:rPr lang="ru-RU" sz="3600" dirty="0" smtClean="0">
                <a:latin typeface="Arial Narrow" panose="020B0606020202030204" pitchFamily="34" charset="0"/>
              </a:rPr>
              <a:t>архитектура</a:t>
            </a:r>
            <a:endParaRPr lang="en-US" sz="3600" dirty="0" smtClean="0">
              <a:latin typeface="Arial Narrow" panose="020B0606020202030204" pitchFamily="34" charset="0"/>
            </a:endParaRPr>
          </a:p>
          <a:p>
            <a:r>
              <a:rPr lang="ru-RU" sz="3600" dirty="0">
                <a:latin typeface="Arial Narrow" panose="020B0606020202030204" pitchFamily="34" charset="0"/>
              </a:rPr>
              <a:t>2. </a:t>
            </a:r>
            <a:r>
              <a:rPr lang="ru-RU" sz="3600" dirty="0" smtClean="0">
                <a:latin typeface="Arial Narrow" panose="020B0606020202030204" pitchFamily="34" charset="0"/>
              </a:rPr>
              <a:t>Реализация</a:t>
            </a:r>
            <a:endParaRPr lang="en-US" sz="3600" dirty="0" smtClean="0">
              <a:latin typeface="Arial Narrow" panose="020B0606020202030204" pitchFamily="34" charset="0"/>
            </a:endParaRPr>
          </a:p>
          <a:p>
            <a:r>
              <a:rPr lang="ru-RU" sz="3600" dirty="0">
                <a:latin typeface="Arial Narrow" panose="020B0606020202030204" pitchFamily="34" charset="0"/>
              </a:rPr>
              <a:t>3. Тестирование и </a:t>
            </a:r>
            <a:r>
              <a:rPr lang="ru-RU" sz="3600" dirty="0" smtClean="0">
                <a:latin typeface="Arial Narrow" panose="020B0606020202030204" pitchFamily="34" charset="0"/>
              </a:rPr>
              <a:t>документирование</a:t>
            </a:r>
            <a:endParaRPr lang="en-US" sz="3600" dirty="0" smtClean="0">
              <a:latin typeface="Arial Narrow" panose="020B0606020202030204" pitchFamily="34" charset="0"/>
            </a:endParaRPr>
          </a:p>
          <a:p>
            <a:r>
              <a:rPr lang="ru-RU" sz="3600" dirty="0">
                <a:latin typeface="Arial Narrow" panose="020B0606020202030204" pitchFamily="34" charset="0"/>
              </a:rPr>
              <a:t>4. Внедрение и техническая </a:t>
            </a:r>
            <a:r>
              <a:rPr lang="ru-RU" sz="3600" dirty="0" smtClean="0">
                <a:latin typeface="Arial Narrow" panose="020B0606020202030204" pitchFamily="34" charset="0"/>
              </a:rPr>
              <a:t>поддержка</a:t>
            </a:r>
            <a:endParaRPr lang="ru-RU" sz="3600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42109" y="79212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dirty="0" smtClean="0">
                <a:latin typeface="Arial Narrow" panose="020B0606020202030204" pitchFamily="34" charset="0"/>
              </a:rPr>
              <a:t>Четыре фазы</a:t>
            </a:r>
            <a:r>
              <a:rPr lang="en-US" sz="3600" b="1" dirty="0" smtClean="0">
                <a:latin typeface="Arial Narrow" panose="020B0606020202030204" pitchFamily="34" charset="0"/>
              </a:rPr>
              <a:t> </a:t>
            </a:r>
            <a:r>
              <a:rPr lang="ru-RU" sz="3600" b="1" dirty="0" smtClean="0">
                <a:latin typeface="Arial Narrow" panose="020B0606020202030204" pitchFamily="34" charset="0"/>
              </a:rPr>
              <a:t>разработки ПО</a:t>
            </a:r>
            <a:endParaRPr lang="ru-RU" sz="3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82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6635" y="1066800"/>
            <a:ext cx="10515600" cy="4805363"/>
          </a:xfrm>
        </p:spPr>
        <p:txBody>
          <a:bodyPr>
            <a:norm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1. Спецификация (ТЗ) и архитектура: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разработка функциональных требований к ПО (технического задания) [аналитик];</a:t>
            </a:r>
          </a:p>
          <a:p>
            <a:r>
              <a:rPr lang="ru-RU" dirty="0">
                <a:latin typeface="Arial Narrow" panose="020B0606020202030204" pitchFamily="34" charset="0"/>
              </a:rPr>
              <a:t>разработка архитектуры системы [инженер-архитектор]</a:t>
            </a:r>
          </a:p>
          <a:p>
            <a:r>
              <a:rPr lang="ru-RU" b="1" dirty="0">
                <a:latin typeface="Arial Narrow" panose="020B0606020202030204" pitchFamily="34" charset="0"/>
              </a:rPr>
              <a:t>2. Реализация: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разработка структуры базы данных (далее - БД) [программист] ;</a:t>
            </a:r>
          </a:p>
          <a:p>
            <a:r>
              <a:rPr lang="ru-RU" dirty="0">
                <a:latin typeface="Arial Narrow" panose="020B0606020202030204" pitchFamily="34" charset="0"/>
              </a:rPr>
              <a:t>кодирование: разработка программной логики, функций, интерфейса [программист];</a:t>
            </a:r>
          </a:p>
          <a:p>
            <a:r>
              <a:rPr lang="ru-RU" dirty="0">
                <a:latin typeface="Arial Narrow" panose="020B0606020202030204" pitchFamily="34" charset="0"/>
              </a:rPr>
              <a:t>интеграция с другими информационными системами (при необходимости) [программист]</a:t>
            </a:r>
          </a:p>
          <a:p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02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45127"/>
            <a:ext cx="10515600" cy="5331836"/>
          </a:xfrm>
        </p:spPr>
        <p:txBody>
          <a:bodyPr>
            <a:norm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3. Тестирование и документирование: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разработка сценариев тестирования [программист/</a:t>
            </a:r>
            <a:r>
              <a:rPr lang="ru-RU" dirty="0" err="1">
                <a:latin typeface="Arial Narrow" panose="020B0606020202030204" pitchFamily="34" charset="0"/>
              </a:rPr>
              <a:t>тестировщик</a:t>
            </a:r>
            <a:r>
              <a:rPr lang="ru-RU" dirty="0">
                <a:latin typeface="Arial Narrow" panose="020B0606020202030204" pitchFamily="34" charset="0"/>
              </a:rPr>
              <a:t>];</a:t>
            </a:r>
          </a:p>
          <a:p>
            <a:r>
              <a:rPr lang="ru-RU" dirty="0">
                <a:latin typeface="Arial Narrow" panose="020B0606020202030204" pitchFamily="34" charset="0"/>
              </a:rPr>
              <a:t>разработка </a:t>
            </a:r>
            <a:r>
              <a:rPr lang="ru-RU" dirty="0" err="1">
                <a:latin typeface="Arial Narrow" panose="020B0606020202030204" pitchFamily="34" charset="0"/>
              </a:rPr>
              <a:t>автотестов</a:t>
            </a:r>
            <a:r>
              <a:rPr lang="ru-RU" dirty="0">
                <a:latin typeface="Arial Narrow" panose="020B0606020202030204" pitchFamily="34" charset="0"/>
              </a:rPr>
              <a:t> [QA программист];</a:t>
            </a:r>
          </a:p>
          <a:p>
            <a:r>
              <a:rPr lang="ru-RU" dirty="0">
                <a:latin typeface="Arial Narrow" panose="020B0606020202030204" pitchFamily="34" charset="0"/>
              </a:rPr>
              <a:t>функциональное (ручное) тестирование [</a:t>
            </a:r>
            <a:r>
              <a:rPr lang="ru-RU" dirty="0" err="1">
                <a:latin typeface="Arial Narrow" panose="020B0606020202030204" pitchFamily="34" charset="0"/>
              </a:rPr>
              <a:t>тестировщик</a:t>
            </a:r>
            <a:r>
              <a:rPr lang="ru-RU" dirty="0">
                <a:latin typeface="Arial Narrow" panose="020B0606020202030204" pitchFamily="34" charset="0"/>
              </a:rPr>
              <a:t>];</a:t>
            </a:r>
          </a:p>
          <a:p>
            <a:r>
              <a:rPr lang="ru-RU" dirty="0">
                <a:latin typeface="Arial Narrow" panose="020B0606020202030204" pitchFamily="34" charset="0"/>
              </a:rPr>
              <a:t>разработка технической документации [программист];</a:t>
            </a:r>
          </a:p>
          <a:p>
            <a:r>
              <a:rPr lang="ru-RU" dirty="0">
                <a:latin typeface="Arial Narrow" panose="020B0606020202030204" pitchFamily="34" charset="0"/>
              </a:rPr>
              <a:t>разработка пользовательской документации [технический писатель]</a:t>
            </a:r>
          </a:p>
          <a:p>
            <a:r>
              <a:rPr lang="ru-RU" b="1" dirty="0">
                <a:latin typeface="Arial Narrow" panose="020B0606020202030204" pitchFamily="34" charset="0"/>
              </a:rPr>
              <a:t>4. Внедрение и техническая поддержка: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внедрение, обучение пользователей, сбор замечаний и ошибок [аналитик-консультант];</a:t>
            </a:r>
          </a:p>
          <a:p>
            <a:r>
              <a:rPr lang="ru-RU" dirty="0">
                <a:latin typeface="Arial Narrow" panose="020B0606020202030204" pitchFamily="34" charset="0"/>
              </a:rPr>
              <a:t>техническая поддержка (сбор замечаний, исправление ошибок, консультирование пользователей) [специалист]</a:t>
            </a:r>
          </a:p>
          <a:p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82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236" y="166254"/>
            <a:ext cx="6525491" cy="652549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756349" y="2951945"/>
            <a:ext cx="378033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Классическая схема </a:t>
            </a:r>
            <a:endParaRPr lang="en-US" sz="2800" b="0" i="0" dirty="0" smtClean="0">
              <a:solidFill>
                <a:srgbClr val="000000"/>
              </a:solidFill>
              <a:effectLst/>
              <a:latin typeface="Roboto"/>
            </a:endParaRPr>
          </a:p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Roboto"/>
              </a:rPr>
              <a:t>цикла разработки ПО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2139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60180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Разработка требований к ПО</a:t>
            </a: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57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8764" y="502193"/>
            <a:ext cx="1144385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Бизнес-требования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 (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business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requirements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) содержат высокоуровневые цели организации или заказчиков системы ... оформляются в форме документа об образе и границах проекта, который еще иногда называют уставом проекта</a:t>
            </a:r>
            <a:r>
              <a:rPr lang="ru-RU" sz="2400" dirty="0" smtClean="0">
                <a:latin typeface="Arial Narrow" panose="020B0606020202030204" pitchFamily="34" charset="0"/>
              </a:rPr>
              <a:t/>
            </a:r>
            <a:br>
              <a:rPr lang="ru-RU" sz="2400" dirty="0" smtClean="0">
                <a:latin typeface="Arial Narrow" panose="020B0606020202030204" pitchFamily="34" charset="0"/>
              </a:rPr>
            </a:br>
            <a:r>
              <a:rPr lang="ru-RU" sz="2400" dirty="0" smtClean="0">
                <a:latin typeface="Arial Narrow" panose="020B0606020202030204" pitchFamily="34" charset="0"/>
              </a:rPr>
              <a:t/>
            </a:r>
            <a:br>
              <a:rPr lang="ru-RU" sz="2400" dirty="0" smtClean="0">
                <a:latin typeface="Arial Narrow" panose="020B0606020202030204" pitchFamily="34" charset="0"/>
              </a:rPr>
            </a:br>
            <a:r>
              <a:rPr lang="ru-RU" sz="2400" b="1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Требования пользователей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 (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user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requirements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) описывают цели и задачи, которые пользователям позволит решить система.</a:t>
            </a:r>
            <a:r>
              <a:rPr lang="ru-RU" sz="2400" dirty="0" smtClean="0">
                <a:latin typeface="Arial Narrow" panose="020B0606020202030204" pitchFamily="34" charset="0"/>
              </a:rPr>
              <a:t/>
            </a:r>
            <a:br>
              <a:rPr lang="ru-RU" sz="2400" dirty="0" smtClean="0">
                <a:latin typeface="Arial Narrow" panose="020B0606020202030204" pitchFamily="34" charset="0"/>
              </a:rPr>
            </a:br>
            <a:r>
              <a:rPr lang="ru-RU" sz="2400" dirty="0" smtClean="0">
                <a:latin typeface="Arial Narrow" panose="020B0606020202030204" pitchFamily="34" charset="0"/>
              </a:rPr>
              <a:t/>
            </a:r>
            <a:br>
              <a:rPr lang="ru-RU" sz="2400" dirty="0" smtClean="0">
                <a:latin typeface="Arial Narrow" panose="020B0606020202030204" pitchFamily="34" charset="0"/>
              </a:rPr>
            </a:br>
            <a:r>
              <a:rPr lang="ru-RU" sz="2400" b="1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Функциональные требования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 (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functional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requirements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) определяют функциональность ПО, которую разработчики должны построить, чтобы пользователи смогли выполнить свои задачи в рамках бизнес-требований. Функциональные требования документируются в спецификации требований к ПО (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software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requirements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specification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, SRS), где описывается так полно, как необходимо, ожидаемое поведение системы.</a:t>
            </a:r>
            <a:r>
              <a:rPr lang="ru-RU" sz="2400" dirty="0" smtClean="0">
                <a:latin typeface="Arial Narrow" panose="020B0606020202030204" pitchFamily="34" charset="0"/>
              </a:rPr>
              <a:t/>
            </a:r>
            <a:br>
              <a:rPr lang="ru-RU" sz="2400" dirty="0" smtClean="0">
                <a:latin typeface="Arial Narrow" panose="020B0606020202030204" pitchFamily="34" charset="0"/>
              </a:rPr>
            </a:br>
            <a:r>
              <a:rPr lang="ru-RU" sz="2400" dirty="0" smtClean="0">
                <a:latin typeface="Arial Narrow" panose="020B0606020202030204" pitchFamily="34" charset="0"/>
              </a:rPr>
              <a:t/>
            </a:r>
            <a:br>
              <a:rPr lang="ru-RU" sz="2400" dirty="0" smtClean="0">
                <a:latin typeface="Arial Narrow" panose="020B0606020202030204" pitchFamily="34" charset="0"/>
              </a:rPr>
            </a:br>
            <a:r>
              <a:rPr lang="ru-RU" sz="2400" b="1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Характеристика 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(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feature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) — это набор логически связанных функциональных требований, которые обеспечивают возможности пользователя и удовлетворяют бизнес-цели.</a:t>
            </a:r>
            <a:endParaRPr lang="ru-RU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57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Arial Narrow" panose="020B0606020202030204" pitchFamily="34" charset="0"/>
              </a:rPr>
              <a:t>Основными проблемами данного этапа являются: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Arial Narrow" panose="020B0606020202030204" pitchFamily="34" charset="0"/>
              </a:rPr>
              <a:t>недостаточное вовлечение пользователей;</a:t>
            </a:r>
          </a:p>
          <a:p>
            <a:r>
              <a:rPr lang="ru-RU" dirty="0">
                <a:latin typeface="Arial Narrow" panose="020B0606020202030204" pitchFamily="34" charset="0"/>
              </a:rPr>
              <a:t>«разрастание» требований пользователей;</a:t>
            </a:r>
          </a:p>
          <a:p>
            <a:r>
              <a:rPr lang="ru-RU" dirty="0">
                <a:latin typeface="Arial Narrow" panose="020B0606020202030204" pitchFamily="34" charset="0"/>
              </a:rPr>
              <a:t>неоднозначность требований (разные трактовки и восприятия);</a:t>
            </a:r>
          </a:p>
          <a:p>
            <a:r>
              <a:rPr lang="ru-RU" dirty="0">
                <a:latin typeface="Arial Narrow" panose="020B0606020202030204" pitchFamily="34" charset="0"/>
              </a:rPr>
              <a:t>добавление функций, которых нет в спецификации;</a:t>
            </a:r>
          </a:p>
          <a:p>
            <a:r>
              <a:rPr lang="ru-RU" dirty="0">
                <a:latin typeface="Arial Narrow" panose="020B0606020202030204" pitchFamily="34" charset="0"/>
              </a:rPr>
              <a:t>минимальная спецификация (в итоге Заказчик получит не тот продукт, который ожидал);</a:t>
            </a:r>
          </a:p>
          <a:p>
            <a:r>
              <a:rPr lang="ru-RU" dirty="0">
                <a:latin typeface="Arial Narrow" panose="020B0606020202030204" pitchFamily="34" charset="0"/>
              </a:rPr>
              <a:t>не полный охват всех классов пользователей (не будут учтены все необходимые функциональные возможности).</a:t>
            </a:r>
          </a:p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4290" y="5853797"/>
            <a:ext cx="110559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Чтобы управлять границами требований, необходимо уточнить бизнес-цели и границы проекта, а также критерии успеха и ожидаемую пользу.</a:t>
            </a:r>
            <a:endParaRPr lang="ru-RU" dirty="0">
              <a:latin typeface="Arial Narrow" panose="020B0606020202030204" pitchFamily="34" charset="0"/>
            </a:endParaRPr>
          </a:p>
        </p:txBody>
      </p:sp>
      <p:pic>
        <p:nvPicPr>
          <p:cNvPr id="5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3" y="5958753"/>
            <a:ext cx="436417" cy="43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40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9036" y="966644"/>
            <a:ext cx="10515600" cy="4351338"/>
          </a:xfrm>
        </p:spPr>
        <p:txBody>
          <a:bodyPr/>
          <a:lstStyle/>
          <a:p>
            <a:r>
              <a:rPr lang="ru-RU" dirty="0">
                <a:latin typeface="Arial Narrow" panose="020B0606020202030204" pitchFamily="34" charset="0"/>
              </a:rPr>
              <a:t>Для продукта, который будет использоваться</a:t>
            </a:r>
            <a:r>
              <a:rPr lang="ru-RU" b="1" dirty="0">
                <a:latin typeface="Arial Narrow" panose="020B0606020202030204" pitchFamily="34" charset="0"/>
              </a:rPr>
              <a:t> внешними пользователями</a:t>
            </a:r>
            <a:r>
              <a:rPr lang="ru-RU" dirty="0">
                <a:latin typeface="Arial Narrow" panose="020B0606020202030204" pitchFamily="34" charset="0"/>
              </a:rPr>
              <a:t>, необходимо собрать их пожелания и предложения к продукту. Это достаточно сложный процесс. Получить информацию от внешних клиентов возможно при личном контакте (общении), с помощью формы обратной связи «Ваши предложения», при проведении анкетирования (опроса). Онлайн опрос возможно оформить, например, с помощью таких приложений, как </a:t>
            </a:r>
            <a:r>
              <a:rPr lang="ru-RU" dirty="0" err="1">
                <a:latin typeface="Arial Narrow" panose="020B0606020202030204" pitchFamily="34" charset="0"/>
                <a:hlinkClick r:id="rId2"/>
              </a:rPr>
              <a:t>surveymonkey</a:t>
            </a:r>
            <a:r>
              <a:rPr lang="ru-RU" dirty="0">
                <a:latin typeface="Arial Narrow" panose="020B0606020202030204" pitchFamily="34" charset="0"/>
              </a:rPr>
              <a:t>, </a:t>
            </a:r>
            <a:r>
              <a:rPr lang="ru-RU" dirty="0" err="1">
                <a:latin typeface="Arial Narrow" panose="020B0606020202030204" pitchFamily="34" charset="0"/>
                <a:hlinkClick r:id="rId3"/>
              </a:rPr>
              <a:t>survio</a:t>
            </a:r>
            <a:r>
              <a:rPr lang="ru-RU" dirty="0">
                <a:latin typeface="Arial Narrow" panose="020B0606020202030204" pitchFamily="34" charset="0"/>
              </a:rPr>
              <a:t> и др.</a:t>
            </a:r>
          </a:p>
        </p:txBody>
      </p:sp>
    </p:spTree>
    <p:extLst>
      <p:ext uri="{BB962C8B-B14F-4D97-AF65-F5344CB8AC3E}">
        <p14:creationId xmlns:p14="http://schemas.microsoft.com/office/powerpoint/2010/main" val="302311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02171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Оформление требований</a:t>
            </a:r>
            <a:r>
              <a:rPr lang="ru-RU" dirty="0">
                <a:latin typeface="Arial Narrow" panose="020B0606020202030204" pitchFamily="34" charset="0"/>
              </a:rPr>
              <a:t> в виде документа зависит от целей и масштаба проекта. Рассмотрим некоторые приемы, применяемые для документирования функциональных требований к программным системам: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1) разработка в соответствии с </a:t>
            </a:r>
            <a:r>
              <a:rPr lang="ru-RU" b="1" dirty="0">
                <a:latin typeface="Arial Narrow" panose="020B0606020202030204" pitchFamily="34" charset="0"/>
              </a:rPr>
              <a:t>ГОСТами серии 19 и 34</a:t>
            </a:r>
            <a:r>
              <a:rPr lang="ru-RU" dirty="0">
                <a:latin typeface="Arial Narrow" panose="020B0606020202030204" pitchFamily="34" charset="0"/>
              </a:rPr>
              <a:t>. ГОСТы предоставляют четкую структуру разрабатываемой документации, обладают свойствами полноты и непротиворечивости, а также снимают спорные вопросы между исполнителем и заказчиком к результатам работ. 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Ограничения: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- сложность разработки, согласования и дальнейшей поддержки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- жесткие требования к детализации</a:t>
            </a:r>
          </a:p>
        </p:txBody>
      </p:sp>
    </p:spTree>
    <p:extLst>
      <p:ext uri="{BB962C8B-B14F-4D97-AF65-F5344CB8AC3E}">
        <p14:creationId xmlns:p14="http://schemas.microsoft.com/office/powerpoint/2010/main" val="1847183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8927" y="1136072"/>
            <a:ext cx="10515600" cy="4763800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2) </a:t>
            </a:r>
            <a:r>
              <a:rPr lang="ru-RU" b="1" dirty="0">
                <a:latin typeface="Arial Narrow" panose="020B0606020202030204" pitchFamily="34" charset="0"/>
              </a:rPr>
              <a:t>пользовательские истории</a:t>
            </a:r>
            <a:r>
              <a:rPr lang="ru-RU" dirty="0">
                <a:latin typeface="Arial Narrow" panose="020B0606020202030204" pitchFamily="34" charset="0"/>
              </a:rPr>
              <a:t> (англ. </a:t>
            </a:r>
            <a:r>
              <a:rPr lang="ru-RU" i="1" dirty="0" err="1">
                <a:latin typeface="Arial Narrow" panose="020B0606020202030204" pitchFamily="34" charset="0"/>
              </a:rPr>
              <a:t>User</a:t>
            </a:r>
            <a:r>
              <a:rPr lang="ru-RU" i="1" dirty="0">
                <a:latin typeface="Arial Narrow" panose="020B0606020202030204" pitchFamily="34" charset="0"/>
              </a:rPr>
              <a:t> </a:t>
            </a:r>
            <a:r>
              <a:rPr lang="ru-RU" i="1" dirty="0" err="1">
                <a:latin typeface="Arial Narrow" panose="020B0606020202030204" pitchFamily="34" charset="0"/>
              </a:rPr>
              <a:t>Story</a:t>
            </a:r>
            <a:r>
              <a:rPr lang="ru-RU" dirty="0">
                <a:latin typeface="Arial Narrow" panose="020B0606020202030204" pitchFamily="34" charset="0"/>
              </a:rPr>
              <a:t>) — способ описания требований к разрабатываемой системе, сформулированных как одно или более предложений на повседневном языке пользователя. Применяется в </a:t>
            </a:r>
            <a:r>
              <a:rPr lang="ru-RU" dirty="0" err="1">
                <a:latin typeface="Arial Narrow" panose="020B0606020202030204" pitchFamily="34" charset="0"/>
              </a:rPr>
              <a:t>Scrum</a:t>
            </a:r>
            <a:r>
              <a:rPr lang="ru-RU" dirty="0">
                <a:latin typeface="Arial Narrow" panose="020B0606020202030204" pitchFamily="34" charset="0"/>
              </a:rPr>
              <a:t> методологии как быстрый способ документирования требований клиента, без необходимости разрабатывать обширные формализованные документы и впоследствии тратить ресурсы на их поддержание.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Ограничения: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- отсутствие деталей, что ведет к различным интерпретациям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- могут плохо масштабироваться на больших проектах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- требуется большая компетенция от разработчика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- не учитывают полного бизнес-процесса и, как результат, в итоге могут оказаться ошибочными из-за отсутствия всестороннего исследования предметной области.</a:t>
            </a:r>
          </a:p>
        </p:txBody>
      </p:sp>
    </p:spTree>
    <p:extLst>
      <p:ext uri="{BB962C8B-B14F-4D97-AF65-F5344CB8AC3E}">
        <p14:creationId xmlns:p14="http://schemas.microsoft.com/office/powerpoint/2010/main" val="1147343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5909" y="595745"/>
            <a:ext cx="10515600" cy="5733618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3) </a:t>
            </a:r>
            <a:r>
              <a:rPr lang="ru-RU" b="1" dirty="0">
                <a:latin typeface="Arial Narrow" panose="020B0606020202030204" pitchFamily="34" charset="0"/>
              </a:rPr>
              <a:t>сценарии использования</a:t>
            </a:r>
            <a:r>
              <a:rPr lang="ru-RU" dirty="0">
                <a:latin typeface="Arial Narrow" panose="020B0606020202030204" pitchFamily="34" charset="0"/>
              </a:rPr>
              <a:t> описывают процесс и его шаги подробно, и могут быть сформулированы с точки зрения формальной модели. Сценарий самодостаточен. Он обеспечивает всю необходимую информацию и детали для понимания. Сценарий описывается как «обобщенное описание ряда взаимодействий между системой и одним или более агентами, где агент — пользователь или другая система». Сценарий использования описывает: «кто» и «что» может сделать с рассматриваемой системой или "что" система может сделать с «кем» или «чем».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Ограничения: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- Так как нет никаких полностью стандартных определений сценариев, качество зависит только от навыков создателя сценария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- не учитываются такие требования, как платформа, производительность, синхронизация, безопасность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- не описываются пользовательские интерфейсы</a:t>
            </a:r>
          </a:p>
        </p:txBody>
      </p:sp>
    </p:spTree>
    <p:extLst>
      <p:ext uri="{BB962C8B-B14F-4D97-AF65-F5344CB8AC3E}">
        <p14:creationId xmlns:p14="http://schemas.microsoft.com/office/powerpoint/2010/main" val="3547160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6636" y="762000"/>
            <a:ext cx="10515600" cy="5608927"/>
          </a:xfrm>
        </p:spPr>
        <p:txBody>
          <a:bodyPr>
            <a:norm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4) </a:t>
            </a:r>
            <a:r>
              <a:rPr lang="ru-RU" b="1" dirty="0">
                <a:latin typeface="Arial Narrow" panose="020B0606020202030204" pitchFamily="34" charset="0"/>
              </a:rPr>
              <a:t>прецедент</a:t>
            </a:r>
            <a:r>
              <a:rPr lang="ru-RU" dirty="0">
                <a:latin typeface="Arial Narrow" panose="020B0606020202030204" pitchFamily="34" charset="0"/>
              </a:rPr>
              <a:t> (англ. </a:t>
            </a:r>
            <a:r>
              <a:rPr lang="ru-RU" i="1" dirty="0" err="1">
                <a:latin typeface="Arial Narrow" panose="020B0606020202030204" pitchFamily="34" charset="0"/>
              </a:rPr>
              <a:t>Use</a:t>
            </a:r>
            <a:r>
              <a:rPr lang="ru-RU" i="1" dirty="0">
                <a:latin typeface="Arial Narrow" panose="020B0606020202030204" pitchFamily="34" charset="0"/>
              </a:rPr>
              <a:t> </a:t>
            </a:r>
            <a:r>
              <a:rPr lang="ru-RU" i="1" dirty="0" err="1">
                <a:latin typeface="Arial Narrow" panose="020B0606020202030204" pitchFamily="34" charset="0"/>
              </a:rPr>
              <a:t>Case</a:t>
            </a:r>
            <a:r>
              <a:rPr lang="ru-RU" dirty="0">
                <a:latin typeface="Arial Narrow" panose="020B0606020202030204" pitchFamily="34" charset="0"/>
              </a:rPr>
              <a:t>) - спецификация последовательностей действий (варианты последовательностей и ошибочные последовательности) в Унифицированном языке моделирования (UML), которые может осуществлять система, подсистема или класс, взаимодействуя с внешними действующими лицами (англ. </a:t>
            </a:r>
            <a:r>
              <a:rPr lang="ru-RU" i="1" dirty="0" err="1">
                <a:latin typeface="Arial Narrow" panose="020B0606020202030204" pitchFamily="34" charset="0"/>
              </a:rPr>
              <a:t>Actors</a:t>
            </a:r>
            <a:r>
              <a:rPr lang="ru-RU" dirty="0">
                <a:latin typeface="Arial Narrow" panose="020B0606020202030204" pitchFamily="34" charset="0"/>
              </a:rPr>
              <a:t>).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5) </a:t>
            </a:r>
            <a:r>
              <a:rPr lang="ru-RU" b="1" dirty="0">
                <a:latin typeface="Arial Narrow" panose="020B0606020202030204" pitchFamily="34" charset="0"/>
              </a:rPr>
              <a:t>спецификация требований</a:t>
            </a:r>
            <a:r>
              <a:rPr lang="ru-RU" dirty="0">
                <a:latin typeface="Arial Narrow" panose="020B0606020202030204" pitchFamily="34" charset="0"/>
              </a:rPr>
              <a:t> программного обеспечения (англ. </a:t>
            </a:r>
            <a:r>
              <a:rPr lang="ru-RU" i="1" dirty="0" err="1">
                <a:latin typeface="Arial Narrow" panose="020B0606020202030204" pitchFamily="34" charset="0"/>
              </a:rPr>
              <a:t>Software</a:t>
            </a:r>
            <a:r>
              <a:rPr lang="ru-RU" i="1" dirty="0">
                <a:latin typeface="Arial Narrow" panose="020B0606020202030204" pitchFamily="34" charset="0"/>
              </a:rPr>
              <a:t> </a:t>
            </a:r>
            <a:r>
              <a:rPr lang="ru-RU" i="1" dirty="0" err="1">
                <a:latin typeface="Arial Narrow" panose="020B0606020202030204" pitchFamily="34" charset="0"/>
              </a:rPr>
              <a:t>Requirements</a:t>
            </a:r>
            <a:r>
              <a:rPr lang="ru-RU" i="1" dirty="0">
                <a:latin typeface="Arial Narrow" panose="020B0606020202030204" pitchFamily="34" charset="0"/>
              </a:rPr>
              <a:t> </a:t>
            </a:r>
            <a:r>
              <a:rPr lang="ru-RU" i="1" dirty="0" err="1">
                <a:latin typeface="Arial Narrow" panose="020B0606020202030204" pitchFamily="34" charset="0"/>
              </a:rPr>
              <a:t>Specification</a:t>
            </a:r>
            <a:r>
              <a:rPr lang="ru-RU" i="1" dirty="0">
                <a:latin typeface="Arial Narrow" panose="020B0606020202030204" pitchFamily="34" charset="0"/>
              </a:rPr>
              <a:t>, SRS</a:t>
            </a:r>
            <a:r>
              <a:rPr lang="ru-RU" dirty="0">
                <a:latin typeface="Arial Narrow" panose="020B0606020202030204" pitchFamily="34" charset="0"/>
              </a:rPr>
              <a:t>) является полным описанием поведения системы, которая будет создана, а также нефункциональные требования в виде дополнительных ограничений (требования к эффективности, безопасности и др.). 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692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109" y="1205345"/>
            <a:ext cx="10744200" cy="452827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Arial Narrow" panose="020B0606020202030204" pitchFamily="34" charset="0"/>
              </a:rPr>
              <a:t>6) </a:t>
            </a:r>
            <a:r>
              <a:rPr lang="ru-RU" b="1" dirty="0">
                <a:latin typeface="Arial Narrow" panose="020B0606020202030204" pitchFamily="34" charset="0"/>
              </a:rPr>
              <a:t>дизайн продукта</a:t>
            </a:r>
            <a:r>
              <a:rPr lang="ru-RU" dirty="0">
                <a:latin typeface="Arial Narrow" panose="020B0606020202030204" pitchFamily="34" charset="0"/>
              </a:rPr>
              <a:t> - разработка пользовательских интерфейсов. Выделяют UX и UI дизайны. Простыми словами: UX делает интерфейсы полезными, а UI делает интерфейсы красивыми. </a:t>
            </a:r>
            <a:endParaRPr lang="ru-RU" dirty="0" smtClean="0">
              <a:latin typeface="Arial Narrow" panose="020B0606020202030204" pitchFamily="34" charset="0"/>
            </a:endParaRPr>
          </a:p>
          <a:p>
            <a:pPr algn="just"/>
            <a:endParaRPr lang="kk-KZ" dirty="0">
              <a:latin typeface="Arial Narrow" panose="020B0606020202030204" pitchFamily="34" charset="0"/>
            </a:endParaRPr>
          </a:p>
          <a:p>
            <a:pPr algn="just"/>
            <a:r>
              <a:rPr lang="ru-RU" dirty="0">
                <a:latin typeface="Arial Narrow" panose="020B0606020202030204" pitchFamily="34" charset="0"/>
              </a:rPr>
              <a:t>По словам дизайнера Ника Бабича: " UX дизайнер, скорее будет разрабатывать потоки пользователей, шаги, которые пользователь предпримет, чтобы, например, подписаться на рассылку. Каким шагам они будут следовать и как они поймут, что всё удалось? Затем проект переходит UI дизайнеру. UI дизайнер усовершенствует эти взаимодействия добавляя цвет и подчеркивая оригинальный дизайн, давая им подсказки, и показывая направление к новостной рассылке."</a:t>
            </a:r>
          </a:p>
        </p:txBody>
      </p:sp>
    </p:spTree>
    <p:extLst>
      <p:ext uri="{BB962C8B-B14F-4D97-AF65-F5344CB8AC3E}">
        <p14:creationId xmlns:p14="http://schemas.microsoft.com/office/powerpoint/2010/main" val="4052824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Arial Narrow" panose="020B0606020202030204" pitchFamily="34" charset="0"/>
              </a:rPr>
              <a:t>Список литературы: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rial Narrow" panose="020B0606020202030204" pitchFamily="34" charset="0"/>
              </a:rPr>
              <a:t>https://it.rfei.ru/course/~jRzS/~PzPM</a:t>
            </a:r>
          </a:p>
          <a:p>
            <a:r>
              <a:rPr lang="en-US" sz="3200" dirty="0">
                <a:latin typeface="Arial Narrow" panose="020B0606020202030204" pitchFamily="34" charset="0"/>
              </a:rPr>
              <a:t>http://lelina.tilda.ws/it_development</a:t>
            </a:r>
          </a:p>
          <a:p>
            <a:r>
              <a:rPr lang="en-US" sz="3200" dirty="0">
                <a:latin typeface="Arial Narrow" panose="020B0606020202030204" pitchFamily="34" charset="0"/>
              </a:rPr>
              <a:t>https://www.edsd.ru/ru/princypy/cikl_razrabotki_po</a:t>
            </a:r>
          </a:p>
          <a:p>
            <a:r>
              <a:rPr lang="en-US" sz="3200" dirty="0">
                <a:latin typeface="Arial Narrow" panose="020B0606020202030204" pitchFamily="34" charset="0"/>
              </a:rPr>
              <a:t>https://experrto.io/articles/~startap-s-nulia-luchshiie-biznies-modieli~4109/</a:t>
            </a:r>
          </a:p>
          <a:p>
            <a:r>
              <a:rPr lang="en-US" sz="3200" dirty="0">
                <a:latin typeface="Arial Narrow" panose="020B0606020202030204" pitchFamily="34" charset="0"/>
              </a:rPr>
              <a:t>http://lelina.tilda.ws/it_development</a:t>
            </a:r>
            <a:endParaRPr lang="ru-RU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4352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129</Words>
  <Application>Microsoft Office PowerPoint</Application>
  <PresentationFormat>Широкоэкранный</PresentationFormat>
  <Paragraphs>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Arial Narrow</vt:lpstr>
      <vt:lpstr>Calibri</vt:lpstr>
      <vt:lpstr>Calibri Light</vt:lpstr>
      <vt:lpstr>Roboto</vt:lpstr>
      <vt:lpstr>Тема Office</vt:lpstr>
      <vt:lpstr>Создание программного продукта</vt:lpstr>
      <vt:lpstr>Презентация PowerPoint</vt:lpstr>
      <vt:lpstr>Презентация PowerPoint</vt:lpstr>
      <vt:lpstr>Презентация PowerPoint</vt:lpstr>
      <vt:lpstr>Презентация PowerPoint</vt:lpstr>
      <vt:lpstr>Разработка требований к ПО</vt:lpstr>
      <vt:lpstr>Презентация PowerPoint</vt:lpstr>
      <vt:lpstr>Основными проблемами данного этапа являются: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литературы: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программного продукта</dc:title>
  <dc:creator>Zhanar</dc:creator>
  <cp:lastModifiedBy>Zhanar</cp:lastModifiedBy>
  <cp:revision>4</cp:revision>
  <dcterms:created xsi:type="dcterms:W3CDTF">2019-02-04T10:44:16Z</dcterms:created>
  <dcterms:modified xsi:type="dcterms:W3CDTF">2019-02-27T11:16:01Z</dcterms:modified>
</cp:coreProperties>
</file>