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notesMasterIdLst>
    <p:notesMasterId r:id="rId42"/>
  </p:notesMasterIdLst>
  <p:sldIdLst>
    <p:sldId id="256" r:id="rId2"/>
    <p:sldId id="316" r:id="rId3"/>
    <p:sldId id="317" r:id="rId4"/>
    <p:sldId id="259" r:id="rId5"/>
    <p:sldId id="260" r:id="rId6"/>
    <p:sldId id="319" r:id="rId7"/>
    <p:sldId id="320" r:id="rId8"/>
    <p:sldId id="321" r:id="rId9"/>
    <p:sldId id="263" r:id="rId10"/>
    <p:sldId id="265" r:id="rId11"/>
    <p:sldId id="266" r:id="rId12"/>
    <p:sldId id="281" r:id="rId13"/>
    <p:sldId id="267" r:id="rId14"/>
    <p:sldId id="280" r:id="rId15"/>
    <p:sldId id="268" r:id="rId16"/>
    <p:sldId id="282" r:id="rId17"/>
    <p:sldId id="269" r:id="rId18"/>
    <p:sldId id="283" r:id="rId19"/>
    <p:sldId id="271" r:id="rId20"/>
    <p:sldId id="285" r:id="rId21"/>
    <p:sldId id="286" r:id="rId22"/>
    <p:sldId id="287" r:id="rId23"/>
    <p:sldId id="288" r:id="rId24"/>
    <p:sldId id="289" r:id="rId25"/>
    <p:sldId id="290" r:id="rId26"/>
    <p:sldId id="291" r:id="rId27"/>
    <p:sldId id="292" r:id="rId28"/>
    <p:sldId id="293" r:id="rId29"/>
    <p:sldId id="294" r:id="rId30"/>
    <p:sldId id="309" r:id="rId31"/>
    <p:sldId id="295" r:id="rId32"/>
    <p:sldId id="308" r:id="rId33"/>
    <p:sldId id="297" r:id="rId34"/>
    <p:sldId id="306" r:id="rId35"/>
    <p:sldId id="299" r:id="rId36"/>
    <p:sldId id="304" r:id="rId37"/>
    <p:sldId id="300" r:id="rId38"/>
    <p:sldId id="303" r:id="rId39"/>
    <p:sldId id="318" r:id="rId40"/>
    <p:sldId id="312" r:id="rId4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  <a:srgbClr val="FFFFFF"/>
    <a:srgbClr val="FFFFCC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1" d="100"/>
          <a:sy n="91" d="100"/>
        </p:scale>
        <p:origin x="1332" y="90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0F3D01-FDF3-43EF-8C2E-BC016C13E0AD}" type="datetimeFigureOut">
              <a:rPr lang="ru-RU" smtClean="0"/>
              <a:t>24.04.2018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D9E496-1497-45F1-8B86-15E518DD95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72427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D9E496-1497-45F1-8B86-15E518DD95B5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5654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76EEF-E9FE-494B-97E0-F6A344BFC6CA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68485-DE6D-4FAB-BD8B-EC3CCAEF22F3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5B26B-6CEC-401E-B821-90598B2C1FF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1D700-4BC7-4E6C-B9C7-60284437632E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732C5-6216-40E3-971E-2F13BEF06B64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086BC-2A6B-49D2-A9E9-190C505E304A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39650-70DA-469A-BCA9-038BE29BC6EA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73B81-03C1-4314-BA61-26D623DC5560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41C17-35C0-4D38-9B79-E64E6C3320CC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EC202-8542-4F0A-A337-6FF98E45062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7E80B-8B24-454E-867E-1D08978F466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EEE19FC4-ECEF-4A93-8BAF-082DE25F4120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1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&#1054;%20&#1082;&#1086;&#1084;%20&#1080;&#1076;&#1077;&#1090;%20&#1088;&#1077;&#1095;&#1100;.ppt#-1,3,&#1057;&#1083;&#1072;&#1081;&#1076; 3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&#1054;%20&#1082;&#1086;&#1084;%20&#1080;&#1076;&#1077;&#1090;%20&#1088;&#1077;&#1095;&#1100;.ppt#-1,4,&#1057;&#1083;&#1072;&#1081;&#1076; 4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&#1054;%20&#1082;&#1086;&#1084;%20&#1080;&#1076;&#1077;&#1090;%20&#1088;&#1077;&#1095;&#1100;.ppt#-1,5,&#1057;&#1083;&#1072;&#1081;&#1076; 5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&#1054;%20&#1082;&#1086;&#1084;%20&#1080;&#1076;&#1077;&#1090;%20&#1088;&#1077;&#1095;&#1100;.ppt#-1,6,&#1057;&#1083;&#1072;&#1081;&#1076; 6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1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02466" y="2636912"/>
            <a:ext cx="7232848" cy="3960316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50800" h="38100" prst="riblet"/>
            </a:sp3d>
          </a:bodyPr>
          <a:lstStyle/>
          <a:p>
            <a:pPr eaLnBrk="1" hangingPunct="1"/>
            <a:r>
              <a:rPr lang="ru-RU" altLang="ru-RU" sz="6000" b="1" dirty="0" smtClean="0">
                <a:gradFill flip="none" rotWithShape="1">
                  <a:gsLst>
                    <a:gs pos="0">
                      <a:schemeClr val="tx1">
                        <a:tint val="66000"/>
                        <a:satMod val="160000"/>
                      </a:schemeClr>
                    </a:gs>
                    <a:gs pos="50000">
                      <a:schemeClr val="tx1">
                        <a:tint val="44500"/>
                        <a:satMod val="160000"/>
                      </a:schemeClr>
                    </a:gs>
                    <a:gs pos="100000">
                      <a:schemeClr val="tx1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Игра </a:t>
            </a:r>
          </a:p>
          <a:p>
            <a:pPr eaLnBrk="1" hangingPunct="1"/>
            <a:r>
              <a:rPr lang="ru-RU" altLang="ru-RU" sz="6000" b="1" dirty="0" smtClean="0">
                <a:gradFill flip="none" rotWithShape="1">
                  <a:gsLst>
                    <a:gs pos="0">
                      <a:schemeClr val="tx1">
                        <a:tint val="66000"/>
                        <a:satMod val="160000"/>
                      </a:schemeClr>
                    </a:gs>
                    <a:gs pos="50000">
                      <a:schemeClr val="tx1">
                        <a:tint val="44500"/>
                        <a:satMod val="160000"/>
                      </a:schemeClr>
                    </a:gs>
                    <a:gs pos="100000">
                      <a:schemeClr val="tx1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"Мир физики".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32690" y="404664"/>
            <a:ext cx="7772400" cy="1223963"/>
          </a:xfrm>
        </p:spPr>
        <p:txBody>
          <a:bodyPr/>
          <a:lstStyle/>
          <a:p>
            <a:pPr algn="ctr" eaLnBrk="1" hangingPunct="1"/>
            <a:r>
              <a:rPr lang="ru-RU" altLang="ru-RU" sz="3200" dirty="0" smtClean="0"/>
              <a:t>Внеклассное мероприятие </a:t>
            </a:r>
            <a:br>
              <a:rPr lang="ru-RU" altLang="ru-RU" sz="3200" dirty="0" smtClean="0"/>
            </a:br>
            <a:r>
              <a:rPr lang="ru-RU" altLang="ru-RU" sz="3200" dirty="0" smtClean="0"/>
              <a:t>по физике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ворона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23863" y="1600200"/>
            <a:ext cx="3896273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0387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32656"/>
            <a:ext cx="7924800" cy="1143000"/>
          </a:xfrm>
        </p:spPr>
        <p:txBody>
          <a:bodyPr/>
          <a:lstStyle/>
          <a:p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Физика! Какая ёмкость слова! Физика – для нас не просто звук! Физика - опора и основа, всех без исключения наук!»</a:t>
            </a:r>
            <a:b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altLang="ru-RU" sz="3200" dirty="0"/>
              <a:t>«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сколько нам открытий чудных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Готовит просвещенья дух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опыт, сын ошибок трудных,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гений, парадоксов друг,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случай, бог изобретатель.»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4" descr="Ir-66[1]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3429000"/>
            <a:ext cx="2252663" cy="225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2691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-26465" y="384174"/>
            <a:ext cx="8226425" cy="957263"/>
          </a:xfrm>
        </p:spPr>
        <p:txBody>
          <a:bodyPr/>
          <a:lstStyle/>
          <a:p>
            <a:pPr algn="ctr" eaLnBrk="1" hangingPunct="1"/>
            <a:r>
              <a:rPr lang="ru-RU" altLang="ru-RU" sz="3600" b="1" dirty="0" smtClean="0">
                <a:solidFill>
                  <a:srgbClr val="FF0066"/>
                </a:solidFill>
              </a:rPr>
              <a:t>Разминка команд.</a:t>
            </a:r>
            <a:r>
              <a:rPr lang="ru-RU" altLang="ru-RU" dirty="0" smtClean="0"/>
              <a:t> 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395536" y="1901031"/>
            <a:ext cx="8226425" cy="4497387"/>
          </a:xfrm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ru-RU" altLang="ru-RU" sz="2800" dirty="0" smtClean="0"/>
              <a:t>В чем теплее: в трех рубашках или в рубашке тройной толщины?</a:t>
            </a:r>
          </a:p>
          <a:p>
            <a:pPr eaLnBrk="1" hangingPunct="1">
              <a:lnSpc>
                <a:spcPct val="110000"/>
              </a:lnSpc>
            </a:pPr>
            <a:r>
              <a:rPr lang="ru-RU" altLang="ru-RU" sz="2800" dirty="0" smtClean="0"/>
              <a:t>Что тяжелее 1 кг пуха или железная гиря 1 кг?</a:t>
            </a:r>
          </a:p>
          <a:p>
            <a:pPr eaLnBrk="1" hangingPunct="1">
              <a:lnSpc>
                <a:spcPct val="110000"/>
              </a:lnSpc>
            </a:pPr>
            <a:r>
              <a:rPr lang="ru-RU" altLang="ru-RU" sz="2800" dirty="0" smtClean="0"/>
              <a:t>Ускорится ли таяние льда в теплой комнате, если его накрыть шубой?</a:t>
            </a:r>
          </a:p>
          <a:p>
            <a:pPr eaLnBrk="1" hangingPunct="1">
              <a:lnSpc>
                <a:spcPct val="110000"/>
              </a:lnSpc>
            </a:pPr>
            <a:r>
              <a:rPr lang="ru-RU" altLang="ru-RU" sz="2800" dirty="0" smtClean="0"/>
              <a:t>Будет ли кипеть вода в кастрюле, плавающей в кастрюле большего размера, в которой кипит вода?</a:t>
            </a:r>
          </a:p>
        </p:txBody>
      </p:sp>
      <p:pic>
        <p:nvPicPr>
          <p:cNvPr id="6148" name="Picture 4" descr="e2fa05b7c7702d70497d3e9527ad0d8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4149725"/>
            <a:ext cx="1166813" cy="2300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2571" y="620688"/>
            <a:ext cx="8586788" cy="7202538"/>
          </a:xfrm>
        </p:spPr>
        <p:txBody>
          <a:bodyPr/>
          <a:lstStyle/>
          <a:p>
            <a:pPr eaLnBrk="1" hangingPunct="1"/>
            <a:r>
              <a:rPr lang="ru-RU" altLang="ru-RU" sz="28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На весах уравновешен сосуд, наполовину заполненный водой. Нарушится ли равновесие весов, если осторожно опустить в воду палец, причем так, чтобы он не касался дна и стенок сосуда?</a:t>
            </a:r>
          </a:p>
          <a:p>
            <a:pPr eaLnBrk="1" hangingPunct="1"/>
            <a:r>
              <a:rPr lang="ru-RU" altLang="ru-RU" sz="2800" dirty="0" smtClean="0"/>
              <a:t>Почему на воздухе при температуре 25°С человеку жарко,  а в  воде, имеющей такую же температуру, ему прохладно?</a:t>
            </a:r>
          </a:p>
          <a:p>
            <a:pPr eaLnBrk="1" hangingPunct="1"/>
            <a:r>
              <a:rPr lang="ru-RU" altLang="ru-RU" sz="28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Почему подвал - самое холодное место в доме?</a:t>
            </a:r>
            <a:endParaRPr lang="ru-RU" altLang="ru-RU" sz="28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7172" name="Picture 4" descr="album_0308172145_5623[1]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4437063"/>
            <a:ext cx="1362075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331640" y="2060848"/>
            <a:ext cx="7924800" cy="4114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altLang="ru-RU" sz="4400" dirty="0" smtClean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Тайны черного ящика</a:t>
            </a:r>
            <a:endParaRPr lang="ru-RU" altLang="ru-RU" sz="4400" dirty="0">
              <a:solidFill>
                <a:srgbClr val="00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5737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87824" y="332656"/>
            <a:ext cx="6916688" cy="1143000"/>
          </a:xfrm>
        </p:spPr>
        <p:txBody>
          <a:bodyPr/>
          <a:lstStyle/>
          <a:p>
            <a:r>
              <a:rPr lang="ru-RU" altLang="ru-RU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ВНИМАНИЕ !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изобретение было сделано в 1872 году русским физиком А. Н. Лодыгиным. Однако срок службы был всего 30-40 минут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1877 году о работах Лодыгина узнал американский изобретатель Т. А. Эдисон и решил усовершенствовать это. Несколько месяцев у него ушло на поиски нового материала. Он пробовал всё, что попадалось ему на глаза. Более шести тысяч веществ было проверено Эдисоном и выяснилось, что в качестве такового можно использовать бамбук. Агенты Эдисона стали искать нужное растение в Японии, на Кубе, Ямайке, в Китае, Бразилии, Индии и Эквадоре. Некоторые из них погибли от укусов ядовитых змей, другие – от жёлтой лихорадки, но материал был найден. Обуглив и обработав волокна бамбука специальным  хим. раствором, Эдисон сумел продлить работу этого до 800 часов .                                                         Что в чёрном ящике?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8098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10406" y="1858169"/>
            <a:ext cx="7924800" cy="4114800"/>
          </a:xfrm>
        </p:spPr>
        <p:txBody>
          <a:bodyPr/>
          <a:lstStyle/>
          <a:p>
            <a:pPr marL="0" indent="0">
              <a:buNone/>
              <a:defRPr/>
            </a:pPr>
            <a:endParaRPr lang="ru-RU" alt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  <a:defRPr/>
            </a:pPr>
            <a:endParaRPr lang="ru-RU" alt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altLang="ru-RU" sz="3200" dirty="0"/>
              <a:t>Бонусный вопрос. Какое вещество и почему применяют для спиралей в  современных лампах накаливания? </a:t>
            </a:r>
          </a:p>
          <a:p>
            <a:pPr marL="0" indent="0">
              <a:buNone/>
              <a:defRPr/>
            </a:pPr>
            <a:endParaRPr lang="ru-RU" altLang="ru-RU" dirty="0"/>
          </a:p>
          <a:p>
            <a:endParaRPr lang="ru-RU" dirty="0"/>
          </a:p>
        </p:txBody>
      </p:sp>
      <p:pic>
        <p:nvPicPr>
          <p:cNvPr id="4" name="Picture 4" descr="images"/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92500" y="404813"/>
            <a:ext cx="2055813" cy="21605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" name="Picture 12" descr="выв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5373688"/>
            <a:ext cx="1798638" cy="1198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images"/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44900" y="557213"/>
            <a:ext cx="2055813" cy="21605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" name="Picture 4" descr="images"/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97300" y="709613"/>
            <a:ext cx="2055813" cy="21605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0258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31416" y="476672"/>
            <a:ext cx="8281168" cy="1368896"/>
          </a:xfrm>
        </p:spPr>
        <p:txBody>
          <a:bodyPr/>
          <a:lstStyle/>
          <a:p>
            <a:pPr algn="ctr" eaLnBrk="1" hangingPunct="1"/>
            <a:r>
              <a:rPr lang="ru-RU" altLang="ru-RU" sz="3200" dirty="0" smtClean="0">
                <a:solidFill>
                  <a:srgbClr val="FFFFFF"/>
                </a:solidFill>
              </a:rPr>
              <a:t>Объясните физическое явление, описанное в пословице:</a:t>
            </a:r>
            <a:r>
              <a:rPr lang="ru-RU" altLang="ru-RU" sz="3600" dirty="0" smtClean="0"/>
              <a:t/>
            </a:r>
            <a:br>
              <a:rPr lang="ru-RU" altLang="ru-RU" sz="3600" dirty="0" smtClean="0"/>
            </a:br>
            <a:endParaRPr lang="ru-RU" altLang="ru-RU" sz="3600" dirty="0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398515" y="1845568"/>
            <a:ext cx="8134350" cy="4021137"/>
          </a:xfrm>
        </p:spPr>
        <p:txBody>
          <a:bodyPr/>
          <a:lstStyle/>
          <a:p>
            <a:pPr algn="ctr" eaLnBrk="1" hangingPunct="1">
              <a:buFontTx/>
              <a:buNone/>
            </a:pPr>
            <a:endParaRPr lang="ru-RU" altLang="ru-RU" dirty="0" smtClean="0"/>
          </a:p>
          <a:p>
            <a:pPr eaLnBrk="1" hangingPunct="1"/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много снега-много хлеба,</a:t>
            </a:r>
          </a:p>
          <a:p>
            <a:pPr eaLnBrk="1" hangingPunct="1"/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коси коса, пока роса, роса долой и мы домой,</a:t>
            </a:r>
          </a:p>
          <a:p>
            <a:pPr eaLnBrk="1" hangingPunct="1"/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алмаз алмазом режется, куй железо, пока горячо,</a:t>
            </a:r>
          </a:p>
          <a:p>
            <a:pPr eaLnBrk="1" hangingPunct="1"/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аукнется, так и откликнется.</a:t>
            </a:r>
          </a:p>
        </p:txBody>
      </p:sp>
      <p:pic>
        <p:nvPicPr>
          <p:cNvPr id="11268" name="Picture 4" descr="_522-000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1556792"/>
            <a:ext cx="1655762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890" y="762228"/>
            <a:ext cx="8267520" cy="267765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endParaRPr lang="ru-RU" sz="80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80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80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ком </a:t>
            </a:r>
            <a:r>
              <a:rPr lang="ru-RU" sz="88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идет</a:t>
            </a:r>
            <a:r>
              <a:rPr lang="ru-RU" sz="80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речь</a:t>
            </a:r>
          </a:p>
        </p:txBody>
      </p:sp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3789363"/>
            <a:ext cx="2200275" cy="275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6" descr="C:\Documents and Settings\Людмила\Рабочий стол\1241799571_154029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3200" y="4292600"/>
            <a:ext cx="3860800" cy="256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5" name="TextBox 9"/>
          <p:cNvSpPr txBox="1">
            <a:spLocks noChangeArrowheads="1"/>
          </p:cNvSpPr>
          <p:nvPr/>
        </p:nvSpPr>
        <p:spPr bwMode="auto">
          <a:xfrm>
            <a:off x="2195513" y="1916113"/>
            <a:ext cx="1857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Char char="•"/>
              <a:defRPr sz="28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Times New Roman" panose="02020603050405020304" pitchFamily="18" charset="0"/>
              <a:buChar char="−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sp>
        <p:nvSpPr>
          <p:cNvPr id="12296" name="Прямоугольник 11"/>
          <p:cNvSpPr>
            <a:spLocks noChangeArrowheads="1"/>
          </p:cNvSpPr>
          <p:nvPr/>
        </p:nvSpPr>
        <p:spPr bwMode="auto">
          <a:xfrm>
            <a:off x="1403350" y="333375"/>
            <a:ext cx="5616575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Char char="•"/>
              <a:defRPr sz="28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Times New Roman" panose="02020603050405020304" pitchFamily="18" charset="0"/>
              <a:buChar char="−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6600" b="1">
                <a:latin typeface="Times New Roman" panose="02020603050405020304" pitchFamily="18" charset="0"/>
                <a:cs typeface="Times New Roman" panose="02020603050405020304" pitchFamily="18" charset="0"/>
              </a:rPr>
              <a:t>викторина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Содержимое 2"/>
          <p:cNvSpPr>
            <a:spLocks noGrp="1"/>
          </p:cNvSpPr>
          <p:nvPr>
            <p:ph idx="4294967295"/>
          </p:nvPr>
        </p:nvSpPr>
        <p:spPr>
          <a:xfrm>
            <a:off x="755576" y="1340768"/>
            <a:ext cx="7775575" cy="4103688"/>
          </a:xfrm>
        </p:spPr>
        <p:txBody>
          <a:bodyPr/>
          <a:lstStyle/>
          <a:p>
            <a:pPr marL="0" indent="449263" algn="just" eaLnBrk="1" hangingPunct="1">
              <a:buFontTx/>
              <a:buNone/>
            </a:pPr>
            <a:r>
              <a:rPr lang="ru-RU" alt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каком русском учёном наш великий русский поэт А.С. Пушкин сказал, что он создал первый в России университет, что он, лучше сказать, сам был первым университетом.</a:t>
            </a:r>
          </a:p>
          <a:p>
            <a:pPr marL="0" indent="449263" eaLnBrk="1" hangingPunct="1">
              <a:buFontTx/>
              <a:buNone/>
            </a:pPr>
            <a:endParaRPr lang="ru-RU" alt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r:id="rId2" action="ppaction://hlinksldjump"/>
            </a:endParaRPr>
          </a:p>
          <a:p>
            <a:pPr marL="0" indent="449263" algn="ctr" eaLnBrk="1" hangingPunct="1">
              <a:buFontTx/>
              <a:buNone/>
            </a:pPr>
            <a:r>
              <a:rPr lang="ru-RU" altLang="ru-RU" sz="3200" b="1" dirty="0" smtClean="0">
                <a:solidFill>
                  <a:srgbClr val="002060"/>
                </a:solidFill>
                <a:hlinkClick r:id="rId2" action="ppaction://hlinksldjump"/>
              </a:rPr>
              <a:t>О ком идёт речь?</a:t>
            </a:r>
            <a:endParaRPr lang="ru-RU" altLang="ru-RU" sz="3200" b="1" dirty="0" smtClean="0">
              <a:solidFill>
                <a:srgbClr val="002060"/>
              </a:solidFill>
            </a:endParaRPr>
          </a:p>
          <a:p>
            <a:pPr eaLnBrk="1" hangingPunct="1"/>
            <a:endParaRPr lang="ru-RU" alt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120818" y="186906"/>
            <a:ext cx="7129462" cy="1462088"/>
          </a:xfrm>
        </p:spPr>
        <p:txBody>
          <a:bodyPr/>
          <a:lstStyle/>
          <a:p>
            <a:pPr eaLnBrk="1" hangingPunct="1"/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Михайло Ломоносов</a:t>
            </a:r>
          </a:p>
        </p:txBody>
      </p:sp>
      <p:pic>
        <p:nvPicPr>
          <p:cNvPr id="14339" name="Содержимое 3" descr="Ломоносов2.jpg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71800" y="1989758"/>
            <a:ext cx="3200400" cy="4040187"/>
          </a:xfrm>
        </p:spPr>
      </p:pic>
      <p:sp>
        <p:nvSpPr>
          <p:cNvPr id="14340" name="Прямоугольник 3"/>
          <p:cNvSpPr>
            <a:spLocks noChangeArrowheads="1"/>
          </p:cNvSpPr>
          <p:nvPr/>
        </p:nvSpPr>
        <p:spPr bwMode="auto">
          <a:xfrm>
            <a:off x="642938" y="5857875"/>
            <a:ext cx="9813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Char char="•"/>
              <a:defRPr sz="28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Times New Roman" panose="02020603050405020304" pitchFamily="18" charset="0"/>
              <a:buChar char="−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8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 action="ppaction://hlinkpres?slideindex=3&amp;slidetitle=Слайд 3"/>
              </a:rPr>
              <a:t>Дальше</a:t>
            </a:r>
            <a:endParaRPr lang="ru-RU" altLang="ru-RU" sz="18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Содержимое 2"/>
          <p:cNvSpPr>
            <a:spLocks noGrp="1"/>
          </p:cNvSpPr>
          <p:nvPr>
            <p:ph idx="4294967295"/>
          </p:nvPr>
        </p:nvSpPr>
        <p:spPr>
          <a:xfrm>
            <a:off x="792163" y="1484313"/>
            <a:ext cx="8351837" cy="4905375"/>
          </a:xfrm>
        </p:spPr>
        <p:txBody>
          <a:bodyPr/>
          <a:lstStyle/>
          <a:p>
            <a:pPr marL="0" indent="449263" algn="just" eaLnBrk="1" hangingPunct="1">
              <a:buFontTx/>
              <a:buNone/>
            </a:pPr>
            <a:r>
              <a:rPr lang="ru-RU" alt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Учёный, который под угрозой жизни вынужден был отречься от своего учения, но по преданию, уже выходя из зала суда, произнёс историческую фразу: "А всё-таки она вертится!"</a:t>
            </a:r>
          </a:p>
          <a:p>
            <a:pPr indent="5221288" eaLnBrk="1" hangingPunct="1">
              <a:buFontTx/>
              <a:buNone/>
            </a:pPr>
            <a:r>
              <a:rPr lang="ru-RU" altLang="ru-RU" sz="4400" dirty="0" smtClean="0">
                <a:hlinkClick r:id="rId2" action="ppaction://hlinksldjump"/>
              </a:rPr>
              <a:t>Кто он?</a:t>
            </a:r>
            <a:endParaRPr lang="ru-RU" altLang="ru-RU" sz="4400" dirty="0" smtClean="0"/>
          </a:p>
          <a:p>
            <a:pPr eaLnBrk="1" hangingPunct="1"/>
            <a:endParaRPr lang="ru-RU" altLang="ru-RU" sz="4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 idx="4294967295"/>
          </p:nvPr>
        </p:nvSpPr>
        <p:spPr>
          <a:xfrm>
            <a:off x="786017" y="184944"/>
            <a:ext cx="7772400" cy="1462088"/>
          </a:xfrm>
        </p:spPr>
        <p:txBody>
          <a:bodyPr/>
          <a:lstStyle/>
          <a:p>
            <a:pPr eaLnBrk="1" hangingPunct="1"/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Галилео Галилей</a:t>
            </a:r>
          </a:p>
        </p:txBody>
      </p:sp>
      <p:pic>
        <p:nvPicPr>
          <p:cNvPr id="16387" name="Содержимое 3" descr="galiley.jpg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43808" y="1916832"/>
            <a:ext cx="4000500" cy="4714875"/>
          </a:xfrm>
        </p:spPr>
      </p:pic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Char char="•"/>
              <a:defRPr sz="28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Times New Roman" panose="02020603050405020304" pitchFamily="18" charset="0"/>
              <a:buChar char="−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>
              <a:latin typeface="Calibri" panose="020F0502020204030204" pitchFamily="34" charset="0"/>
            </a:endParaRPr>
          </a:p>
        </p:txBody>
      </p:sp>
      <p:sp>
        <p:nvSpPr>
          <p:cNvPr id="16389" name="Прямоугольник 4"/>
          <p:cNvSpPr>
            <a:spLocks noChangeArrowheads="1"/>
          </p:cNvSpPr>
          <p:nvPr/>
        </p:nvSpPr>
        <p:spPr bwMode="auto">
          <a:xfrm>
            <a:off x="710099" y="5910568"/>
            <a:ext cx="9813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Char char="•"/>
              <a:defRPr sz="28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Times New Roman" panose="02020603050405020304" pitchFamily="18" charset="0"/>
              <a:buChar char="−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8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 action="ppaction://hlinkpres?slideindex=4&amp;slidetitle=Слайд 4"/>
              </a:rPr>
              <a:t>Дальше</a:t>
            </a:r>
            <a:endParaRPr lang="ru-RU" altLang="ru-RU" sz="18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Содержимое 2"/>
          <p:cNvSpPr>
            <a:spLocks noGrp="1"/>
          </p:cNvSpPr>
          <p:nvPr>
            <p:ph idx="4294967295"/>
          </p:nvPr>
        </p:nvSpPr>
        <p:spPr>
          <a:xfrm>
            <a:off x="107504" y="476672"/>
            <a:ext cx="9576098" cy="6371323"/>
          </a:xfrm>
        </p:spPr>
        <p:txBody>
          <a:bodyPr>
            <a:normAutofit/>
          </a:bodyPr>
          <a:lstStyle/>
          <a:p>
            <a:pPr marL="0" indent="449263" eaLnBrk="1" hangingPunct="1">
              <a:buFontTx/>
              <a:buNone/>
            </a:pPr>
            <a:r>
              <a:rPr lang="ru-RU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 если бы сам учёный расценивал историю с яблоком как счастливую случайность, нежданно-негаданно натолкнувшую его на выдающееся открытие. Если бы он так к этому относился, разве стал бы он ждать 20 лет, чтобы сообщить миру об этой находке.</a:t>
            </a:r>
          </a:p>
          <a:p>
            <a:pPr marL="0" indent="449263" eaLnBrk="1" hangingPunct="1">
              <a:buFontTx/>
              <a:buNone/>
            </a:pPr>
            <a:endParaRPr lang="ru-RU" altLang="ru-RU" sz="3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r:id="rId2" action="ppaction://hlinksldjump"/>
            </a:endParaRPr>
          </a:p>
          <a:p>
            <a:pPr marL="0" indent="449263" algn="ctr" eaLnBrk="1" hangingPunct="1">
              <a:buFontTx/>
              <a:buNone/>
            </a:pPr>
            <a:r>
              <a:rPr lang="ru-RU" altLang="ru-RU" sz="3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Кто этот учёный? </a:t>
            </a:r>
            <a:endParaRPr lang="ru-RU" altLang="ru-RU" sz="32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11789" y="188640"/>
            <a:ext cx="7772400" cy="1462088"/>
          </a:xfrm>
        </p:spPr>
        <p:txBody>
          <a:bodyPr/>
          <a:lstStyle/>
          <a:p>
            <a:pPr eaLnBrk="1" hangingPunct="1"/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Исаак Ньютон</a:t>
            </a:r>
          </a:p>
        </p:txBody>
      </p:sp>
      <p:pic>
        <p:nvPicPr>
          <p:cNvPr id="18435" name="Содержимое 3" descr="Ньютон.jpg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16016" y="1354357"/>
            <a:ext cx="4000500" cy="4916488"/>
          </a:xfrm>
        </p:spPr>
      </p:pic>
      <p:sp>
        <p:nvSpPr>
          <p:cNvPr id="18436" name="Прямоугольник 3"/>
          <p:cNvSpPr>
            <a:spLocks noChangeArrowheads="1"/>
          </p:cNvSpPr>
          <p:nvPr/>
        </p:nvSpPr>
        <p:spPr bwMode="auto">
          <a:xfrm rot="10800000" flipV="1">
            <a:off x="467544" y="6093296"/>
            <a:ext cx="20716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Char char="•"/>
              <a:defRPr sz="28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Times New Roman" panose="02020603050405020304" pitchFamily="18" charset="0"/>
              <a:buChar char="−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 action="ppaction://hlinkpres?slideindex=5&amp;slidetitle=Слайд 5"/>
              </a:rPr>
              <a:t>Дальше </a:t>
            </a:r>
            <a:endParaRPr lang="ru-RU" altLang="ru-RU" sz="18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Содержимое 2"/>
          <p:cNvSpPr>
            <a:spLocks noGrp="1"/>
          </p:cNvSpPr>
          <p:nvPr>
            <p:ph idx="4294967295"/>
          </p:nvPr>
        </p:nvSpPr>
        <p:spPr>
          <a:xfrm>
            <a:off x="503238" y="981075"/>
            <a:ext cx="8640762" cy="5408613"/>
          </a:xfrm>
          <a:noFill/>
          <a:effectLst>
            <a:outerShdw blurRad="50800" dist="50800" dir="5400000" sx="1000" sy="1000" algn="ctr" rotWithShape="0">
              <a:srgbClr val="000000">
                <a:alpha val="43137"/>
              </a:srgbClr>
            </a:outerShdw>
          </a:effectLst>
        </p:spPr>
        <p:txBody>
          <a:bodyPr>
            <a:normAutofit lnSpcReduction="10000"/>
          </a:bodyPr>
          <a:lstStyle/>
          <a:p>
            <a:pPr marL="0" indent="449263" algn="just" eaLnBrk="1" hangingPunct="1">
              <a:buFontTx/>
              <a:buNone/>
            </a:pPr>
            <a:r>
              <a:rPr lang="ru-RU" altLang="ru-RU" sz="3200" b="1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 жил в Сиракузах. Был окружен почетом и вниманием. Впрочем, он мало думал о своем бытие, увлеченный вычислениями. Он забывал о пище и готов был чертить везде. В ванне его вдруг осенила мысль о выталкивающей силе, действующей на погруженное в жидкость тело, и, забыв обо всём, голый, бежал он по улицам Сиракуз с победным кличем «Эврика!»</a:t>
            </a:r>
          </a:p>
          <a:p>
            <a:pPr algn="ctr" eaLnBrk="1" hangingPunct="1">
              <a:buFontTx/>
              <a:buNone/>
            </a:pPr>
            <a:r>
              <a:rPr lang="ru-RU" alt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Кто э</a:t>
            </a: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то?</a:t>
            </a:r>
            <a:endParaRPr lang="ru-RU" alt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ru-RU" alt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301625"/>
            <a:ext cx="7772400" cy="1462088"/>
          </a:xfrm>
        </p:spPr>
        <p:txBody>
          <a:bodyPr/>
          <a:lstStyle/>
          <a:p>
            <a:pPr eaLnBrk="1" hangingPunct="1"/>
            <a:r>
              <a:rPr lang="ru-RU" altLang="ru-RU" sz="48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Архимед</a:t>
            </a:r>
          </a:p>
        </p:txBody>
      </p:sp>
      <p:pic>
        <p:nvPicPr>
          <p:cNvPr id="20483" name="Содержимое 3" descr="Архимед2.gif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4008" y="1916832"/>
            <a:ext cx="3573462" cy="3859213"/>
          </a:xfrm>
        </p:spPr>
      </p:pic>
      <p:sp>
        <p:nvSpPr>
          <p:cNvPr id="20484" name="Прямоугольник 3"/>
          <p:cNvSpPr>
            <a:spLocks noChangeArrowheads="1"/>
          </p:cNvSpPr>
          <p:nvPr/>
        </p:nvSpPr>
        <p:spPr bwMode="auto">
          <a:xfrm>
            <a:off x="708194" y="6165304"/>
            <a:ext cx="9813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Char char="•"/>
              <a:defRPr sz="28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Times New Roman" panose="02020603050405020304" pitchFamily="18" charset="0"/>
              <a:buChar char="−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8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 action="ppaction://hlinkpres?slideindex=6&amp;slidetitle=Слайд 6"/>
              </a:rPr>
              <a:t>Дальше</a:t>
            </a:r>
            <a:endParaRPr lang="ru-RU" altLang="ru-RU" sz="18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251521" y="620688"/>
            <a:ext cx="8892480" cy="6048400"/>
          </a:xfrm>
        </p:spPr>
        <p:txBody>
          <a:bodyPr>
            <a:normAutofit/>
          </a:bodyPr>
          <a:lstStyle/>
          <a:p>
            <a:pPr marL="0" indent="449263" eaLnBrk="1" hangingPunct="1">
              <a:buFontTx/>
              <a:buNone/>
              <a:defRPr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В 1901 году он стал первым нобелевским лауреатом в области физики. Из-за своей застенчивости отказался от доклада, обязательного при вручении премии.</a:t>
            </a:r>
          </a:p>
          <a:p>
            <a:pPr marL="0" indent="449263" eaLnBrk="1" hangingPunct="1">
              <a:buFontTx/>
              <a:buNone/>
              <a:defRPr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В 1896 году не было газеты, которая бы не напечатала снимок кисти его жены с обручальным кольцом на пальце.</a:t>
            </a:r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449263" eaLnBrk="1" hangingPunct="1">
              <a:buFontTx/>
              <a:buNone/>
              <a:defRPr/>
            </a:pPr>
            <a:endParaRPr lang="ru-RU" sz="28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  <a:hlinkClick r:id="rId2" action="ppaction://hlinksldjump"/>
            </a:endParaRPr>
          </a:p>
          <a:p>
            <a:pPr marL="0" indent="449263" algn="ctr" eaLnBrk="1" hangingPunct="1">
              <a:lnSpc>
                <a:spcPct val="90000"/>
              </a:lnSpc>
              <a:buFontTx/>
              <a:buNone/>
              <a:defRPr/>
            </a:pP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Кто это?</a:t>
            </a:r>
            <a:endParaRPr lang="ru-RU" sz="2800" b="1" dirty="0" smtClean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301625"/>
            <a:ext cx="7772400" cy="1462088"/>
          </a:xfrm>
        </p:spPr>
        <p:txBody>
          <a:bodyPr/>
          <a:lstStyle/>
          <a:p>
            <a:pPr eaLnBrk="1" hangingPunct="1"/>
            <a:r>
              <a:rPr lang="ru-RU" alt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Вильгельм Рентген</a:t>
            </a:r>
          </a:p>
        </p:txBody>
      </p:sp>
      <p:pic>
        <p:nvPicPr>
          <p:cNvPr id="24579" name="Содержимое 3" descr="180_news_192558.jpg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83968" y="2425159"/>
            <a:ext cx="4248150" cy="3571875"/>
          </a:xfrm>
        </p:spPr>
      </p:pic>
      <p:sp>
        <p:nvSpPr>
          <p:cNvPr id="24580" name="Прямоугольник 3"/>
          <p:cNvSpPr>
            <a:spLocks noChangeArrowheads="1"/>
          </p:cNvSpPr>
          <p:nvPr/>
        </p:nvSpPr>
        <p:spPr bwMode="auto">
          <a:xfrm>
            <a:off x="685800" y="5627702"/>
            <a:ext cx="9813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Char char="•"/>
              <a:defRPr sz="28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Times New Roman" panose="02020603050405020304" pitchFamily="18" charset="0"/>
              <a:buChar char="−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8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 action="ppaction://hlinksldjump"/>
              </a:rPr>
              <a:t>Дальше</a:t>
            </a:r>
            <a:endParaRPr lang="ru-RU" altLang="ru-RU" sz="18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Прямоугольник 1"/>
          <p:cNvPicPr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933"/>
          <a:stretch/>
        </p:blipFill>
        <p:spPr bwMode="auto">
          <a:xfrm>
            <a:off x="1521802" y="1325156"/>
            <a:ext cx="6224587" cy="2891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Picture 2" descr="E:\Картинки\Картинки3\Animated\лица\j0282747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2492375"/>
            <a:ext cx="17526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2" name="Picture 2" descr="E:\Картинки\Картинки3\Animated\лица\j0282747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84213" y="2492375"/>
            <a:ext cx="1703387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2051719" y="692150"/>
            <a:ext cx="5185693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Char char="•"/>
              <a:defRPr sz="28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Times New Roman" panose="02020603050405020304" pitchFamily="18" charset="0"/>
              <a:buChar char="−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4400" dirty="0">
              <a:solidFill>
                <a:srgbClr val="00FFFF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4400" b="1" dirty="0">
                <a:solidFill>
                  <a:srgbClr val="FFFFFF"/>
                </a:solidFill>
                <a:latin typeface="Calibri" panose="020F0502020204030204" pitchFamily="34" charset="0"/>
              </a:rPr>
              <a:t>Физика</a:t>
            </a:r>
            <a:r>
              <a:rPr lang="ru-RU" altLang="ru-RU" sz="4400" b="1" dirty="0">
                <a:latin typeface="Calibri" panose="020F0502020204030204" pitchFamily="34" charset="0"/>
              </a:rPr>
              <a:t> </a:t>
            </a:r>
            <a:r>
              <a:rPr lang="ru-RU" altLang="ru-RU" sz="4400" dirty="0">
                <a:latin typeface="Calibri" panose="020F0502020204030204" pitchFamily="34" charset="0"/>
              </a:rPr>
              <a:t>– слово:</a:t>
            </a:r>
            <a:endParaRPr lang="ru-RU" altLang="ru-RU" sz="44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4400" dirty="0">
                <a:latin typeface="Calibri" panose="020F0502020204030204" pitchFamily="34" charset="0"/>
              </a:rPr>
              <a:t> </a:t>
            </a:r>
          </a:p>
          <a:p>
            <a:pPr eaLnBrk="1" hangingPunct="1">
              <a:spcBef>
                <a:spcPct val="0"/>
              </a:spcBef>
              <a:buClrTx/>
              <a:buFontTx/>
              <a:buAutoNum type="arabicParenR"/>
            </a:pPr>
            <a:r>
              <a:rPr lang="ru-RU" altLang="ru-RU" sz="4400" dirty="0">
                <a:solidFill>
                  <a:srgbClr val="00FFFF"/>
                </a:solidFill>
                <a:latin typeface="Arial" panose="020B0604020202020204" pitchFamily="34" charset="0"/>
              </a:rPr>
              <a:t> Р</a:t>
            </a:r>
            <a:r>
              <a:rPr lang="ru-RU" altLang="ru-RU" sz="4400" dirty="0" smtClean="0">
                <a:solidFill>
                  <a:srgbClr val="00FFFF"/>
                </a:solidFill>
                <a:latin typeface="Calibri" panose="020F0502020204030204" pitchFamily="34" charset="0"/>
              </a:rPr>
              <a:t>усское.</a:t>
            </a:r>
            <a:endParaRPr lang="ru-RU" altLang="ru-RU" sz="4400" dirty="0">
              <a:solidFill>
                <a:srgbClr val="00FFFF"/>
              </a:solidFill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AutoNum type="arabicParenR"/>
            </a:pPr>
            <a:r>
              <a:rPr lang="ru-RU" altLang="ru-RU" sz="4400" dirty="0">
                <a:solidFill>
                  <a:srgbClr val="00FFFF"/>
                </a:solidFill>
                <a:latin typeface="Calibri" panose="020F0502020204030204" pitchFamily="34" charset="0"/>
              </a:rPr>
              <a:t> </a:t>
            </a:r>
            <a:r>
              <a:rPr lang="ru-RU" altLang="ru-RU" sz="4400" dirty="0" smtClean="0">
                <a:solidFill>
                  <a:srgbClr val="00FFFF"/>
                </a:solidFill>
                <a:latin typeface="Calibri" panose="020F0502020204030204" pitchFamily="34" charset="0"/>
              </a:rPr>
              <a:t>Немецкое.</a:t>
            </a:r>
            <a:endParaRPr lang="ru-RU" altLang="ru-RU" sz="4400" dirty="0">
              <a:solidFill>
                <a:srgbClr val="00FFFF"/>
              </a:solidFill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AutoNum type="arabicParenR"/>
            </a:pPr>
            <a:r>
              <a:rPr lang="ru-RU" altLang="ru-RU" sz="4400" dirty="0">
                <a:solidFill>
                  <a:srgbClr val="00FFFF"/>
                </a:solidFill>
                <a:latin typeface="Calibri" panose="020F0502020204030204" pitchFamily="34" charset="0"/>
              </a:rPr>
              <a:t> </a:t>
            </a:r>
            <a:r>
              <a:rPr lang="ru-RU" altLang="ru-RU" sz="4400" dirty="0" smtClean="0">
                <a:solidFill>
                  <a:srgbClr val="00FFFF"/>
                </a:solidFill>
                <a:latin typeface="Calibri" panose="020F0502020204030204" pitchFamily="34" charset="0"/>
              </a:rPr>
              <a:t>Греческое.</a:t>
            </a:r>
            <a:endParaRPr lang="ru-RU" altLang="ru-RU" sz="4400" dirty="0">
              <a:solidFill>
                <a:srgbClr val="00FFFF"/>
              </a:solidFill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AutoNum type="arabicParenR"/>
            </a:pPr>
            <a:r>
              <a:rPr lang="ru-RU" altLang="ru-RU" sz="4400" dirty="0">
                <a:solidFill>
                  <a:srgbClr val="00FFFF"/>
                </a:solidFill>
                <a:latin typeface="Arial" panose="020B0604020202020204" pitchFamily="34" charset="0"/>
              </a:rPr>
              <a:t> </a:t>
            </a:r>
            <a:r>
              <a:rPr lang="ru-RU" altLang="ru-RU" sz="4400" dirty="0" smtClean="0">
                <a:solidFill>
                  <a:srgbClr val="00FFFF"/>
                </a:solidFill>
                <a:latin typeface="Arial" panose="020B0604020202020204" pitchFamily="34" charset="0"/>
              </a:rPr>
              <a:t>Л</a:t>
            </a:r>
            <a:r>
              <a:rPr lang="ru-RU" altLang="ru-RU" sz="4400" dirty="0" smtClean="0">
                <a:solidFill>
                  <a:srgbClr val="00FFFF"/>
                </a:solidFill>
                <a:latin typeface="Calibri" panose="020F0502020204030204" pitchFamily="34" charset="0"/>
              </a:rPr>
              <a:t>атинское</a:t>
            </a:r>
            <a:r>
              <a:rPr lang="ru-RU" altLang="ru-RU" sz="4400" dirty="0">
                <a:solidFill>
                  <a:srgbClr val="00FFFF"/>
                </a:solidFill>
                <a:latin typeface="Calibri" panose="020F0502020204030204" pitchFamily="34" charset="0"/>
              </a:rPr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18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051720" y="571500"/>
            <a:ext cx="5473030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Char char="•"/>
              <a:defRPr sz="28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Times New Roman" panose="02020603050405020304" pitchFamily="18" charset="0"/>
              <a:buChar char="−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4400" dirty="0">
              <a:solidFill>
                <a:srgbClr val="00FF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4400" dirty="0">
                <a:solidFill>
                  <a:srgbClr val="FF9966"/>
                </a:solidFill>
                <a:latin typeface="Calibri" panose="020F0502020204030204" pitchFamily="34" charset="0"/>
              </a:rPr>
              <a:t>Инерция</a:t>
            </a:r>
            <a:r>
              <a:rPr lang="ru-RU" altLang="ru-RU" sz="4400" dirty="0">
                <a:latin typeface="Calibri" panose="020F0502020204030204" pitchFamily="34" charset="0"/>
              </a:rPr>
              <a:t> – слово:</a:t>
            </a:r>
            <a:endParaRPr lang="ru-RU" altLang="ru-RU" sz="44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44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AutoNum type="arabicParenR"/>
            </a:pPr>
            <a:r>
              <a:rPr lang="ru-RU" altLang="ru-RU" sz="4400" dirty="0" smtClean="0">
                <a:solidFill>
                  <a:srgbClr val="00FFFF"/>
                </a:solidFill>
                <a:latin typeface="Calibri" panose="020F0502020204030204" pitchFamily="34" charset="0"/>
              </a:rPr>
              <a:t> Русское.</a:t>
            </a:r>
            <a:endParaRPr lang="ru-RU" altLang="ru-RU" sz="4400" dirty="0">
              <a:solidFill>
                <a:srgbClr val="00FFFF"/>
              </a:solidFill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AutoNum type="arabicParenR"/>
            </a:pPr>
            <a:r>
              <a:rPr lang="ru-RU" altLang="ru-RU" sz="4400" dirty="0">
                <a:solidFill>
                  <a:srgbClr val="00FFFF"/>
                </a:solidFill>
                <a:latin typeface="Calibri" panose="020F0502020204030204" pitchFamily="34" charset="0"/>
              </a:rPr>
              <a:t> </a:t>
            </a:r>
            <a:r>
              <a:rPr lang="ru-RU" altLang="ru-RU" sz="4400" dirty="0" smtClean="0">
                <a:solidFill>
                  <a:srgbClr val="00FFFF"/>
                </a:solidFill>
                <a:latin typeface="Calibri" panose="020F0502020204030204" pitchFamily="34" charset="0"/>
              </a:rPr>
              <a:t>Французское.</a:t>
            </a:r>
            <a:endParaRPr lang="ru-RU" altLang="ru-RU" sz="4400" dirty="0">
              <a:solidFill>
                <a:srgbClr val="00FFFF"/>
              </a:solidFill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AutoNum type="arabicParenR"/>
            </a:pPr>
            <a:r>
              <a:rPr lang="ru-RU" altLang="ru-RU" sz="4400" dirty="0">
                <a:solidFill>
                  <a:srgbClr val="00FFFF"/>
                </a:solidFill>
                <a:latin typeface="Calibri" panose="020F0502020204030204" pitchFamily="34" charset="0"/>
              </a:rPr>
              <a:t> </a:t>
            </a:r>
            <a:r>
              <a:rPr lang="ru-RU" altLang="ru-RU" sz="4400" dirty="0" smtClean="0">
                <a:solidFill>
                  <a:srgbClr val="00FFFF"/>
                </a:solidFill>
                <a:latin typeface="Calibri" panose="020F0502020204030204" pitchFamily="34" charset="0"/>
              </a:rPr>
              <a:t>Греческое.</a:t>
            </a:r>
            <a:endParaRPr lang="ru-RU" altLang="ru-RU" sz="4400" dirty="0">
              <a:solidFill>
                <a:srgbClr val="00FFFF"/>
              </a:solidFill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AutoNum type="arabicParenR"/>
            </a:pPr>
            <a:r>
              <a:rPr lang="ru-RU" altLang="ru-RU" sz="4400" dirty="0">
                <a:solidFill>
                  <a:srgbClr val="00FFFF"/>
                </a:solidFill>
                <a:latin typeface="Calibri" panose="020F0502020204030204" pitchFamily="34" charset="0"/>
              </a:rPr>
              <a:t> </a:t>
            </a:r>
            <a:r>
              <a:rPr lang="ru-RU" altLang="ru-RU" sz="4400" dirty="0" smtClean="0">
                <a:solidFill>
                  <a:srgbClr val="00FFFF"/>
                </a:solidFill>
                <a:latin typeface="Calibri" panose="020F0502020204030204" pitchFamily="34" charset="0"/>
              </a:rPr>
              <a:t>Латинское</a:t>
            </a:r>
            <a:r>
              <a:rPr lang="ru-RU" altLang="ru-RU" sz="4400" dirty="0">
                <a:solidFill>
                  <a:srgbClr val="00FFFF"/>
                </a:solidFill>
                <a:latin typeface="Calibri" panose="020F0502020204030204" pitchFamily="34" charset="0"/>
              </a:rPr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268538" y="692150"/>
            <a:ext cx="5329237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Char char="•"/>
              <a:defRPr sz="28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Times New Roman" panose="02020603050405020304" pitchFamily="18" charset="0"/>
              <a:buChar char="−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4400" dirty="0">
              <a:solidFill>
                <a:srgbClr val="00FFFF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4400" b="1" dirty="0">
                <a:solidFill>
                  <a:srgbClr val="00FF00"/>
                </a:solidFill>
                <a:latin typeface="Calibri" panose="020F0502020204030204" pitchFamily="34" charset="0"/>
              </a:rPr>
              <a:t>Пробирка</a:t>
            </a:r>
            <a:r>
              <a:rPr lang="ru-RU" altLang="ru-RU" sz="4400" dirty="0">
                <a:latin typeface="Calibri" panose="020F0502020204030204" pitchFamily="34" charset="0"/>
              </a:rPr>
              <a:t> – слово:</a:t>
            </a:r>
            <a:endParaRPr lang="ru-RU" altLang="ru-RU" sz="44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44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AutoNum type="arabicParenR"/>
            </a:pPr>
            <a:r>
              <a:rPr lang="ru-RU" altLang="ru-RU" sz="44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 Французское.</a:t>
            </a:r>
            <a:endParaRPr lang="ru-RU" altLang="ru-RU" sz="4400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AutoNum type="arabicParenR"/>
            </a:pPr>
            <a:r>
              <a:rPr lang="ru-RU" altLang="ru-RU" sz="44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 Русское.</a:t>
            </a:r>
            <a:endParaRPr lang="ru-RU" altLang="ru-RU" sz="4400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AutoNum type="arabicParenR"/>
            </a:pPr>
            <a:r>
              <a:rPr lang="ru-RU" altLang="ru-RU" sz="44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 Латинское.</a:t>
            </a:r>
            <a:endParaRPr lang="ru-RU" altLang="ru-RU" sz="4400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AutoNum type="arabicParenR"/>
            </a:pPr>
            <a:r>
              <a:rPr lang="ru-RU" altLang="ru-RU" sz="44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 Итальянское</a:t>
            </a:r>
            <a:r>
              <a:rPr lang="ru-RU" altLang="ru-RU" sz="4400" dirty="0">
                <a:solidFill>
                  <a:srgbClr val="FFFFFF"/>
                </a:solidFill>
                <a:latin typeface="Calibri" panose="020F0502020204030204" pitchFamily="34" charset="0"/>
              </a:rPr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051720" y="620688"/>
            <a:ext cx="5616575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Char char="•"/>
              <a:defRPr sz="28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Times New Roman" panose="02020603050405020304" pitchFamily="18" charset="0"/>
              <a:buChar char="−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4400" dirty="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4400" b="1" dirty="0">
                <a:solidFill>
                  <a:srgbClr val="00FF00"/>
                </a:solidFill>
                <a:latin typeface="Calibri" panose="020F0502020204030204" pitchFamily="34" charset="0"/>
              </a:rPr>
              <a:t>Молекула</a:t>
            </a:r>
            <a:r>
              <a:rPr lang="ru-RU" altLang="ru-RU" sz="4400" dirty="0">
                <a:solidFill>
                  <a:srgbClr val="00FF00"/>
                </a:solidFill>
                <a:latin typeface="Calibri" panose="020F0502020204030204" pitchFamily="34" charset="0"/>
              </a:rPr>
              <a:t> </a:t>
            </a:r>
            <a:r>
              <a:rPr lang="ru-RU" altLang="ru-RU" sz="4400" dirty="0">
                <a:latin typeface="Calibri" panose="020F0502020204030204" pitchFamily="34" charset="0"/>
              </a:rPr>
              <a:t>– слово:</a:t>
            </a:r>
            <a:endParaRPr lang="ru-RU" altLang="ru-RU" sz="44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44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AutoNum type="arabicParenR"/>
            </a:pPr>
            <a:r>
              <a:rPr lang="ru-RU" altLang="ru-RU" sz="4400" dirty="0" smtClean="0">
                <a:solidFill>
                  <a:srgbClr val="00FFFF"/>
                </a:solidFill>
                <a:latin typeface="Calibri" panose="020F0502020204030204" pitchFamily="34" charset="0"/>
              </a:rPr>
              <a:t> Русское.</a:t>
            </a:r>
            <a:endParaRPr lang="ru-RU" altLang="ru-RU" sz="4400" dirty="0">
              <a:solidFill>
                <a:srgbClr val="00FFFF"/>
              </a:solidFill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AutoNum type="arabicParenR"/>
            </a:pPr>
            <a:r>
              <a:rPr lang="ru-RU" altLang="ru-RU" sz="4400" dirty="0" smtClean="0">
                <a:solidFill>
                  <a:srgbClr val="00FFFF"/>
                </a:solidFill>
                <a:latin typeface="Calibri" panose="020F0502020204030204" pitchFamily="34" charset="0"/>
              </a:rPr>
              <a:t> Немецкое.</a:t>
            </a:r>
            <a:endParaRPr lang="ru-RU" altLang="ru-RU" sz="4400" dirty="0">
              <a:solidFill>
                <a:srgbClr val="00FFFF"/>
              </a:solidFill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AutoNum type="arabicParenR"/>
            </a:pPr>
            <a:r>
              <a:rPr lang="ru-RU" altLang="ru-RU" sz="4400" dirty="0" smtClean="0">
                <a:solidFill>
                  <a:srgbClr val="00FFFF"/>
                </a:solidFill>
                <a:latin typeface="Calibri" panose="020F0502020204030204" pitchFamily="34" charset="0"/>
              </a:rPr>
              <a:t> Французское.</a:t>
            </a:r>
            <a:endParaRPr lang="ru-RU" altLang="ru-RU" sz="4400" dirty="0">
              <a:solidFill>
                <a:srgbClr val="00FFFF"/>
              </a:solidFill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AutoNum type="arabicParenR"/>
            </a:pPr>
            <a:r>
              <a:rPr lang="ru-RU" altLang="ru-RU" sz="4400" dirty="0" smtClean="0">
                <a:solidFill>
                  <a:srgbClr val="00FFFF"/>
                </a:solidFill>
                <a:latin typeface="Calibri" panose="020F0502020204030204" pitchFamily="34" charset="0"/>
              </a:rPr>
              <a:t> Латинское</a:t>
            </a:r>
            <a:r>
              <a:rPr lang="ru-RU" altLang="ru-RU" sz="4400" dirty="0">
                <a:solidFill>
                  <a:srgbClr val="00FFFF"/>
                </a:solidFill>
                <a:latin typeface="Calibri" panose="020F0502020204030204" pitchFamily="34" charset="0"/>
              </a:rPr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195736" y="620688"/>
            <a:ext cx="4320480" cy="4985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Char char="•"/>
              <a:defRPr sz="28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Times New Roman" panose="02020603050405020304" pitchFamily="18" charset="0"/>
              <a:buChar char="−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4400" dirty="0">
              <a:solidFill>
                <a:srgbClr val="FF9966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5400" b="1" dirty="0">
                <a:solidFill>
                  <a:srgbClr val="FFFFFF"/>
                </a:solidFill>
                <a:latin typeface="Calibri" panose="020F0502020204030204" pitchFamily="34" charset="0"/>
              </a:rPr>
              <a:t>Литр</a:t>
            </a:r>
            <a:r>
              <a:rPr lang="ru-RU" altLang="ru-RU" sz="5400" dirty="0">
                <a:latin typeface="Calibri" panose="020F0502020204030204" pitchFamily="34" charset="0"/>
              </a:rPr>
              <a:t> – слово:</a:t>
            </a:r>
            <a:endParaRPr lang="ru-RU" altLang="ru-RU" sz="54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44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AutoNum type="arabicParenR"/>
            </a:pPr>
            <a:r>
              <a:rPr lang="ru-RU" altLang="ru-RU" sz="4400" dirty="0" smtClean="0">
                <a:solidFill>
                  <a:srgbClr val="00FF00"/>
                </a:solidFill>
                <a:latin typeface="Calibri" panose="020F0502020204030204" pitchFamily="34" charset="0"/>
              </a:rPr>
              <a:t> Литовское.</a:t>
            </a:r>
            <a:endParaRPr lang="ru-RU" altLang="ru-RU" sz="4400" dirty="0">
              <a:solidFill>
                <a:srgbClr val="00FF00"/>
              </a:solidFill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AutoNum type="arabicParenR"/>
            </a:pPr>
            <a:r>
              <a:rPr lang="ru-RU" altLang="ru-RU" sz="4400" dirty="0" smtClean="0">
                <a:solidFill>
                  <a:srgbClr val="00FF00"/>
                </a:solidFill>
                <a:latin typeface="Calibri" panose="020F0502020204030204" pitchFamily="34" charset="0"/>
              </a:rPr>
              <a:t> Русское.</a:t>
            </a:r>
            <a:endParaRPr lang="ru-RU" altLang="ru-RU" sz="4400" dirty="0">
              <a:solidFill>
                <a:srgbClr val="00FF00"/>
              </a:solidFill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AutoNum type="arabicParenR"/>
            </a:pPr>
            <a:r>
              <a:rPr lang="ru-RU" altLang="ru-RU" sz="4400" dirty="0" smtClean="0">
                <a:solidFill>
                  <a:srgbClr val="00FF00"/>
                </a:solidFill>
                <a:latin typeface="Calibri" panose="020F0502020204030204" pitchFamily="34" charset="0"/>
              </a:rPr>
              <a:t> Греческое.</a:t>
            </a:r>
            <a:endParaRPr lang="ru-RU" altLang="ru-RU" sz="4400" dirty="0">
              <a:solidFill>
                <a:srgbClr val="00FF00"/>
              </a:solidFill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AutoNum type="arabicParenR"/>
            </a:pPr>
            <a:r>
              <a:rPr lang="ru-RU" altLang="ru-RU" sz="4400" dirty="0" smtClean="0">
                <a:solidFill>
                  <a:srgbClr val="00FF00"/>
                </a:solidFill>
                <a:latin typeface="Calibri" panose="020F0502020204030204" pitchFamily="34" charset="0"/>
              </a:rPr>
              <a:t> Французское</a:t>
            </a:r>
            <a:r>
              <a:rPr lang="ru-RU" altLang="ru-RU" sz="4400" dirty="0">
                <a:solidFill>
                  <a:srgbClr val="00FF00"/>
                </a:solidFill>
                <a:latin typeface="Calibri" panose="020F0502020204030204" pitchFamily="34" charset="0"/>
              </a:rPr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051720" y="620688"/>
            <a:ext cx="5112568" cy="4985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Char char="•"/>
              <a:defRPr sz="28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Times New Roman" panose="02020603050405020304" pitchFamily="18" charset="0"/>
              <a:buChar char="−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4400" dirty="0">
              <a:solidFill>
                <a:srgbClr val="00FF00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5400" b="1" dirty="0">
                <a:solidFill>
                  <a:srgbClr val="00FFFF"/>
                </a:solidFill>
                <a:latin typeface="Calibri" panose="020F0502020204030204" pitchFamily="34" charset="0"/>
              </a:rPr>
              <a:t>Лямбда</a:t>
            </a:r>
            <a:r>
              <a:rPr lang="ru-RU" altLang="ru-RU" sz="5400" dirty="0">
                <a:latin typeface="Calibri" panose="020F0502020204030204" pitchFamily="34" charset="0"/>
              </a:rPr>
              <a:t> – буква:</a:t>
            </a:r>
            <a:endParaRPr lang="ru-RU" altLang="ru-RU" sz="54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4400" dirty="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AutoNum type="arabicParenR"/>
            </a:pPr>
            <a:r>
              <a:rPr lang="ru-RU" altLang="ru-RU" sz="44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 Русская.</a:t>
            </a:r>
            <a:endParaRPr lang="ru-RU" altLang="ru-RU" sz="4400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AutoNum type="arabicParenR"/>
            </a:pPr>
            <a:r>
              <a:rPr lang="ru-RU" altLang="ru-RU" sz="44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 Французская.</a:t>
            </a:r>
            <a:endParaRPr lang="ru-RU" altLang="ru-RU" sz="4400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AutoNum type="arabicParenR"/>
            </a:pPr>
            <a:r>
              <a:rPr lang="ru-RU" altLang="ru-RU" sz="44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 Латинская.</a:t>
            </a:r>
            <a:endParaRPr lang="ru-RU" altLang="ru-RU" sz="4400" dirty="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AutoNum type="arabicParenR"/>
            </a:pPr>
            <a:r>
              <a:rPr lang="ru-RU" altLang="ru-RU" sz="4400" dirty="0" smtClean="0">
                <a:solidFill>
                  <a:srgbClr val="FFFFFF"/>
                </a:solidFill>
                <a:latin typeface="Calibri" panose="020F0502020204030204" pitchFamily="34" charset="0"/>
              </a:rPr>
              <a:t> Греческая</a:t>
            </a:r>
            <a:r>
              <a:rPr lang="ru-RU" altLang="ru-RU" sz="4400" dirty="0">
                <a:solidFill>
                  <a:srgbClr val="FFFFFF"/>
                </a:solidFill>
                <a:latin typeface="Calibri" panose="020F0502020204030204" pitchFamily="34" charset="0"/>
              </a:rPr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88889E-6 2.22222E-6 L 3.88889E-6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C:\Documents and Settings\All Users\Документы\Мои рисунки\Образцы рисунков\Задачник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9674" y="1268760"/>
            <a:ext cx="4510087" cy="543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00062" y="260648"/>
            <a:ext cx="8469312" cy="8309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Задачи для мудрецов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95537" y="260649"/>
            <a:ext cx="8748464" cy="6084590"/>
          </a:xfrm>
        </p:spPr>
        <p:txBody>
          <a:bodyPr>
            <a:norm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ru-RU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Коля ловил девчонок, окунал их в лужу и старательно измерял глубину погружения каждой девчонки, а Толя только стоял рядышком и смотрел, как девчонки барахтаются. Чем отличаются Колины действия от Толиных, и как такие действия называют физики? </a:t>
            </a:r>
          </a:p>
        </p:txBody>
      </p:sp>
      <p:pic>
        <p:nvPicPr>
          <p:cNvPr id="35844" name="Picture 5" descr="63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288" y="3789363"/>
            <a:ext cx="1298575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611560" y="1556792"/>
            <a:ext cx="8001000" cy="3675112"/>
          </a:xfrm>
        </p:spPr>
        <p:txBody>
          <a:bodyPr/>
          <a:lstStyle/>
          <a:p>
            <a:pPr marL="0" indent="0" algn="ctr" eaLnBrk="1" hangingPunct="1">
              <a:spcBef>
                <a:spcPct val="0"/>
              </a:spcBef>
              <a:buFontTx/>
              <a:buNone/>
            </a:pPr>
            <a:r>
              <a:rPr lang="ru-RU" altLang="ru-RU" sz="4800" b="1" dirty="0" smtClean="0">
                <a:solidFill>
                  <a:srgbClr val="00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Толя наблюдал, </a:t>
            </a:r>
          </a:p>
          <a:p>
            <a:pPr marL="0" indent="0" algn="ctr" eaLnBrk="1" hangingPunct="1">
              <a:spcBef>
                <a:spcPct val="0"/>
              </a:spcBef>
              <a:buFontTx/>
              <a:buNone/>
            </a:pPr>
            <a:r>
              <a:rPr lang="ru-RU" altLang="ru-RU" sz="4800" b="1" dirty="0" smtClean="0">
                <a:solidFill>
                  <a:srgbClr val="00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Коля ставил опыты.</a:t>
            </a:r>
          </a:p>
          <a:p>
            <a:pPr eaLnBrk="1" hangingPunct="1"/>
            <a:endParaRPr lang="ru-RU" alt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404664"/>
            <a:ext cx="7859713" cy="4535487"/>
          </a:xfrm>
        </p:spPr>
        <p:txBody>
          <a:bodyPr>
            <a:normAutofit fontScale="92500" lnSpcReduction="10000"/>
          </a:bodyPr>
          <a:lstStyle/>
          <a:p>
            <a:pPr algn="ctr" eaLnBrk="1" hangingPunct="1">
              <a:defRPr/>
            </a:pPr>
            <a:r>
              <a:rPr lang="ru-RU" sz="4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мешает семикласснику Васе, пойманному директором школы на месте курения, распасться на отдельные молекулы и врассыпную исчезнуть из вида? </a:t>
            </a:r>
            <a:r>
              <a:rPr lang="ru-RU" sz="44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b="1" dirty="0" smtClean="0">
              <a:solidFill>
                <a:srgbClr val="0000CC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7891" name="Picture 6" descr="An-bnet[1]"/>
          <p:cNvPicPr>
            <a:picLocks noGrp="1" noChangeAspect="1" noChangeArrowheads="1" noCrop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10550" y="2349500"/>
            <a:ext cx="933450" cy="2808288"/>
          </a:xfrm>
        </p:spPr>
      </p:pic>
      <p:sp>
        <p:nvSpPr>
          <p:cNvPr id="37892" name="Text Box 8"/>
          <p:cNvSpPr txBox="1">
            <a:spLocks noChangeArrowheads="1"/>
          </p:cNvSpPr>
          <p:nvPr/>
        </p:nvSpPr>
        <p:spPr bwMode="auto">
          <a:xfrm>
            <a:off x="2319338" y="5748338"/>
            <a:ext cx="48450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Char char="•"/>
              <a:defRPr sz="28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Times New Roman" panose="02020603050405020304" pitchFamily="18" charset="0"/>
              <a:buChar char="−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>
              <a:latin typeface="Verdan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899592" y="2276872"/>
            <a:ext cx="7772400" cy="3963144"/>
          </a:xfrm>
        </p:spPr>
        <p:txBody>
          <a:bodyPr/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4000" b="1" dirty="0" smtClean="0">
                <a:solidFill>
                  <a:srgbClr val="00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Взаимное притяжение молекул</a:t>
            </a:r>
            <a:r>
              <a:rPr lang="ru-RU" altLang="ru-RU" sz="4000" b="1" dirty="0" smtClean="0">
                <a:solidFill>
                  <a:srgbClr val="00CC00"/>
                </a:solidFill>
              </a:rPr>
              <a:t>.</a:t>
            </a:r>
          </a:p>
          <a:p>
            <a:pPr eaLnBrk="1" hangingPunct="1"/>
            <a:endParaRPr lang="ru-RU" alt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0" y="836712"/>
            <a:ext cx="8583613" cy="2311400"/>
          </a:xfrm>
        </p:spPr>
        <p:txBody>
          <a:bodyPr>
            <a:noAutofit/>
          </a:bodyPr>
          <a:lstStyle/>
          <a:p>
            <a:pPr eaLnBrk="1" hangingPunct="1">
              <a:lnSpc>
                <a:spcPct val="110000"/>
              </a:lnSpc>
              <a:defRPr/>
            </a:pPr>
            <a:r>
              <a:rPr lang="ru-RU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Четырехлетняя Маша подкралась у мамы за спиной к зеркалу и, действуя совершенно бесшумно, вылила себе на голову три флакона французских духов. Как мама, сидя к Маше спиной, догадалась о случившемся? </a:t>
            </a:r>
          </a:p>
        </p:txBody>
      </p:sp>
      <p:sp>
        <p:nvSpPr>
          <p:cNvPr id="7172" name="WordArt 4"/>
          <p:cNvSpPr>
            <a:spLocks noChangeArrowheads="1" noChangeShapeType="1" noTextEdit="1"/>
          </p:cNvSpPr>
          <p:nvPr/>
        </p:nvSpPr>
        <p:spPr bwMode="auto">
          <a:xfrm>
            <a:off x="1261369" y="4310856"/>
            <a:ext cx="3096319" cy="13922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 pitchFamily="34" charset="0"/>
              </a:rPr>
              <a:t>Думаем!</a:t>
            </a:r>
          </a:p>
        </p:txBody>
      </p:sp>
      <p:pic>
        <p:nvPicPr>
          <p:cNvPr id="7173" name="Picture 5" descr="29116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0688" y="3786188"/>
            <a:ext cx="3262312" cy="244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395536" y="1268760"/>
            <a:ext cx="8446969" cy="375476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marL="0" indent="0" algn="ctr" eaLnBrk="1" hangingPunct="1">
              <a:spcBef>
                <a:spcPct val="0"/>
              </a:spcBef>
              <a:buFontTx/>
              <a:buNone/>
              <a:defRPr/>
            </a:pPr>
            <a:r>
              <a:rPr lang="ru-RU" sz="4000" b="1" dirty="0">
                <a:solidFill>
                  <a:srgbClr val="00CC00"/>
                </a:solidFill>
                <a:effectLst>
                  <a:outerShdw blurRad="50800" dist="50800" dir="5400000" sx="101000" sy="101000" algn="ctr" rotWithShape="0">
                    <a:schemeClr val="tx2">
                      <a:alpha val="43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 запаху. Случилась диффузия. Молекулы французских духов молча расползлись по комнате и заплыли маме в ноздри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0" y="260350"/>
            <a:ext cx="7850188" cy="4733925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110000"/>
              </a:lnSpc>
              <a:defRPr/>
            </a:pPr>
            <a:r>
              <a:rPr lang="ru-RU" sz="3200" b="1" dirty="0" smtClean="0">
                <a:solidFill>
                  <a:schemeClr val="accent1"/>
                </a:solidFill>
                <a:effectLst>
                  <a:outerShdw blurRad="63500" sx="101000" sy="101000" algn="ctr" rotWithShape="0">
                    <a:schemeClr val="tx2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Ученый с мировым именем Иннокентий открыл кастрюлю, обнаружил там 400 граммов гречневой каши, выразил массу обнаруженной каши в тоннах и быстро съел. Сколько тонн каши съел ученый с мировым именем? </a:t>
            </a:r>
            <a:r>
              <a:rPr lang="ru-RU" sz="32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 smtClean="0">
              <a:solidFill>
                <a:srgbClr val="0000CC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4036" name="Picture 6" descr="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3860800"/>
            <a:ext cx="2376487" cy="235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685800" y="2636912"/>
            <a:ext cx="7772400" cy="3459088"/>
          </a:xfrm>
        </p:spPr>
        <p:txBody>
          <a:bodyPr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4800" b="1" dirty="0" smtClean="0">
                <a:solidFill>
                  <a:srgbClr val="56F020"/>
                </a:solidFill>
              </a:rPr>
              <a:t>0,0004 т</a:t>
            </a:r>
          </a:p>
          <a:p>
            <a:pPr eaLnBrk="1" hangingPunct="1"/>
            <a:endParaRPr lang="ru-RU" alt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11560" y="397364"/>
            <a:ext cx="7000875" cy="1655763"/>
          </a:xfr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pPr marL="0" indent="0" algn="ctr" eaLnBrk="1" hangingPunct="1">
              <a:lnSpc>
                <a:spcPct val="120000"/>
              </a:lnSpc>
              <a:buFontTx/>
              <a:buNone/>
              <a:defRPr/>
            </a:pPr>
            <a:r>
              <a:rPr lang="ru-RU" sz="2400" dirty="0"/>
              <a:t>Печальный дядя Боря хотел сам сварить себе суп, и у него </a:t>
            </a:r>
            <a:r>
              <a:rPr lang="ru-RU" sz="2400" dirty="0" smtClean="0"/>
              <a:t>получилось полкастрюли зеленой </a:t>
            </a:r>
            <a:r>
              <a:rPr lang="ru-RU" sz="2400" dirty="0"/>
              <a:t>гадости. </a:t>
            </a:r>
          </a:p>
        </p:txBody>
      </p:sp>
      <p:pic>
        <p:nvPicPr>
          <p:cNvPr id="46083" name="Picture 4" descr="ZTRANSP[1]"/>
          <p:cNvPicPr>
            <a:picLocks noGrp="1" noChangeAspect="1" noChangeArrowheads="1" noCrop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70750" y="3016250"/>
            <a:ext cx="1873250" cy="1060450"/>
          </a:xfrm>
        </p:spPr>
      </p:pic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900444" y="4076700"/>
            <a:ext cx="568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folHlink"/>
              </a:buClr>
              <a:buChar char="•"/>
              <a:defRPr sz="28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Times New Roman" panose="02020603050405020304" pitchFamily="18" charset="0"/>
              <a:buChar char="−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Times New Roman" panose="02020603050405020304" pitchFamily="18" charset="0"/>
              <a:buChar char="–"/>
              <a:defRPr sz="20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2400" b="1">
              <a:solidFill>
                <a:srgbClr val="00CC00"/>
              </a:solidFill>
              <a:latin typeface="Comic Sans MS" panose="030F0702030302020204" pitchFamily="66" charset="0"/>
            </a:endParaRPr>
          </a:p>
        </p:txBody>
      </p:sp>
      <p:sp>
        <p:nvSpPr>
          <p:cNvPr id="14344" name="WordArt 8"/>
          <p:cNvSpPr>
            <a:spLocks noChangeArrowheads="1" noChangeShapeType="1" noTextEdit="1"/>
          </p:cNvSpPr>
          <p:nvPr/>
        </p:nvSpPr>
        <p:spPr bwMode="auto">
          <a:xfrm>
            <a:off x="1295376" y="5106828"/>
            <a:ext cx="4753023" cy="93119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 pitchFamily="34" charset="0"/>
              </a:rPr>
              <a:t>Размышляем</a:t>
            </a:r>
            <a:r>
              <a:rPr lang="ru-RU" sz="3600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 pitchFamily="34" charset="0"/>
              </a:rPr>
              <a:t>...</a:t>
            </a:r>
            <a:endParaRPr lang="ru-RU" sz="3600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 panose="020B0806030902050204" pitchFamily="34" charset="0"/>
            </a:endParaRPr>
          </a:p>
        </p:txBody>
      </p:sp>
      <p:pic>
        <p:nvPicPr>
          <p:cNvPr id="14345" name="Picture 9" descr="124193599246039df08b17f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050" y="4221163"/>
            <a:ext cx="180022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1470858"/>
            <a:ext cx="8867320" cy="2259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 этой гадости, которую дядя Боря не отважился попробовать, 0,001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куб.м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Масса этого кубического дециметра гадости 1 кг 300 г. вычисли плотность дяди Бориной гадости.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725401" y="2204864"/>
            <a:ext cx="7858298" cy="3819128"/>
          </a:xfrm>
        </p:spPr>
        <p:txBody>
          <a:bodyPr>
            <a:normAutofit/>
          </a:bodyPr>
          <a:lstStyle/>
          <a:p>
            <a:pPr marL="0" indent="449263" algn="ctr" eaLnBrk="1" hangingPunct="1">
              <a:spcBef>
                <a:spcPct val="0"/>
              </a:spcBef>
              <a:buFontTx/>
              <a:buNone/>
            </a:pPr>
            <a:r>
              <a:rPr lang="ru-RU" altLang="ru-RU" sz="3200" b="1" dirty="0" smtClean="0">
                <a:solidFill>
                  <a:srgbClr val="00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Плотность зеленой гадости, </a:t>
            </a:r>
          </a:p>
          <a:p>
            <a:pPr marL="0" indent="449263" algn="ctr" eaLnBrk="1" hangingPunct="1">
              <a:spcBef>
                <a:spcPct val="0"/>
              </a:spcBef>
              <a:buFontTx/>
              <a:buNone/>
            </a:pPr>
            <a:r>
              <a:rPr lang="ru-RU" altLang="ru-RU" sz="3200" b="1" dirty="0" smtClean="0">
                <a:solidFill>
                  <a:srgbClr val="00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которую печальный дядя Боря так никогда и не смог оторвать от кастрюли, 1,3 кг/м3</a:t>
            </a:r>
          </a:p>
          <a:p>
            <a:pPr algn="ctr" eaLnBrk="1" hangingPunct="1"/>
            <a:endParaRPr lang="ru-RU" alt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 descr="сердечки"/>
          <p:cNvPicPr>
            <a:picLocks noGrp="1" noChangeAspect="1" noChangeArrowheads="1" noCrop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38625" y="3324225"/>
            <a:ext cx="666750" cy="666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" name="Picture 3" descr="сердечки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12576" y="-243408"/>
            <a:ext cx="9394825" cy="696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" name="Picture 3" descr="сердечки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612576" y="-107950"/>
            <a:ext cx="9394825" cy="696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" name="Picture 3" descr="сердечки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460176" y="44450"/>
            <a:ext cx="9394825" cy="696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Picture 3" descr="сердечки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307776" y="196850"/>
            <a:ext cx="9394825" cy="696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" name="Picture 3" descr="сердечки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55376" y="349250"/>
            <a:ext cx="9394825" cy="696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103636" y="1359088"/>
            <a:ext cx="4572000" cy="403187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altLang="ru-RU" sz="3200" dirty="0">
                <a:latin typeface="Times New Roman" pitchFamily="18" charset="0"/>
              </a:rPr>
              <a:t>Итак, друзья, мы заседанье закрываем,</a:t>
            </a:r>
            <a:br>
              <a:rPr lang="ru-RU" altLang="ru-RU" sz="3200" dirty="0">
                <a:latin typeface="Times New Roman" pitchFamily="18" charset="0"/>
              </a:rPr>
            </a:br>
            <a:r>
              <a:rPr lang="ru-RU" altLang="ru-RU" sz="3200" dirty="0">
                <a:latin typeface="Times New Roman" pitchFamily="18" charset="0"/>
              </a:rPr>
              <a:t>Вершины знаний покорять желаем!</a:t>
            </a:r>
            <a:br>
              <a:rPr lang="ru-RU" altLang="ru-RU" sz="3200" dirty="0">
                <a:latin typeface="Times New Roman" pitchFamily="18" charset="0"/>
              </a:rPr>
            </a:br>
            <a:r>
              <a:rPr lang="ru-RU" altLang="ru-RU" sz="3200" dirty="0">
                <a:latin typeface="Times New Roman" pitchFamily="18" charset="0"/>
              </a:rPr>
              <a:t>Желаем к физике вам прилагать старанье.</a:t>
            </a:r>
            <a:br>
              <a:rPr lang="ru-RU" altLang="ru-RU" sz="3200" dirty="0">
                <a:latin typeface="Times New Roman" pitchFamily="18" charset="0"/>
              </a:rPr>
            </a:br>
            <a:r>
              <a:rPr lang="ru-RU" altLang="ru-RU" sz="3200" dirty="0">
                <a:latin typeface="Times New Roman" pitchFamily="18" charset="0"/>
              </a:rPr>
              <a:t>Всего вам доброго, друзья, и до свиданья</a:t>
            </a:r>
            <a:r>
              <a:rPr lang="ru-RU" altLang="ru-RU" dirty="0">
                <a:latin typeface="Times New Roman" pitchFamily="18" charset="0"/>
              </a:rPr>
              <a:t>!</a:t>
            </a:r>
            <a:r>
              <a:rPr lang="ru-RU" altLang="ru-RU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endParaRPr lang="ru-RU" altLang="ru-RU" b="1" dirty="0">
              <a:solidFill>
                <a:schemeClr val="bg1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7488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-946150"/>
            <a:ext cx="7993063" cy="5473700"/>
          </a:xfrm>
        </p:spPr>
        <p:txBody>
          <a:bodyPr/>
          <a:lstStyle/>
          <a:p>
            <a:pPr eaLnBrk="1" hangingPunct="1"/>
            <a:r>
              <a:rPr lang="ru-RU" altLang="ru-RU" dirty="0" smtClean="0">
                <a:solidFill>
                  <a:srgbClr val="FF0066"/>
                </a:solidFill>
              </a:rPr>
              <a:t/>
            </a:r>
            <a:br>
              <a:rPr lang="ru-RU" altLang="ru-RU" dirty="0" smtClean="0">
                <a:solidFill>
                  <a:srgbClr val="FF0066"/>
                </a:solidFill>
              </a:rPr>
            </a:br>
            <a:r>
              <a:rPr lang="ru-RU" altLang="ru-RU" sz="3200" dirty="0" smtClean="0">
                <a:solidFill>
                  <a:srgbClr val="FFFF00"/>
                </a:solidFill>
              </a:rPr>
              <a:t>Как наша прожила б планета,</a:t>
            </a:r>
            <a:br>
              <a:rPr lang="ru-RU" altLang="ru-RU" sz="3200" dirty="0" smtClean="0">
                <a:solidFill>
                  <a:srgbClr val="FFFF00"/>
                </a:solidFill>
              </a:rPr>
            </a:br>
            <a:r>
              <a:rPr lang="ru-RU" altLang="ru-RU" sz="3200" dirty="0" smtClean="0">
                <a:solidFill>
                  <a:srgbClr val="FFFF00"/>
                </a:solidFill>
              </a:rPr>
              <a:t>Как люди жили бы на ней</a:t>
            </a:r>
            <a:br>
              <a:rPr lang="ru-RU" altLang="ru-RU" sz="3200" dirty="0" smtClean="0">
                <a:solidFill>
                  <a:srgbClr val="FFFF00"/>
                </a:solidFill>
              </a:rPr>
            </a:br>
            <a:r>
              <a:rPr lang="ru-RU" altLang="ru-RU" sz="3200" dirty="0" smtClean="0">
                <a:solidFill>
                  <a:srgbClr val="FFFF00"/>
                </a:solidFill>
              </a:rPr>
              <a:t>Без теплоты, магнита, света</a:t>
            </a:r>
            <a:br>
              <a:rPr lang="ru-RU" altLang="ru-RU" sz="3200" dirty="0" smtClean="0">
                <a:solidFill>
                  <a:srgbClr val="FFFF00"/>
                </a:solidFill>
              </a:rPr>
            </a:br>
            <a:r>
              <a:rPr lang="ru-RU" altLang="ru-RU" sz="3200" dirty="0" smtClean="0">
                <a:solidFill>
                  <a:srgbClr val="FFFF00"/>
                </a:solidFill>
              </a:rPr>
              <a:t>И электрических лучей?</a:t>
            </a:r>
            <a:br>
              <a:rPr lang="ru-RU" altLang="ru-RU" sz="3200" dirty="0" smtClean="0">
                <a:solidFill>
                  <a:srgbClr val="FFFF00"/>
                </a:solidFill>
              </a:rPr>
            </a:br>
            <a:r>
              <a:rPr lang="ru-RU" altLang="ru-RU" sz="3200" dirty="0" smtClean="0">
                <a:solidFill>
                  <a:srgbClr val="FFFF00"/>
                </a:solidFill>
              </a:rPr>
              <a:t>                                             </a:t>
            </a:r>
            <a:br>
              <a:rPr lang="ru-RU" altLang="ru-RU" sz="3200" dirty="0" smtClean="0">
                <a:solidFill>
                  <a:srgbClr val="FFFF00"/>
                </a:solidFill>
              </a:rPr>
            </a:br>
            <a:r>
              <a:rPr lang="ru-RU" altLang="ru-RU" sz="3200" dirty="0" smtClean="0">
                <a:solidFill>
                  <a:srgbClr val="FFFF00"/>
                </a:solidFill>
              </a:rPr>
              <a:t>                                  А. Мицкевич</a:t>
            </a:r>
            <a:br>
              <a:rPr lang="ru-RU" altLang="ru-RU" sz="3200" dirty="0" smtClean="0">
                <a:solidFill>
                  <a:srgbClr val="FFFF00"/>
                </a:solidFill>
              </a:rPr>
            </a:br>
            <a:endParaRPr lang="ru-RU" altLang="ru-RU" sz="3200" dirty="0" smtClean="0">
              <a:solidFill>
                <a:srgbClr val="FFFF00"/>
              </a:solidFill>
            </a:endParaRPr>
          </a:p>
        </p:txBody>
      </p:sp>
      <p:pic>
        <p:nvPicPr>
          <p:cNvPr id="50180" name="Picture 4" descr="an07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981075"/>
            <a:ext cx="1008063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1" name="Picture 5" descr="ligh[1]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881563"/>
            <a:ext cx="2089150" cy="156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472</TotalTime>
  <Words>996</Words>
  <Application>Microsoft Office PowerPoint</Application>
  <PresentationFormat>Экран (4:3)</PresentationFormat>
  <Paragraphs>117</Paragraphs>
  <Slides>40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50" baseType="lpstr">
      <vt:lpstr>Arial</vt:lpstr>
      <vt:lpstr>Arial Black</vt:lpstr>
      <vt:lpstr>Arial Narrow</vt:lpstr>
      <vt:lpstr>Calibri</vt:lpstr>
      <vt:lpstr>Comic Sans MS</vt:lpstr>
      <vt:lpstr>Impact</vt:lpstr>
      <vt:lpstr>Times New Roman</vt:lpstr>
      <vt:lpstr>Verdana</vt:lpstr>
      <vt:lpstr>Wingdings</vt:lpstr>
      <vt:lpstr>Горизонт</vt:lpstr>
      <vt:lpstr>Внеклассное мероприятие  по физике</vt:lpstr>
      <vt:lpstr>Презентация PowerPoint</vt:lpstr>
      <vt:lpstr>«Физика! Какая ёмкость слова! Физика – для нас не просто звук! Физика - опора и основа, всех без исключения наук!» </vt:lpstr>
      <vt:lpstr>Разминка команд. </vt:lpstr>
      <vt:lpstr>Презентация PowerPoint</vt:lpstr>
      <vt:lpstr>Презентация PowerPoint</vt:lpstr>
      <vt:lpstr>ВНИМАНИЕ ! </vt:lpstr>
      <vt:lpstr>Презентация PowerPoint</vt:lpstr>
      <vt:lpstr>Объясните физическое явление, описанное в пословице: </vt:lpstr>
      <vt:lpstr>Презентация PowerPoint</vt:lpstr>
      <vt:lpstr>Презентация PowerPoint</vt:lpstr>
      <vt:lpstr>Михайло Ломоносов</vt:lpstr>
      <vt:lpstr>Презентация PowerPoint</vt:lpstr>
      <vt:lpstr>Галилео Галилей</vt:lpstr>
      <vt:lpstr>Презентация PowerPoint</vt:lpstr>
      <vt:lpstr>Исаак Ньютон</vt:lpstr>
      <vt:lpstr>Презентация PowerPoint</vt:lpstr>
      <vt:lpstr>Архимед</vt:lpstr>
      <vt:lpstr>Презентация PowerPoint</vt:lpstr>
      <vt:lpstr>Вильгельм Рентген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Как наша прожила б планета, Как люди жили бы на ней Без теплоты, магнита, света И электрических лучей?                                                                                 А. Мицкевич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Olga</cp:lastModifiedBy>
  <cp:revision>39</cp:revision>
  <dcterms:created xsi:type="dcterms:W3CDTF">2013-02-24T20:01:27Z</dcterms:created>
  <dcterms:modified xsi:type="dcterms:W3CDTF">2018-04-24T12:05:30Z</dcterms:modified>
</cp:coreProperties>
</file>