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6" r:id="rId2"/>
    <p:sldId id="279" r:id="rId3"/>
    <p:sldId id="257" r:id="rId4"/>
    <p:sldId id="265" r:id="rId5"/>
    <p:sldId id="283" r:id="rId6"/>
    <p:sldId id="280" r:id="rId7"/>
    <p:sldId id="281" r:id="rId8"/>
    <p:sldId id="282" r:id="rId9"/>
    <p:sldId id="258" r:id="rId10"/>
    <p:sldId id="259" r:id="rId11"/>
    <p:sldId id="277" r:id="rId12"/>
    <p:sldId id="270" r:id="rId13"/>
    <p:sldId id="260" r:id="rId14"/>
    <p:sldId id="261" r:id="rId15"/>
    <p:sldId id="267" r:id="rId16"/>
    <p:sldId id="269" r:id="rId17"/>
    <p:sldId id="262" r:id="rId18"/>
    <p:sldId id="271" r:id="rId19"/>
    <p:sldId id="263" r:id="rId20"/>
    <p:sldId id="264" r:id="rId21"/>
    <p:sldId id="268" r:id="rId22"/>
    <p:sldId id="272" r:id="rId23"/>
    <p:sldId id="273" r:id="rId24"/>
    <p:sldId id="274" r:id="rId25"/>
    <p:sldId id="275" r:id="rId26"/>
    <p:sldId id="276" r:id="rId27"/>
    <p:sldId id="278" r:id="rId2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009900"/>
    <a:srgbClr val="093914"/>
    <a:srgbClr val="FF0000"/>
    <a:srgbClr val="FF3399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44" autoAdjust="0"/>
    <p:restoredTop sz="94660"/>
  </p:normalViewPr>
  <p:slideViewPr>
    <p:cSldViewPr>
      <p:cViewPr varScale="1">
        <p:scale>
          <a:sx n="108" d="100"/>
          <a:sy n="108" d="100"/>
        </p:scale>
        <p:origin x="178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C60766-1F74-4FB9-97E7-1FC17D3637EE}" type="datetimeFigureOut">
              <a:rPr lang="ru-RU" smtClean="0"/>
              <a:pPr/>
              <a:t>24.02.2016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95FA86-7DAB-40C8-B628-B5939FB0F0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121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5FA86-7DAB-40C8-B628-B5939FB0F0DB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5FA86-7DAB-40C8-B628-B5939FB0F0DB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5FA86-7DAB-40C8-B628-B5939FB0F0DB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5590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95FA86-7DAB-40C8-B628-B5939FB0F0DB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812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13E715-BF90-4702-ACA5-234FC170C8CD}" type="datetimeFigureOut">
              <a:rPr lang="ru-RU"/>
              <a:pPr>
                <a:defRPr/>
              </a:pPr>
              <a:t>24.02.2016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FF651B-6F2E-4513-B02D-2352D192F7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2095B1-CD77-4EDA-8381-B7A56A9F05F8}" type="datetimeFigureOut">
              <a:rPr lang="ru-RU"/>
              <a:pPr>
                <a:defRPr/>
              </a:pPr>
              <a:t>24.02.2016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FBAF9-230D-4664-B80F-E121B316ED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F4FAA1-C371-41F4-A4AB-577A8A5FE3B1}" type="datetimeFigureOut">
              <a:rPr lang="ru-RU"/>
              <a:pPr>
                <a:defRPr/>
              </a:pPr>
              <a:t>24.02.2016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2704C-7298-4A88-A2EC-2D691B94DD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F1526B-1431-495B-85DA-EFDEDA81AAED}" type="datetimeFigureOut">
              <a:rPr lang="ru-RU"/>
              <a:pPr>
                <a:defRPr/>
              </a:pPr>
              <a:t>24.02.2016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F34B7A-6317-460B-9829-3DC018CCA0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A12B1-064A-47B9-AF24-F4E2DB672D30}" type="datetimeFigureOut">
              <a:rPr lang="ru-RU"/>
              <a:pPr>
                <a:defRPr/>
              </a:pPr>
              <a:t>24.02.2016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D4FF5A-20E7-4C5A-A5F8-206D412BB4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B77401-BF84-4AC0-AC2D-F61BA74E332F}" type="datetimeFigureOut">
              <a:rPr lang="ru-RU"/>
              <a:pPr>
                <a:defRPr/>
              </a:pPr>
              <a:t>24.02.2016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480BD-B63E-480C-A071-E0F72129F2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98F77-15EA-4176-9017-3E794B0D3354}" type="datetimeFigureOut">
              <a:rPr lang="ru-RU"/>
              <a:pPr>
                <a:defRPr/>
              </a:pPr>
              <a:t>24.02.2016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890F5B-49C7-47D1-BB4E-3A27F638AA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C36E6-D672-403B-AD88-7D85643493C4}" type="datetimeFigureOut">
              <a:rPr lang="ru-RU"/>
              <a:pPr>
                <a:defRPr/>
              </a:pPr>
              <a:t>24.02.2016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BAA37-43DF-49DF-9622-D8A3392667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136347-B6FE-4F3F-97E4-142075FE35C5}" type="datetimeFigureOut">
              <a:rPr lang="ru-RU"/>
              <a:pPr>
                <a:defRPr/>
              </a:pPr>
              <a:t>24.02.2016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A8732-7A45-47FD-BEBE-DBEB97FA78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22E003-9460-4FCD-9198-D04D42E7D620}" type="datetimeFigureOut">
              <a:rPr lang="ru-RU"/>
              <a:pPr>
                <a:defRPr/>
              </a:pPr>
              <a:t>24.02.2016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D1537-49A5-4D8A-B7C1-59F8244DA4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251F2-0F92-42D3-9291-CFBBA5C63DB0}" type="datetimeFigureOut">
              <a:rPr lang="ru-RU"/>
              <a:pPr>
                <a:defRPr/>
              </a:pPr>
              <a:t>24.02.2016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B2019-5E82-4920-8AD7-DF3F785E88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67F4A06-84C0-4A81-87EC-F7C92B99A089}" type="datetimeFigureOut">
              <a:rPr lang="ru-RU"/>
              <a:pPr>
                <a:defRPr/>
              </a:pPr>
              <a:t>24.02.2016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76D87CB-1FE7-474A-9CEB-4E1F58BF2E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67" r:id="rId7"/>
    <p:sldLayoutId id="2147483666" r:id="rId8"/>
    <p:sldLayoutId id="2147483674" r:id="rId9"/>
    <p:sldLayoutId id="2147483665" r:id="rId10"/>
    <p:sldLayoutId id="2147483664" r:id="rId11"/>
  </p:sldLayoutIdLst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786F51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786F51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786F51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786F51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786F51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786F51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786F51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786F51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786F51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786F51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gif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gif"/><Relationship Id="rId4" Type="http://schemas.openxmlformats.org/officeDocument/2006/relationships/image" Target="../media/image5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9" name="Rectangle 7"/>
          <p:cNvSpPr>
            <a:spLocks noGrp="1"/>
          </p:cNvSpPr>
          <p:nvPr>
            <p:ph type="ctrTitle" idx="4294967295"/>
          </p:nvPr>
        </p:nvSpPr>
        <p:spPr bwMode="auto">
          <a:xfrm>
            <a:off x="467544" y="549275"/>
            <a:ext cx="8352928" cy="1223963"/>
          </a:xfrm>
          <a:noFill/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algn="ctr">
              <a:buNone/>
            </a:pPr>
            <a:r>
              <a:rPr lang="ru-RU" sz="2000" dirty="0">
                <a:solidFill>
                  <a:srgbClr val="009900"/>
                </a:solidFill>
                <a:effectLst/>
                <a:latin typeface="Comic Sans MS" pitchFamily="66" charset="0"/>
              </a:rPr>
              <a:t>Муниципальное  бюджетное  образовательное  учреждение  начальная  школа – детский  сад  №12</a:t>
            </a:r>
            <a:br>
              <a:rPr lang="ru-RU" sz="2000" dirty="0">
                <a:solidFill>
                  <a:srgbClr val="009900"/>
                </a:solidFill>
                <a:effectLst/>
                <a:latin typeface="Comic Sans MS" pitchFamily="66" charset="0"/>
              </a:rPr>
            </a:br>
            <a:br>
              <a:rPr lang="ru-RU" sz="2000" dirty="0">
                <a:solidFill>
                  <a:srgbClr val="009900"/>
                </a:solidFill>
                <a:effectLst/>
                <a:latin typeface="Comic Sans MS" pitchFamily="66" charset="0"/>
              </a:rPr>
            </a:br>
            <a:br>
              <a:rPr lang="ru-RU" sz="2000" dirty="0">
                <a:solidFill>
                  <a:srgbClr val="009900"/>
                </a:solidFill>
                <a:effectLst/>
                <a:latin typeface="Comic Sans MS" pitchFamily="66" charset="0"/>
              </a:rPr>
            </a:br>
            <a:br>
              <a:rPr lang="ru-RU" sz="2000" dirty="0">
                <a:solidFill>
                  <a:srgbClr val="009900"/>
                </a:solidFill>
                <a:effectLst/>
                <a:latin typeface="Comic Sans MS" pitchFamily="66" charset="0"/>
              </a:rPr>
            </a:br>
            <a:br>
              <a:rPr lang="ru-RU" sz="2000" dirty="0">
                <a:solidFill>
                  <a:srgbClr val="009900"/>
                </a:solidFill>
                <a:effectLst/>
                <a:latin typeface="Comic Sans MS" pitchFamily="66" charset="0"/>
              </a:rPr>
            </a:br>
            <a:r>
              <a:rPr lang="ru-RU" sz="3600" dirty="0">
                <a:solidFill>
                  <a:srgbClr val="3333FF"/>
                </a:solidFill>
                <a:effectLst/>
                <a:latin typeface="Comic Sans MS" pitchFamily="66" charset="0"/>
              </a:rPr>
              <a:t>Презентация  предметно – развивающей  среды во  второй  младшей  группе  «Ручеёк»</a:t>
            </a:r>
            <a:br>
              <a:rPr lang="ru-RU" sz="3600" dirty="0">
                <a:solidFill>
                  <a:srgbClr val="3333FF"/>
                </a:solidFill>
                <a:effectLst/>
                <a:latin typeface="Comic Sans MS" pitchFamily="66" charset="0"/>
              </a:rPr>
            </a:br>
            <a:br>
              <a:rPr lang="ru-RU" sz="3600" dirty="0">
                <a:solidFill>
                  <a:srgbClr val="3333FF"/>
                </a:solidFill>
                <a:effectLst/>
                <a:latin typeface="Comic Sans MS" pitchFamily="66" charset="0"/>
              </a:rPr>
            </a:br>
            <a:br>
              <a:rPr lang="ru-RU" sz="3600" dirty="0">
                <a:solidFill>
                  <a:srgbClr val="009900"/>
                </a:solidFill>
                <a:effectLst/>
                <a:latin typeface="Comic Sans MS" pitchFamily="66" charset="0"/>
              </a:rPr>
            </a:br>
            <a:r>
              <a:rPr lang="ru-RU" sz="3600" dirty="0">
                <a:solidFill>
                  <a:srgbClr val="009900"/>
                </a:solidFill>
                <a:effectLst/>
                <a:latin typeface="Comic Sans MS" pitchFamily="66" charset="0"/>
              </a:rPr>
              <a:t>                      </a:t>
            </a:r>
            <a:r>
              <a:rPr lang="ru-RU" sz="2000" dirty="0">
                <a:solidFill>
                  <a:srgbClr val="009900"/>
                </a:solidFill>
                <a:effectLst/>
                <a:latin typeface="Comic Sans MS" pitchFamily="66" charset="0"/>
              </a:rPr>
              <a:t>Выполнила: </a:t>
            </a:r>
            <a:br>
              <a:rPr lang="ru-RU" sz="2000" dirty="0">
                <a:solidFill>
                  <a:srgbClr val="009900"/>
                </a:solidFill>
                <a:effectLst/>
                <a:latin typeface="Comic Sans MS" pitchFamily="66" charset="0"/>
              </a:rPr>
            </a:br>
            <a:r>
              <a:rPr lang="ru-RU" sz="2000" dirty="0">
                <a:solidFill>
                  <a:srgbClr val="009900"/>
                </a:solidFill>
                <a:effectLst/>
                <a:latin typeface="Comic Sans MS" pitchFamily="66" charset="0"/>
              </a:rPr>
              <a:t>                                                       Гуляева  Н.И.</a:t>
            </a:r>
            <a:br>
              <a:rPr lang="ru-RU" sz="2000" dirty="0">
                <a:solidFill>
                  <a:srgbClr val="009900"/>
                </a:solidFill>
                <a:effectLst/>
                <a:latin typeface="Comic Sans MS" pitchFamily="66" charset="0"/>
              </a:rPr>
            </a:br>
            <a:br>
              <a:rPr lang="ru-RU" sz="2000" dirty="0">
                <a:solidFill>
                  <a:srgbClr val="009900"/>
                </a:solidFill>
                <a:effectLst/>
                <a:latin typeface="Comic Sans MS" pitchFamily="66" charset="0"/>
              </a:rPr>
            </a:br>
            <a:br>
              <a:rPr lang="ru-RU" sz="2000" dirty="0">
                <a:solidFill>
                  <a:srgbClr val="009900"/>
                </a:solidFill>
                <a:effectLst/>
                <a:latin typeface="Comic Sans MS" pitchFamily="66" charset="0"/>
              </a:rPr>
            </a:br>
            <a:br>
              <a:rPr lang="ru-RU" sz="2000" dirty="0">
                <a:solidFill>
                  <a:srgbClr val="009900"/>
                </a:solidFill>
                <a:effectLst/>
                <a:latin typeface="Comic Sans MS" pitchFamily="66" charset="0"/>
              </a:rPr>
            </a:br>
            <a:br>
              <a:rPr lang="ru-RU" sz="2000" dirty="0">
                <a:solidFill>
                  <a:srgbClr val="009900"/>
                </a:solidFill>
                <a:effectLst/>
                <a:latin typeface="Comic Sans MS" pitchFamily="66" charset="0"/>
              </a:rPr>
            </a:br>
            <a:endParaRPr lang="ru-RU" sz="2000" dirty="0">
              <a:solidFill>
                <a:srgbClr val="009900"/>
              </a:solidFill>
              <a:effectLst/>
              <a:latin typeface="Comic Sans MS" pitchFamily="66" charset="0"/>
            </a:endParaRPr>
          </a:p>
        </p:txBody>
      </p:sp>
      <p:sp>
        <p:nvSpPr>
          <p:cNvPr id="1331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107504" y="1484313"/>
            <a:ext cx="8496944" cy="3456855"/>
          </a:xfrm>
        </p:spPr>
        <p:txBody>
          <a:bodyPr>
            <a:normAutofit/>
          </a:bodyPr>
          <a:lstStyle/>
          <a:p>
            <a:pPr marL="46037" indent="0" algn="ctr">
              <a:buNone/>
            </a:pPr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      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-2068513" y="32464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ru-RU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.shkolasad1.ru/u/pic/b7/60e054616711e396a34d5bf3284aaa/-/image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20" y="214291"/>
            <a:ext cx="3926240" cy="366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786314" y="188640"/>
            <a:ext cx="410616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Детки в садике живут,</a:t>
            </a:r>
          </a:p>
          <a:p>
            <a:pPr lvl="0" algn="just"/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Здесь играют и поют,</a:t>
            </a:r>
          </a:p>
          <a:p>
            <a:pPr lvl="0" algn="just"/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Здесь друзей себе находят,</a:t>
            </a:r>
          </a:p>
          <a:p>
            <a:pPr lvl="0" algn="just"/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На прогулку с ними ходят.</a:t>
            </a:r>
          </a:p>
          <a:p>
            <a:pPr lvl="0" algn="just"/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Вместе спорят и мечтают,</a:t>
            </a:r>
          </a:p>
          <a:p>
            <a:pPr lvl="0" algn="just"/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Незаметно подрастают.</a:t>
            </a:r>
          </a:p>
          <a:p>
            <a:pPr lvl="0" algn="just"/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1026" name="Picture 2" descr="F:\SAM_2999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48054" y="3356992"/>
            <a:ext cx="4392488" cy="3294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14282" y="4084200"/>
            <a:ext cx="42148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Детский сад -второй ваш  дом,</a:t>
            </a:r>
          </a:p>
          <a:p>
            <a:pPr lvl="0" algn="just"/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Как тепло, уютно в нем!</a:t>
            </a:r>
          </a:p>
          <a:p>
            <a:pPr lvl="0" algn="just"/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Вы его любите, дети,</a:t>
            </a:r>
          </a:p>
          <a:p>
            <a:pPr lvl="0" algn="just"/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Самый добрый дом на свете</a:t>
            </a:r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79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10" descr="Разные картинки для детских презентаций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622675"/>
            <a:ext cx="3094038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12" descr="Ягоды годжи картинки божьей коровки Худеем вместе!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4168" y="64967"/>
            <a:ext cx="3229695" cy="2787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475656" y="188913"/>
            <a:ext cx="6048672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ru-RU" sz="2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 детский  сад   детишки </a:t>
            </a:r>
          </a:p>
          <a:p>
            <a:pPr algn="just"/>
            <a:r>
              <a:rPr lang="ru-RU" sz="2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радостью всегда  идут, </a:t>
            </a:r>
          </a:p>
          <a:p>
            <a:pPr algn="just"/>
            <a:r>
              <a:rPr lang="ru-RU" sz="2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девчонки, и мальчишки, </a:t>
            </a:r>
          </a:p>
          <a:p>
            <a:pPr algn="just"/>
            <a:r>
              <a:rPr lang="ru-RU" sz="2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Очень нравится им тут! </a:t>
            </a:r>
          </a:p>
          <a:p>
            <a:pPr algn="just"/>
            <a:r>
              <a:rPr lang="ru-RU" sz="2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садике  у нас </a:t>
            </a:r>
          </a:p>
          <a:p>
            <a:pPr algn="just"/>
            <a:r>
              <a:rPr lang="ru-RU" sz="2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Очень интересно! </a:t>
            </a:r>
          </a:p>
          <a:p>
            <a:pPr algn="just"/>
            <a:r>
              <a:rPr lang="ru-RU" sz="2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Хотим мы провести для Вас </a:t>
            </a:r>
          </a:p>
          <a:p>
            <a:pPr algn="just"/>
            <a:r>
              <a:rPr lang="ru-RU" sz="2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Экскурсию все вместе. </a:t>
            </a:r>
          </a:p>
          <a:p>
            <a:pPr algn="just"/>
            <a:r>
              <a:rPr lang="ru-RU" sz="2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 двери в сказку открываем, </a:t>
            </a:r>
          </a:p>
          <a:p>
            <a:pPr algn="just"/>
            <a:r>
              <a:rPr lang="ru-RU" sz="2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в нашу группу приглашаем!</a:t>
            </a:r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SAM_286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8024" y="170638"/>
            <a:ext cx="4176464" cy="2862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Предпросмотр - Схема вышивки &quot;солнышко&quot; - Схемы вышивки - tanyuha_shtanko - Авторы - Портал &quot;Вышивка крестом&quot;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2843808" cy="284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4714876" y="3212976"/>
            <a:ext cx="421484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раздевалке шкафчики. </a:t>
            </a:r>
          </a:p>
          <a:p>
            <a:r>
              <a:rPr lang="ru-RU" sz="20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них пальто и шарфики, </a:t>
            </a:r>
          </a:p>
          <a:p>
            <a:r>
              <a:rPr lang="ru-RU" sz="20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Туфли, шапочки, ботинки, </a:t>
            </a:r>
          </a:p>
          <a:p>
            <a:r>
              <a:rPr lang="ru-RU" sz="20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на шкафчиках картинки: </a:t>
            </a:r>
          </a:p>
          <a:p>
            <a:r>
              <a:rPr lang="ru-RU" sz="20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Знаю я зачем картинки! </a:t>
            </a:r>
          </a:p>
          <a:p>
            <a:r>
              <a:rPr lang="ru-RU" sz="20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Чтоб не путали ботинки, </a:t>
            </a:r>
          </a:p>
          <a:p>
            <a:r>
              <a:rPr lang="ru-RU" sz="20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Туфли, шапочки, пальтишки </a:t>
            </a:r>
          </a:p>
          <a:p>
            <a:r>
              <a:rPr lang="ru-RU" sz="20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Дани, Поли и  Маришки. </a:t>
            </a:r>
          </a:p>
        </p:txBody>
      </p:sp>
      <p:pic>
        <p:nvPicPr>
          <p:cNvPr id="2050" name="Picture 2" descr="F:\SAM_2868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3607" y="2852936"/>
            <a:ext cx="4082659" cy="2666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10800000" flipV="1">
            <a:off x="539552" y="5412486"/>
            <a:ext cx="3960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5744789"/>
            <a:ext cx="40853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Диванчик здесь удобный есть, </a:t>
            </a:r>
          </a:p>
          <a:p>
            <a:pPr lvl="0"/>
            <a:r>
              <a:rPr lang="ru-RU" sz="20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хочет, тот и может сесть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895292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 idx="4294967295"/>
          </p:nvPr>
        </p:nvSpPr>
        <p:spPr>
          <a:xfrm>
            <a:off x="2386013" y="260350"/>
            <a:ext cx="6757987" cy="1152525"/>
          </a:xfrm>
        </p:spPr>
        <p:txBody>
          <a:bodyPr/>
          <a:lstStyle/>
          <a:p>
            <a:pPr marL="0" lvl="0" indent="0" algn="l" eaLnBrk="1" hangingPunct="1">
              <a:buNone/>
            </a:pPr>
            <a:r>
              <a:rPr lang="ru-RU" sz="2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С вами в группу мы попали, </a:t>
            </a:r>
            <a:br>
              <a:rPr lang="ru-RU" sz="2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ru-RU" sz="2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Вы такого не видали. </a:t>
            </a:r>
            <a:br>
              <a:rPr lang="ru-RU" sz="2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В  нашей  группе  мы  дружны,</a:t>
            </a:r>
            <a:br>
              <a:rPr lang="ru-RU" sz="2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</a:br>
            <a:r>
              <a:rPr lang="ru-RU" sz="2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В  неё  мы  ходим  от  души,</a:t>
            </a:r>
            <a:br>
              <a:rPr lang="ru-RU" sz="2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</a:br>
            <a:r>
              <a:rPr lang="ru-RU" sz="2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Учимся  мы  здесь  играть,</a:t>
            </a:r>
            <a:br>
              <a:rPr lang="ru-RU" sz="2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</a:br>
            <a:r>
              <a:rPr lang="ru-RU" sz="2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Игрушки  дружно  убирать.</a:t>
            </a:r>
            <a:br>
              <a:rPr lang="ru-RU" sz="2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</a:br>
            <a:r>
              <a:rPr lang="ru-RU" sz="2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Считать,  читать,  мир  познавать</a:t>
            </a:r>
            <a:br>
              <a:rPr lang="ru-RU" sz="2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</a:br>
            <a:r>
              <a:rPr lang="ru-RU" sz="24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Про  всё  на  свете  желаем  знать</a:t>
            </a:r>
            <a:endParaRPr lang="ru-RU" sz="2400" dirty="0"/>
          </a:p>
        </p:txBody>
      </p:sp>
      <p:pic>
        <p:nvPicPr>
          <p:cNvPr id="14" name="Picture 26" descr="Веселые картинки для детей. . Обои для рабочего стола с персонажами мультфильмов и детских книг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51352"/>
            <a:ext cx="1639867" cy="2749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6" descr="Коктейль на прозрачном фоне. . Фотохостинг - фотографии, картинки, изображения.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8304" y="64048"/>
            <a:ext cx="1747025" cy="2356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 descr="F:\SAM_2939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624" y="3451268"/>
            <a:ext cx="5567604" cy="3253143"/>
          </a:xfrm>
          <a:prstGeom prst="rect">
            <a:avLst/>
          </a:prstGeom>
          <a:noFill/>
        </p:spPr>
      </p:pic>
      <p:pic>
        <p:nvPicPr>
          <p:cNvPr id="17" name="Picture 18" descr="Все для деток Красивые Куклы Купить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7439" y="3966534"/>
            <a:ext cx="1848753" cy="2737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5777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SAM_3045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857232"/>
            <a:ext cx="4095779" cy="3071834"/>
          </a:xfrm>
          <a:prstGeom prst="rect">
            <a:avLst/>
          </a:prstGeom>
          <a:noFill/>
        </p:spPr>
      </p:pic>
      <p:sp>
        <p:nvSpPr>
          <p:cNvPr id="4" name="Текст 3"/>
          <p:cNvSpPr>
            <a:spLocks noGrp="1"/>
          </p:cNvSpPr>
          <p:nvPr>
            <p:ph type="body" idx="4294967295"/>
          </p:nvPr>
        </p:nvSpPr>
        <p:spPr>
          <a:xfrm>
            <a:off x="1071538" y="214313"/>
            <a:ext cx="6929486" cy="714375"/>
          </a:xfrm>
        </p:spPr>
        <p:txBody>
          <a:bodyPr/>
          <a:lstStyle/>
          <a:p>
            <a:pPr algn="ctr">
              <a:buNone/>
            </a:pPr>
            <a:r>
              <a:rPr lang="ru-RU" sz="3600" dirty="0">
                <a:solidFill>
                  <a:srgbClr val="009900"/>
                </a:solidFill>
              </a:rPr>
              <a:t>«</a:t>
            </a:r>
            <a:r>
              <a:rPr lang="ru-RU" sz="3600" b="1" dirty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Центр  познания»</a:t>
            </a:r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4143372" y="1340850"/>
            <a:ext cx="5000628" cy="1677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9088" lvl="0" indent="-319088" eaLnBrk="0" hangingPunct="0">
              <a:buClr>
                <a:srgbClr val="786F51"/>
              </a:buClr>
              <a:buSzPct val="128000"/>
            </a:pPr>
            <a:r>
              <a:rPr lang="ru-RU" sz="2300" b="1" dirty="0">
                <a:solidFill>
                  <a:srgbClr val="3333FF"/>
                </a:solidFill>
                <a:effectLst>
                  <a:reflection blurRad="6350" stA="55000" endA="300" endPos="45500" dir="5400000" sy="-100000" algn="bl" rotWithShape="0"/>
                </a:effectLst>
                <a:latin typeface="Trebuchet MS"/>
                <a:ea typeface="+mj-ea"/>
                <a:cs typeface="+mj-cs"/>
              </a:rPr>
              <a:t>    </a:t>
            </a:r>
            <a:r>
              <a:rPr lang="ru-RU" sz="2000" b="1" dirty="0">
                <a:solidFill>
                  <a:srgbClr val="3333FF"/>
                </a:soli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Учебная  зона  есть  у нас –</a:t>
            </a:r>
            <a:br>
              <a:rPr lang="ru-RU" sz="2000" b="1" dirty="0">
                <a:solidFill>
                  <a:srgbClr val="3333FF"/>
                </a:soli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</a:br>
            <a:r>
              <a:rPr lang="ru-RU" sz="2000" b="1" dirty="0">
                <a:solidFill>
                  <a:srgbClr val="3333FF"/>
                </a:soli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В  ней  с фигурами  знакомимся,  </a:t>
            </a:r>
            <a:br>
              <a:rPr lang="ru-RU" sz="2000" b="1" dirty="0">
                <a:solidFill>
                  <a:srgbClr val="3333FF"/>
                </a:soli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</a:br>
            <a:r>
              <a:rPr lang="ru-RU" sz="2000" b="1" dirty="0">
                <a:solidFill>
                  <a:srgbClr val="3333FF"/>
                </a:soli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Про цифры  много узнаём</a:t>
            </a:r>
            <a:br>
              <a:rPr lang="ru-RU" sz="2000" b="1" dirty="0">
                <a:solidFill>
                  <a:srgbClr val="3333FF"/>
                </a:soli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</a:br>
            <a:r>
              <a:rPr lang="ru-RU" sz="2000" b="1" dirty="0">
                <a:solidFill>
                  <a:srgbClr val="3333FF"/>
                </a:soli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И  математики  законы  </a:t>
            </a:r>
            <a:br>
              <a:rPr lang="ru-RU" sz="2000" b="1" dirty="0">
                <a:solidFill>
                  <a:srgbClr val="3333FF"/>
                </a:soli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</a:br>
            <a:r>
              <a:rPr lang="ru-RU" sz="2000" b="1" dirty="0">
                <a:solidFill>
                  <a:srgbClr val="3333FF"/>
                </a:soli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Постигать  не  устаём</a:t>
            </a:r>
          </a:p>
        </p:txBody>
      </p:sp>
      <p:pic>
        <p:nvPicPr>
          <p:cNvPr id="2" name="Picture 2" descr="F:\SAM_3049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0562" y="3286124"/>
            <a:ext cx="4429156" cy="3214710"/>
          </a:xfrm>
          <a:prstGeom prst="rect">
            <a:avLst/>
          </a:prstGeom>
          <a:noFill/>
        </p:spPr>
      </p:pic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285720" y="4138889"/>
            <a:ext cx="400052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strike="noStrike" cap="none" normalizeH="0" baseline="0" dirty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Воспитатель помогает </a:t>
            </a:r>
            <a:endParaRPr kumimoji="0" lang="ru-RU" sz="2000" b="1" i="0" strike="noStrike" cap="none" normalizeH="0" baseline="0" dirty="0">
              <a:ln>
                <a:noFill/>
              </a:ln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strike="noStrike" cap="none" normalizeH="0" baseline="0" dirty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Много нового узнать. </a:t>
            </a:r>
            <a:endParaRPr kumimoji="0" lang="ru-RU" sz="2000" b="1" i="0" strike="noStrike" cap="none" normalizeH="0" baseline="0" dirty="0">
              <a:ln>
                <a:noFill/>
              </a:ln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strike="noStrike" cap="none" normalizeH="0" baseline="0" dirty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Учимся мы здесь, играя, </a:t>
            </a:r>
            <a:endParaRPr kumimoji="0" lang="ru-RU" sz="2000" b="1" i="0" strike="noStrike" cap="none" normalizeH="0" baseline="0" dirty="0">
              <a:ln>
                <a:noFill/>
              </a:ln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strike="noStrike" cap="none" normalizeH="0" baseline="0" dirty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Легче мир так познавать</a:t>
            </a:r>
            <a:r>
              <a:rPr kumimoji="0" lang="ru-RU" sz="1200" b="1" i="0" strike="noStrike" cap="none" normalizeH="0" baseline="0" dirty="0">
                <a:ln>
                  <a:noFill/>
                </a:ln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sz="1800" b="1" i="0" strike="noStrike" cap="none" normalizeH="0" baseline="0" dirty="0">
              <a:ln>
                <a:noFill/>
              </a:ln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000496" y="714375"/>
            <a:ext cx="5143503" cy="2143121"/>
          </a:xfrm>
        </p:spPr>
        <p:txBody>
          <a:bodyPr/>
          <a:lstStyle/>
          <a:p>
            <a:pPr algn="l">
              <a:buNone/>
            </a:pPr>
            <a:r>
              <a:rPr lang="ru-RU" sz="1600" dirty="0"/>
              <a:t>      </a:t>
            </a:r>
            <a:r>
              <a:rPr lang="ru-RU" sz="2000" dirty="0">
                <a:solidFill>
                  <a:srgbClr val="3333FF"/>
                </a:solidFill>
                <a:latin typeface="Comic Sans MS" pitchFamily="66" charset="0"/>
              </a:rPr>
              <a:t>В   этом  центре   всё  интересно.</a:t>
            </a:r>
            <a:br>
              <a:rPr lang="ru-RU" sz="2000" dirty="0">
                <a:solidFill>
                  <a:srgbClr val="3333FF"/>
                </a:solidFill>
                <a:latin typeface="Comic Sans MS" pitchFamily="66" charset="0"/>
              </a:rPr>
            </a:br>
            <a:r>
              <a:rPr lang="ru-RU" sz="2000" dirty="0">
                <a:solidFill>
                  <a:srgbClr val="3333FF"/>
                </a:solidFill>
                <a:latin typeface="Comic Sans MS" pitchFamily="66" charset="0"/>
              </a:rPr>
              <a:t>Это всем уже известно.</a:t>
            </a:r>
            <a:br>
              <a:rPr lang="ru-RU" sz="2000" dirty="0">
                <a:solidFill>
                  <a:srgbClr val="3333FF"/>
                </a:solidFill>
                <a:latin typeface="Comic Sans MS" pitchFamily="66" charset="0"/>
              </a:rPr>
            </a:br>
            <a:r>
              <a:rPr lang="ru-RU" sz="2000" dirty="0">
                <a:solidFill>
                  <a:srgbClr val="3333FF"/>
                </a:solidFill>
                <a:latin typeface="Comic Sans MS" pitchFamily="66" charset="0"/>
              </a:rPr>
              <a:t>В нём  песок  и  воду  изучаем,</a:t>
            </a:r>
            <a:br>
              <a:rPr lang="ru-RU" sz="2000" dirty="0">
                <a:solidFill>
                  <a:srgbClr val="3333FF"/>
                </a:solidFill>
                <a:latin typeface="Comic Sans MS" pitchFamily="66" charset="0"/>
              </a:rPr>
            </a:br>
            <a:r>
              <a:rPr lang="ru-RU" sz="2000" dirty="0">
                <a:solidFill>
                  <a:srgbClr val="3333FF"/>
                </a:solidFill>
                <a:latin typeface="Comic Sans MS" pitchFamily="66" charset="0"/>
              </a:rPr>
              <a:t>И, думаем, что  скоро  про  них  всё узнаем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1214414" y="0"/>
            <a:ext cx="7000924" cy="857250"/>
          </a:xfrm>
        </p:spPr>
        <p:txBody>
          <a:bodyPr/>
          <a:lstStyle/>
          <a:p>
            <a:pPr algn="ctr">
              <a:buNone/>
            </a:pPr>
            <a:r>
              <a:rPr lang="ru-RU" sz="3200" b="1" dirty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«Центр  воды  и  песка»</a:t>
            </a:r>
          </a:p>
        </p:txBody>
      </p:sp>
      <p:pic>
        <p:nvPicPr>
          <p:cNvPr id="1026" name="Picture 2" descr="F:\SAM_309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20" y="785794"/>
            <a:ext cx="3643338" cy="3107553"/>
          </a:xfrm>
          <a:prstGeom prst="rect">
            <a:avLst/>
          </a:prstGeom>
          <a:noFill/>
        </p:spPr>
      </p:pic>
      <p:pic>
        <p:nvPicPr>
          <p:cNvPr id="4" name="Picture 2" descr="F:\SAM_309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3438" y="3500438"/>
            <a:ext cx="4286280" cy="3214710"/>
          </a:xfrm>
          <a:prstGeom prst="rect">
            <a:avLst/>
          </a:prstGeom>
          <a:noFill/>
        </p:spPr>
      </p:pic>
      <p:pic>
        <p:nvPicPr>
          <p:cNvPr id="7" name="Picture 10" descr="Новости - Дневник.ру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4143380"/>
            <a:ext cx="2214578" cy="251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Картинки со всего света: буклеты для родителей в детском саду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0364" y="3929066"/>
            <a:ext cx="1776412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buNone/>
            </a:pPr>
            <a:r>
              <a:rPr lang="ru-RU" sz="3600" dirty="0">
                <a:solidFill>
                  <a:srgbClr val="009900"/>
                </a:solidFill>
                <a:latin typeface="Comic Sans MS" pitchFamily="66" charset="0"/>
              </a:rPr>
              <a:t>«Центр  экспериментирования»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28596" y="142852"/>
            <a:ext cx="8182005" cy="857256"/>
          </a:xfrm>
        </p:spPr>
        <p:txBody>
          <a:bodyPr/>
          <a:lstStyle/>
          <a:p>
            <a:pPr algn="ctr">
              <a:buNone/>
            </a:pPr>
            <a:r>
              <a:rPr lang="ru-RU" sz="3200" b="1" dirty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«Центр   экспериментирования»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214282" y="4357694"/>
            <a:ext cx="4429156" cy="2286016"/>
          </a:xfrm>
        </p:spPr>
        <p:txBody>
          <a:bodyPr/>
          <a:lstStyle/>
          <a:p>
            <a:r>
              <a:rPr lang="ru-RU" sz="2000" b="1" dirty="0">
                <a:solidFill>
                  <a:srgbClr val="3333FF"/>
                </a:solidFill>
                <a:latin typeface="Comic Sans MS" pitchFamily="66" charset="0"/>
              </a:rPr>
              <a:t>Как  наш  опыт получился,</a:t>
            </a:r>
          </a:p>
          <a:p>
            <a:r>
              <a:rPr lang="ru-RU" sz="2000" b="1" dirty="0">
                <a:solidFill>
                  <a:srgbClr val="3333FF"/>
                </a:solidFill>
                <a:latin typeface="Comic Sans MS" pitchFamily="66" charset="0"/>
              </a:rPr>
              <a:t>Сколько  времени  он  длился!</a:t>
            </a:r>
          </a:p>
          <a:p>
            <a:r>
              <a:rPr lang="ru-RU" sz="2000" b="1" dirty="0">
                <a:solidFill>
                  <a:srgbClr val="3333FF"/>
                </a:solidFill>
                <a:latin typeface="Comic Sans MS" pitchFamily="66" charset="0"/>
              </a:rPr>
              <a:t>Удивляемся  всему:</a:t>
            </a:r>
          </a:p>
          <a:p>
            <a:r>
              <a:rPr lang="ru-RU" sz="2000" b="1" dirty="0">
                <a:solidFill>
                  <a:srgbClr val="3333FF"/>
                </a:solidFill>
                <a:latin typeface="Comic Sans MS" pitchFamily="66" charset="0"/>
              </a:rPr>
              <a:t>Как?  Зачем?  И почему?</a:t>
            </a:r>
          </a:p>
        </p:txBody>
      </p:sp>
      <p:pic>
        <p:nvPicPr>
          <p:cNvPr id="1026" name="Picture 2" descr="F:\SAM_310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59" y="1071546"/>
            <a:ext cx="3905278" cy="3143272"/>
          </a:xfrm>
          <a:prstGeom prst="rect">
            <a:avLst/>
          </a:prstGeom>
          <a:noFill/>
        </p:spPr>
      </p:pic>
      <p:pic>
        <p:nvPicPr>
          <p:cNvPr id="3" name="Picture 2" descr="F:\SAM_309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4876" y="3357562"/>
            <a:ext cx="4238654" cy="328614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500562" y="1071546"/>
            <a:ext cx="4286280" cy="1623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>
              <a:spcBef>
                <a:spcPct val="20000"/>
              </a:spcBef>
              <a:spcAft>
                <a:spcPts val="300"/>
              </a:spcAft>
              <a:buClr>
                <a:srgbClr val="786F51"/>
              </a:buClr>
              <a:buSzPct val="130000"/>
            </a:pPr>
            <a:r>
              <a:rPr lang="ru-RU" sz="2000" b="1" dirty="0">
                <a:solidFill>
                  <a:srgbClr val="3333FF"/>
                </a:solidFill>
              </a:rPr>
              <a:t>Это  всё  - эксперименты-</a:t>
            </a:r>
          </a:p>
          <a:p>
            <a:pPr lvl="0" eaLnBrk="0" hangingPunct="0">
              <a:spcBef>
                <a:spcPct val="20000"/>
              </a:spcBef>
              <a:spcAft>
                <a:spcPts val="300"/>
              </a:spcAft>
              <a:buClr>
                <a:srgbClr val="786F51"/>
              </a:buClr>
              <a:buSzPct val="130000"/>
            </a:pPr>
            <a:r>
              <a:rPr lang="ru-RU" sz="2000" b="1" dirty="0">
                <a:solidFill>
                  <a:srgbClr val="3333FF"/>
                </a:solidFill>
              </a:rPr>
              <a:t>Интересные  моменты!</a:t>
            </a:r>
          </a:p>
          <a:p>
            <a:pPr lvl="0" eaLnBrk="0" hangingPunct="0">
              <a:spcBef>
                <a:spcPct val="20000"/>
              </a:spcBef>
              <a:spcAft>
                <a:spcPts val="300"/>
              </a:spcAft>
              <a:buClr>
                <a:srgbClr val="786F51"/>
              </a:buClr>
              <a:buSzPct val="130000"/>
            </a:pPr>
            <a:r>
              <a:rPr lang="ru-RU" sz="2000" b="1" dirty="0">
                <a:solidFill>
                  <a:srgbClr val="3333FF"/>
                </a:solidFill>
              </a:rPr>
              <a:t>Всё, всё,  всё  хотим  узнать!</a:t>
            </a:r>
          </a:p>
          <a:p>
            <a:pPr lvl="0" eaLnBrk="0" hangingPunct="0">
              <a:spcBef>
                <a:spcPct val="20000"/>
              </a:spcBef>
              <a:spcAft>
                <a:spcPts val="300"/>
              </a:spcAft>
              <a:buClr>
                <a:srgbClr val="786F51"/>
              </a:buClr>
              <a:buSzPct val="130000"/>
            </a:pPr>
            <a:r>
              <a:rPr lang="ru-RU" sz="2000" b="1" dirty="0">
                <a:solidFill>
                  <a:srgbClr val="3333FF"/>
                </a:solidFill>
              </a:rPr>
              <a:t>Нужно  всё  зарисовать!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 descr="Предпросмотр - Схема вышивки &quot;солнышко&quot; - Схемы вышивки - tanyuha_shtanko - Авторы - Портал &quot;Вышивка крестом&quot;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28017" y="-11088"/>
            <a:ext cx="1271638" cy="127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7584" y="171885"/>
            <a:ext cx="5304541" cy="928693"/>
          </a:xfrm>
        </p:spPr>
        <p:txBody>
          <a:bodyPr/>
          <a:lstStyle/>
          <a:p>
            <a:pPr algn="ctr">
              <a:buNone/>
            </a:pPr>
            <a:r>
              <a:rPr lang="ru-RU" dirty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«Физкультурно – оздоровительный  центр»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286380" y="3643290"/>
            <a:ext cx="3857620" cy="3357562"/>
          </a:xfrm>
        </p:spPr>
        <p:txBody>
          <a:bodyPr/>
          <a:lstStyle/>
          <a:p>
            <a:pPr algn="just">
              <a:buNone/>
            </a:pPr>
            <a:r>
              <a:rPr lang="ru-RU" sz="16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И  всё  у  нас для  спорта  есть:</a:t>
            </a:r>
          </a:p>
          <a:p>
            <a:pPr algn="just">
              <a:buNone/>
            </a:pPr>
            <a:r>
              <a:rPr lang="ru-RU" sz="16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Скакалки,  кегли  и  дорожки,</a:t>
            </a:r>
          </a:p>
          <a:p>
            <a:pPr algn="just">
              <a:buNone/>
            </a:pPr>
            <a:r>
              <a:rPr lang="ru-RU" sz="16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И  тренажеров  есть  немножко,</a:t>
            </a:r>
          </a:p>
          <a:p>
            <a:pPr algn="just">
              <a:buNone/>
            </a:pPr>
            <a:r>
              <a:rPr lang="ru-RU" sz="16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Мячи, гантели,  кольца  есть – </a:t>
            </a:r>
          </a:p>
          <a:p>
            <a:pPr algn="just">
              <a:buNone/>
            </a:pPr>
            <a:r>
              <a:rPr lang="ru-RU" sz="16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Всё невозможно  перечесть!</a:t>
            </a:r>
          </a:p>
          <a:p>
            <a:pPr algn="just">
              <a:buNone/>
            </a:pPr>
            <a:r>
              <a:rPr lang="ru-RU" sz="16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Со спортом дружим  не  напрасно.</a:t>
            </a:r>
          </a:p>
          <a:p>
            <a:pPr algn="just">
              <a:buNone/>
            </a:pPr>
            <a:r>
              <a:rPr lang="ru-RU" sz="16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И  цель  свою  мы  видим  ясно:</a:t>
            </a:r>
          </a:p>
          <a:p>
            <a:pPr algn="just">
              <a:buNone/>
            </a:pPr>
            <a:r>
              <a:rPr lang="ru-RU" sz="16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Хотим  быстрее  подрасти,</a:t>
            </a:r>
          </a:p>
          <a:p>
            <a:pPr algn="just">
              <a:buNone/>
            </a:pPr>
            <a:r>
              <a:rPr lang="ru-RU" sz="16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России   славу  принести. 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395536" y="1731277"/>
            <a:ext cx="4000528" cy="1214446"/>
          </a:xfrm>
        </p:spPr>
        <p:txBody>
          <a:bodyPr/>
          <a:lstStyle/>
          <a:p>
            <a:pPr algn="just"/>
            <a:r>
              <a:rPr lang="ru-RU" sz="16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Вам  представить  мы  хотим</a:t>
            </a:r>
          </a:p>
          <a:p>
            <a:pPr algn="just"/>
            <a:r>
              <a:rPr lang="ru-RU" sz="16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Уголок спортивный!</a:t>
            </a:r>
          </a:p>
          <a:p>
            <a:pPr algn="just"/>
            <a:r>
              <a:rPr lang="ru-RU" sz="16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Хочешь  ты  спортивным  быть?</a:t>
            </a:r>
          </a:p>
          <a:p>
            <a:pPr algn="just"/>
            <a:r>
              <a:rPr lang="ru-RU" sz="16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Двигайся  активно!</a:t>
            </a:r>
          </a:p>
        </p:txBody>
      </p:sp>
      <p:pic>
        <p:nvPicPr>
          <p:cNvPr id="1026" name="Picture 2" descr="F:\SAM_3098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3068960"/>
            <a:ext cx="5040560" cy="3648532"/>
          </a:xfrm>
          <a:prstGeom prst="rect">
            <a:avLst/>
          </a:prstGeom>
          <a:noFill/>
        </p:spPr>
      </p:pic>
      <p:pic>
        <p:nvPicPr>
          <p:cNvPr id="2" name="Picture 2" descr="F:\SAM_3099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268760"/>
            <a:ext cx="3672408" cy="2503902"/>
          </a:xfrm>
          <a:prstGeom prst="rect">
            <a:avLst/>
          </a:prstGeom>
          <a:noFill/>
        </p:spPr>
      </p:pic>
      <p:pic>
        <p:nvPicPr>
          <p:cNvPr id="9" name="Picture 4" descr="Начинай день с зарядки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1285852" cy="1614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835696" y="0"/>
            <a:ext cx="5715040" cy="857256"/>
          </a:xfrm>
        </p:spPr>
        <p:txBody>
          <a:bodyPr/>
          <a:lstStyle/>
          <a:p>
            <a:pPr algn="ctr">
              <a:buNone/>
            </a:pPr>
            <a:r>
              <a:rPr lang="ru-RU" sz="4000" dirty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«Центр   природы»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half" idx="2"/>
          </p:nvPr>
        </p:nvSpPr>
        <p:spPr>
          <a:xfrm>
            <a:off x="16311" y="908720"/>
            <a:ext cx="4143404" cy="4643470"/>
          </a:xfrm>
        </p:spPr>
        <p:txBody>
          <a:bodyPr/>
          <a:lstStyle/>
          <a:p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Уголок   природы</a:t>
            </a:r>
          </a:p>
          <a:p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  нашей  группе  есть.</a:t>
            </a:r>
          </a:p>
          <a:p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Здесь  герань,  фиалки</a:t>
            </a:r>
          </a:p>
          <a:p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Все  цветы  не  счесть.</a:t>
            </a:r>
          </a:p>
          <a:p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У  нас  на полках  много  игр</a:t>
            </a:r>
          </a:p>
          <a:p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Они ведут  нас  в мир  природы.</a:t>
            </a:r>
          </a:p>
          <a:p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Что,  и  где, и  почему?</a:t>
            </a:r>
          </a:p>
          <a:p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Как, когда,  откуда?</a:t>
            </a:r>
          </a:p>
          <a:p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Всем  поведают  они</a:t>
            </a:r>
          </a:p>
          <a:p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Тем,  кто  верит  в  чудо!</a:t>
            </a:r>
          </a:p>
        </p:txBody>
      </p:sp>
      <p:pic>
        <p:nvPicPr>
          <p:cNvPr id="1026" name="Picture 2" descr="F:\SAM_288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5936" y="1071546"/>
            <a:ext cx="5040560" cy="4572032"/>
          </a:xfrm>
          <a:prstGeom prst="rect">
            <a:avLst/>
          </a:prstGeom>
          <a:noFill/>
        </p:spPr>
      </p:pic>
      <p:pic>
        <p:nvPicPr>
          <p:cNvPr id="6" name="Picture 26" descr="сова мудрость.png - Просмотр картинки - Хостинг картинок и изображений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4929198"/>
            <a:ext cx="1785950" cy="1739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1643042" y="476672"/>
            <a:ext cx="4552082" cy="1500197"/>
          </a:xfrm>
        </p:spPr>
        <p:txBody>
          <a:bodyPr/>
          <a:lstStyle/>
          <a:p>
            <a:pPr algn="just">
              <a:buNone/>
            </a:pPr>
            <a:r>
              <a:rPr lang="ru-RU" sz="20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 </a:t>
            </a:r>
            <a:r>
              <a:rPr lang="ru-RU" sz="22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Есть в группе нашей огород, </a:t>
            </a:r>
            <a:br>
              <a:rPr lang="ru-RU" sz="22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22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Много там всего растет. </a:t>
            </a:r>
            <a:br>
              <a:rPr lang="ru-RU" sz="22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22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Огород мы поливаем, </a:t>
            </a:r>
            <a:br>
              <a:rPr lang="ru-RU" sz="22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22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За рассадой наблюдаем. </a:t>
            </a:r>
          </a:p>
        </p:txBody>
      </p:sp>
      <p:pic>
        <p:nvPicPr>
          <p:cNvPr id="3" name="Picture 2" descr="C:\Users\user\Desktop\фото\DSCI116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481" y="2236661"/>
            <a:ext cx="4510464" cy="4432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er\Desktop\фото\DSCI116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2236661"/>
            <a:ext cx="4572000" cy="4432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63688" y="44624"/>
            <a:ext cx="5357850" cy="648072"/>
          </a:xfrm>
        </p:spPr>
        <p:txBody>
          <a:bodyPr/>
          <a:lstStyle/>
          <a:p>
            <a:pPr algn="ctr">
              <a:buNone/>
            </a:pPr>
            <a:r>
              <a:rPr lang="ru-RU" sz="3200" dirty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«Центр   книга»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 rot="10800000" flipH="1" flipV="1">
            <a:off x="5364088" y="4581128"/>
            <a:ext cx="3500462" cy="1643074"/>
          </a:xfrm>
        </p:spPr>
        <p:txBody>
          <a:bodyPr/>
          <a:lstStyle/>
          <a:p>
            <a:pPr algn="just"/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  библиотеке  нашей</a:t>
            </a:r>
          </a:p>
          <a:p>
            <a:pPr algn="just"/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Вас  ждёт хороший  друг</a:t>
            </a:r>
          </a:p>
          <a:p>
            <a:pPr algn="just"/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Он  книгою  зовётся</a:t>
            </a:r>
          </a:p>
          <a:p>
            <a:pPr algn="just"/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Для  всех   ребят  вокруг.</a:t>
            </a:r>
          </a:p>
        </p:txBody>
      </p:sp>
      <p:pic>
        <p:nvPicPr>
          <p:cNvPr id="1026" name="Picture 2" descr="F:\SAM_287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4876" y="908720"/>
            <a:ext cx="4332178" cy="3249134"/>
          </a:xfrm>
          <a:prstGeom prst="rect">
            <a:avLst/>
          </a:prstGeom>
          <a:noFill/>
        </p:spPr>
      </p:pic>
      <p:pic>
        <p:nvPicPr>
          <p:cNvPr id="2" name="Picture 2" descr="D:\Мои документы\SAM_2685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3" y="3369602"/>
            <a:ext cx="4464497" cy="334837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51520" y="1268760"/>
            <a:ext cx="392909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полках книг у нас  несчесть</a:t>
            </a:r>
          </a:p>
          <a:p>
            <a:pPr algn="just">
              <a:buNone/>
            </a:pPr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Разных  народов  сказки  есть</a:t>
            </a:r>
          </a:p>
          <a:p>
            <a:pPr algn="just">
              <a:buNone/>
            </a:pPr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Нам  воспитатель  их читает</a:t>
            </a:r>
          </a:p>
          <a:p>
            <a:pPr algn="just">
              <a:buNone/>
            </a:pPr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Каждый  из нас себя  героем  представляет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763688" y="116632"/>
            <a:ext cx="6215106" cy="714379"/>
          </a:xfrm>
        </p:spPr>
        <p:txBody>
          <a:bodyPr/>
          <a:lstStyle/>
          <a:p>
            <a:pPr algn="ctr">
              <a:buNone/>
            </a:pPr>
            <a:r>
              <a:rPr lang="ru-RU" sz="4000" dirty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«Центр   творчества»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half" idx="2"/>
          </p:nvPr>
        </p:nvSpPr>
        <p:spPr>
          <a:xfrm>
            <a:off x="107504" y="1340768"/>
            <a:ext cx="3643338" cy="2500330"/>
          </a:xfrm>
        </p:spPr>
        <p:txBody>
          <a:bodyPr/>
          <a:lstStyle/>
          <a:p>
            <a:pPr algn="just"/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И в восемь лет, </a:t>
            </a:r>
          </a:p>
          <a:p>
            <a:pPr algn="just"/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И в три, и в пять. </a:t>
            </a:r>
          </a:p>
          <a:p>
            <a:pPr algn="just"/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Все дети любят рисовать. </a:t>
            </a:r>
          </a:p>
          <a:p>
            <a:pPr algn="just"/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Мы с тобою целый мир </a:t>
            </a:r>
          </a:p>
          <a:p>
            <a:pPr algn="just"/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На бумаге создадим: </a:t>
            </a:r>
          </a:p>
          <a:p>
            <a:pPr algn="just"/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Птиц и рыб, дома, людей, </a:t>
            </a:r>
          </a:p>
          <a:p>
            <a:pPr algn="just"/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Даже сказочных зверей. </a:t>
            </a:r>
          </a:p>
          <a:p>
            <a:endParaRPr lang="ru-RU" dirty="0"/>
          </a:p>
        </p:txBody>
      </p:sp>
      <p:pic>
        <p:nvPicPr>
          <p:cNvPr id="5" name="Picture 2" descr="Веселые картинки для детей. . Обои для рабочего стола с перс…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640" y="4149080"/>
            <a:ext cx="2579136" cy="2547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F:\SAM_289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1880" y="1052736"/>
            <a:ext cx="5544616" cy="56220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642294"/>
            <a:ext cx="4572032" cy="1714513"/>
          </a:xfrm>
        </p:spPr>
        <p:txBody>
          <a:bodyPr/>
          <a:lstStyle/>
          <a:p>
            <a:pPr algn="l">
              <a:buNone/>
            </a:pPr>
            <a:r>
              <a:rPr lang="ru-RU" sz="1800" dirty="0">
                <a:latin typeface="Comic Sans MS" pitchFamily="66" charset="0"/>
              </a:rPr>
              <a:t>   </a:t>
            </a:r>
            <a:r>
              <a:rPr lang="ru-RU" sz="2400" dirty="0">
                <a:solidFill>
                  <a:srgbClr val="3333FF"/>
                </a:solidFill>
                <a:latin typeface="Comic Sans MS" pitchFamily="66" charset="0"/>
              </a:rPr>
              <a:t>Здесь полочка  красоты</a:t>
            </a:r>
            <a:br>
              <a:rPr lang="ru-RU" sz="2400" dirty="0">
                <a:solidFill>
                  <a:srgbClr val="3333FF"/>
                </a:solidFill>
                <a:latin typeface="Comic Sans MS" pitchFamily="66" charset="0"/>
              </a:rPr>
            </a:br>
            <a:r>
              <a:rPr lang="ru-RU" sz="2400" dirty="0">
                <a:solidFill>
                  <a:srgbClr val="3333FF"/>
                </a:solidFill>
                <a:latin typeface="Comic Sans MS" pitchFamily="66" charset="0"/>
              </a:rPr>
              <a:t>Не  заметить  сложно.</a:t>
            </a:r>
            <a:br>
              <a:rPr lang="ru-RU" sz="2400" dirty="0">
                <a:solidFill>
                  <a:srgbClr val="3333FF"/>
                </a:solidFill>
                <a:latin typeface="Comic Sans MS" pitchFamily="66" charset="0"/>
              </a:rPr>
            </a:br>
            <a:r>
              <a:rPr lang="ru-RU" sz="2400" dirty="0">
                <a:solidFill>
                  <a:srgbClr val="3333FF"/>
                </a:solidFill>
                <a:latin typeface="Comic Sans MS" pitchFamily="66" charset="0"/>
              </a:rPr>
              <a:t>Работами  мастеров  </a:t>
            </a:r>
            <a:br>
              <a:rPr lang="ru-RU" sz="2400" dirty="0">
                <a:solidFill>
                  <a:srgbClr val="3333FF"/>
                </a:solidFill>
                <a:latin typeface="Comic Sans MS" pitchFamily="66" charset="0"/>
              </a:rPr>
            </a:br>
            <a:r>
              <a:rPr lang="ru-RU" sz="2400" dirty="0">
                <a:solidFill>
                  <a:srgbClr val="3333FF"/>
                </a:solidFill>
                <a:latin typeface="Comic Sans MS" pitchFamily="66" charset="0"/>
              </a:rPr>
              <a:t>Восхититься  можно.</a:t>
            </a:r>
          </a:p>
        </p:txBody>
      </p:sp>
      <p:pic>
        <p:nvPicPr>
          <p:cNvPr id="1026" name="Picture 2" descr="F:\SAM_2893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2993532"/>
            <a:ext cx="4976228" cy="3721616"/>
          </a:xfrm>
          <a:prstGeom prst="rect">
            <a:avLst/>
          </a:prstGeom>
          <a:noFill/>
        </p:spPr>
      </p:pic>
      <p:pic>
        <p:nvPicPr>
          <p:cNvPr id="6" name="Picture 2" descr="F:\SAM_2891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3504" y="214290"/>
            <a:ext cx="3892992" cy="3862782"/>
          </a:xfrm>
          <a:prstGeom prst="rect">
            <a:avLst/>
          </a:prstGeom>
          <a:noFill/>
        </p:spPr>
      </p:pic>
      <p:pic>
        <p:nvPicPr>
          <p:cNvPr id="7" name="Picture 26" descr="Бесплатно смотреть онлайн Дымковская игрушка (Мельник М.В.) Full HD дымковская игрушка в детском саду видео уроки &quot; Самые горячи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47932" y="4214818"/>
            <a:ext cx="2373837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 flipV="1">
            <a:off x="428596" y="457628"/>
            <a:ext cx="40005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gradFill>
                  <a:gsLst>
                    <a:gs pos="0">
                      <a:srgbClr val="000000"/>
                    </a:gs>
                    <a:gs pos="40000">
                      <a:srgbClr val="000000">
                        <a:lumMod val="75000"/>
                        <a:lumOff val="25000"/>
                      </a:srgbClr>
                    </a:gs>
                    <a:gs pos="100000">
                      <a:srgbClr val="1F2123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Мои документы\SAM_2044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44" y="3643314"/>
            <a:ext cx="4320614" cy="2964677"/>
          </a:xfrm>
          <a:prstGeom prst="rect">
            <a:avLst/>
          </a:prstGeom>
          <a:noFill/>
        </p:spPr>
      </p:pic>
      <p:pic>
        <p:nvPicPr>
          <p:cNvPr id="1027" name="Picture 3" descr="D:\Мои документы\SAM_2052 (2)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6314" y="642918"/>
            <a:ext cx="4214842" cy="2946818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4282" y="214290"/>
            <a:ext cx="4643470" cy="1428760"/>
          </a:xfrm>
        </p:spPr>
        <p:txBody>
          <a:bodyPr/>
          <a:lstStyle/>
          <a:p>
            <a:pPr algn="ctr">
              <a:buNone/>
            </a:pPr>
            <a:r>
              <a:rPr lang="ru-RU" dirty="0">
                <a:solidFill>
                  <a:srgbClr val="009900"/>
                </a:solidFill>
              </a:rPr>
              <a:t>Мини  музей  посуды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 rot="10800000" flipV="1">
            <a:off x="142844" y="1643050"/>
            <a:ext cx="4643470" cy="1714512"/>
          </a:xfrm>
        </p:spPr>
        <p:txBody>
          <a:bodyPr/>
          <a:lstStyle/>
          <a:p>
            <a:pPr algn="l"/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Музей  посуды  в  группе  есть.</a:t>
            </a:r>
          </a:p>
          <a:p>
            <a:pPr algn="l"/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Предметов  интересных  в  нём  не счесть.</a:t>
            </a:r>
          </a:p>
          <a:p>
            <a:pPr algn="l"/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Тарелки, чашки, блюдца, ложки – </a:t>
            </a:r>
          </a:p>
          <a:p>
            <a:pPr algn="l"/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всё  не  перечесть.</a:t>
            </a:r>
          </a:p>
          <a:p>
            <a:pPr algn="l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4714876" y="4522666"/>
            <a:ext cx="421484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б не было  посуды,</a:t>
            </a:r>
          </a:p>
          <a:p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Нам  пришлось бы  очень  худо.</a:t>
            </a:r>
          </a:p>
          <a:p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  бы  тут  же  из  людей,</a:t>
            </a:r>
          </a:p>
          <a:p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Превратились  в  дикарей!</a:t>
            </a:r>
          </a:p>
          <a:p>
            <a:endParaRPr lang="ru-RU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090701" y="1751184"/>
            <a:ext cx="3500462" cy="3714776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Есть  «Центр музыки»  у  нас,</a:t>
            </a:r>
          </a:p>
          <a:p>
            <a:pPr algn="ctr"/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Там колокольчики звенят, </a:t>
            </a:r>
          </a:p>
          <a:p>
            <a:pPr algn="ctr"/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Барабанчики гремят, </a:t>
            </a:r>
          </a:p>
          <a:p>
            <a:pPr algn="ctr"/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Маракасы, дудки, бубны, </a:t>
            </a:r>
          </a:p>
          <a:p>
            <a:pPr algn="ctr"/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Строим музыкальный лад.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494339" y="155823"/>
            <a:ext cx="6778518" cy="1000132"/>
          </a:xfrm>
        </p:spPr>
        <p:txBody>
          <a:bodyPr/>
          <a:lstStyle/>
          <a:p>
            <a:pPr>
              <a:buNone/>
            </a:pPr>
            <a:r>
              <a:rPr lang="ru-RU" sz="4000" dirty="0">
                <a:solidFill>
                  <a:srgbClr val="009900"/>
                </a:solidFill>
                <a:latin typeface="Comic Sans MS" pitchFamily="66" charset="0"/>
              </a:rPr>
              <a:t>«Центр   музыки»</a:t>
            </a:r>
          </a:p>
        </p:txBody>
      </p:sp>
      <p:pic>
        <p:nvPicPr>
          <p:cNvPr id="4" name="Picture 2" descr="F:\SAM_288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9992" y="3011475"/>
            <a:ext cx="4536504" cy="3714776"/>
          </a:xfrm>
          <a:prstGeom prst="rect">
            <a:avLst/>
          </a:prstGeom>
          <a:noFill/>
        </p:spPr>
      </p:pic>
      <p:pic>
        <p:nvPicPr>
          <p:cNvPr id="5" name="Picture 16" descr="Музыкальные странички. . - Официальный сайт детского сада 25 Выборгского района города Санкт-Петербурга.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93422" cy="206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 descr="Веселые картинки для детей. . Обои для рабочего стола с персонажами мультфильмов и детских книг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188615"/>
            <a:ext cx="2161505" cy="25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4" descr="Анимированные картинки о музыке, музыкальные анимашки smiles24.ru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2280" y="476672"/>
            <a:ext cx="1855165" cy="1919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88640"/>
            <a:ext cx="5429288" cy="714379"/>
          </a:xfrm>
        </p:spPr>
        <p:txBody>
          <a:bodyPr/>
          <a:lstStyle/>
          <a:p>
            <a:pPr algn="ctr">
              <a:buNone/>
            </a:pPr>
            <a:r>
              <a:rPr lang="ru-RU" sz="4000" dirty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«Центр    театра»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76056" y="1282807"/>
            <a:ext cx="3600400" cy="4340390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04" y="1124744"/>
            <a:ext cx="4752528" cy="1728192"/>
          </a:xfrm>
        </p:spPr>
        <p:txBody>
          <a:bodyPr/>
          <a:lstStyle/>
          <a:p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Вниманье, занавес, звонок</a:t>
            </a:r>
          </a:p>
          <a:p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Я  театральный  уголок.</a:t>
            </a:r>
          </a:p>
          <a:p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Здесь  можно  в  гномов  превратиться</a:t>
            </a:r>
          </a:p>
          <a:p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И  в  Бабку  Ёжку  нарядиться.</a:t>
            </a:r>
          </a:p>
        </p:txBody>
      </p:sp>
      <p:pic>
        <p:nvPicPr>
          <p:cNvPr id="7" name="Рисунок 6" descr="F:\фото  для  презентации\SAM_3102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4048" y="1268760"/>
            <a:ext cx="3744416" cy="4896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F:\фото  для  презентации\SAM_3112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3212444"/>
            <a:ext cx="4176464" cy="29528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597" y="285728"/>
            <a:ext cx="4046584" cy="2928957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000628" y="3286124"/>
            <a:ext cx="3609972" cy="3071834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285720" y="3497803"/>
            <a:ext cx="4572032" cy="1371358"/>
          </a:xfrm>
        </p:spPr>
        <p:txBody>
          <a:bodyPr/>
          <a:lstStyle/>
          <a:p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 нашей группе все  актёры,</a:t>
            </a:r>
          </a:p>
          <a:p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Кукловоды  и  танцоры.</a:t>
            </a:r>
          </a:p>
          <a:p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Каждый  день  и  каждый  час</a:t>
            </a:r>
          </a:p>
          <a:p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Мы  хотим  играть   для  Вас!!! </a:t>
            </a:r>
          </a:p>
        </p:txBody>
      </p:sp>
      <p:pic>
        <p:nvPicPr>
          <p:cNvPr id="1026" name="Picture 2" descr="F:\SAM_310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4876" y="1655470"/>
            <a:ext cx="4348623" cy="4725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F:\SAM_310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1393" y="188641"/>
            <a:ext cx="4380607" cy="3078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Летний спортивный праздник для детей на тему: &quot;1 июня - День защиты детей&quot;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8304" y="-714"/>
            <a:ext cx="1656184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Пора новогодних концертов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447" y="4843792"/>
            <a:ext cx="1944216" cy="2014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8" descr="Правила дорожного движения для детей - классный час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72132" y="3714752"/>
            <a:ext cx="2286016" cy="2857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Picture 12" descr="Программа по формированию навыков безопасного поведения на дорогах и улицах &quot;Добрая дорога детства&quot;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00" y="-158617"/>
            <a:ext cx="2952750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2" descr="Программа по формированию навыков безопасного поведения на дорогах и улицах &quot;Добрая дорога детства&quot;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5900" y="-6217"/>
            <a:ext cx="2565288" cy="2292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F:\SAM_3385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462" y="3071810"/>
            <a:ext cx="3920034" cy="341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http://cs606325.vk.me/v606325857/fe6/wllU4tJpKY8.jpg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57884" y="231273"/>
            <a:ext cx="3143272" cy="3483479"/>
          </a:xfrm>
          <a:prstGeom prst="rect">
            <a:avLst/>
          </a:prstGeom>
          <a:noFill/>
          <a:ln>
            <a:noFill/>
          </a:ln>
        </p:spPr>
      </p:pic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4799956" y="90100"/>
            <a:ext cx="2584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786050" y="571480"/>
            <a:ext cx="300039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Как дорогу перейти, </a:t>
            </a:r>
            <a:endParaRPr lang="ru-RU" sz="20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lvl="0" eaLnBrk="0" hangingPunct="0"/>
            <a:r>
              <a:rPr lang="ru-RU" sz="20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Как в транспорте себя вести. </a:t>
            </a:r>
            <a:endParaRPr lang="ru-RU" sz="20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lvl="0" eaLnBrk="0" hangingPunct="0"/>
            <a:r>
              <a:rPr lang="ru-RU" sz="20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Запомним мы с тобой, играя, </a:t>
            </a:r>
            <a:endParaRPr lang="ru-RU" sz="20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lvl="0" eaLnBrk="0" hangingPunct="0"/>
            <a:r>
              <a:rPr lang="ru-RU" sz="20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Все правила движенья  изучая!</a:t>
            </a:r>
            <a:endParaRPr lang="ru-RU" sz="20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SAM_298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8024" y="116632"/>
            <a:ext cx="3528392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F:\SAM_298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0032" y="3122966"/>
            <a:ext cx="4034652" cy="335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851920" y="404664"/>
            <a:ext cx="518457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 Центр  конструирования»</a:t>
            </a:r>
          </a:p>
          <a:p>
            <a:pPr lvl="0"/>
            <a:endParaRPr lang="ru-RU" dirty="0">
              <a:solidFill>
                <a:srgbClr val="000000"/>
              </a:solidFill>
            </a:endParaRPr>
          </a:p>
          <a:p>
            <a:pPr lvl="0"/>
            <a:r>
              <a:rPr lang="ru-RU" sz="21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Раз,  два,  три – сложу  детали,</a:t>
            </a:r>
          </a:p>
          <a:p>
            <a:pPr lvl="0"/>
            <a:r>
              <a:rPr lang="ru-RU" sz="21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Чтоб  они  машиной    стали.</a:t>
            </a:r>
          </a:p>
          <a:p>
            <a:pPr lvl="0"/>
            <a:r>
              <a:rPr lang="ru-RU" sz="21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 конструктора  такого</a:t>
            </a:r>
          </a:p>
          <a:p>
            <a:pPr lvl="0"/>
            <a:r>
              <a:rPr lang="ru-RU" sz="21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 ни  сделай – всё  толково!</a:t>
            </a:r>
          </a:p>
        </p:txBody>
      </p:sp>
      <p:pic>
        <p:nvPicPr>
          <p:cNvPr id="8" name="Picture 2" descr="настольные игры для детей заказать дешево в интернете скорая доставка. Купить с доставкой игрушки и товары для детей в детском и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497" y="5424286"/>
            <a:ext cx="1440167" cy="1345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 rot="10800000" flipV="1">
            <a:off x="107498" y="4022518"/>
            <a:ext cx="532859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1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Раз,  два,  три,  четыре,  пять.</a:t>
            </a:r>
          </a:p>
          <a:p>
            <a:pPr lvl="0"/>
            <a:r>
              <a:rPr lang="ru-RU" sz="21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Будем  строить  и  играть.</a:t>
            </a:r>
          </a:p>
          <a:p>
            <a:pPr lvl="0"/>
            <a:r>
              <a:rPr lang="ru-RU" sz="21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  большой,  высокий  строим </a:t>
            </a:r>
          </a:p>
          <a:p>
            <a:pPr lvl="0"/>
            <a:r>
              <a:rPr lang="ru-RU" sz="21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Окна  ставим,  крышу  кроем!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-171400"/>
            <a:ext cx="6215106" cy="785818"/>
          </a:xfrm>
        </p:spPr>
        <p:txBody>
          <a:bodyPr/>
          <a:lstStyle/>
          <a:p>
            <a:pPr algn="ctr">
              <a:buNone/>
            </a:pPr>
            <a:r>
              <a:rPr lang="ru-RU" sz="3600" dirty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«Домашняя  зона»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51720" y="620688"/>
            <a:ext cx="4732578" cy="2736304"/>
          </a:xfrm>
        </p:spPr>
        <p:txBody>
          <a:bodyPr/>
          <a:lstStyle/>
          <a:p>
            <a:pPr algn="just"/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Домик  в  группе  есть  у  нас.</a:t>
            </a:r>
          </a:p>
          <a:p>
            <a:pPr algn="just"/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  нём  квартира – просто  «класс»!</a:t>
            </a:r>
          </a:p>
          <a:p>
            <a:pPr algn="just"/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Любим  все  играть в ней  дружно:</a:t>
            </a:r>
          </a:p>
          <a:p>
            <a:pPr algn="just"/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Печь  пирог, стол  накрывать.</a:t>
            </a:r>
          </a:p>
          <a:p>
            <a:pPr algn="just"/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Постираем  и  погладим – </a:t>
            </a:r>
          </a:p>
          <a:p>
            <a:pPr algn="just"/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всё  в  порядок  приведём  </a:t>
            </a:r>
          </a:p>
          <a:p>
            <a:pPr algn="just"/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Очень  весело  живём!</a:t>
            </a:r>
          </a:p>
        </p:txBody>
      </p:sp>
      <p:pic>
        <p:nvPicPr>
          <p:cNvPr id="1026" name="Picture 2" descr="F:\SAM_293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3438" y="3517676"/>
            <a:ext cx="4393058" cy="3300655"/>
          </a:xfrm>
          <a:prstGeom prst="rect">
            <a:avLst/>
          </a:prstGeom>
          <a:noFill/>
        </p:spPr>
      </p:pic>
      <p:pic>
        <p:nvPicPr>
          <p:cNvPr id="3" name="Picture 2" descr="F:\SAM_2928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071" y="3517676"/>
            <a:ext cx="4395054" cy="33183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043608" y="3913"/>
            <a:ext cx="6715172" cy="857255"/>
          </a:xfrm>
        </p:spPr>
        <p:txBody>
          <a:bodyPr/>
          <a:lstStyle/>
          <a:p>
            <a:pPr algn="ctr">
              <a:buNone/>
            </a:pPr>
            <a:r>
              <a:rPr lang="ru-RU" sz="4800" dirty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«Зона   игры»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>
          <a:xfrm>
            <a:off x="4211960" y="1484784"/>
            <a:ext cx="5000628" cy="1928826"/>
          </a:xfrm>
        </p:spPr>
        <p:txBody>
          <a:bodyPr/>
          <a:lstStyle/>
          <a:p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  салон  красоты   скорей   поспешите,</a:t>
            </a:r>
          </a:p>
          <a:p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Макияж   и  причёску  здесь  наведите</a:t>
            </a:r>
          </a:p>
          <a:p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Вы  будете  просто   не  отразимы.</a:t>
            </a:r>
          </a:p>
          <a:p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Затем  поспешите  к  нам в  магазины.</a:t>
            </a:r>
          </a:p>
        </p:txBody>
      </p:sp>
      <p:pic>
        <p:nvPicPr>
          <p:cNvPr id="1026" name="Picture 2" descr="D:\Мои документы\SAM_23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314830"/>
            <a:ext cx="4176464" cy="3558414"/>
          </a:xfrm>
          <a:prstGeom prst="rect">
            <a:avLst/>
          </a:prstGeom>
          <a:noFill/>
        </p:spPr>
      </p:pic>
      <p:pic>
        <p:nvPicPr>
          <p:cNvPr id="2" name="Picture 2" descr="D:\Мои документы\SAM_232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7984" y="3573016"/>
            <a:ext cx="4606232" cy="32147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3636085" cy="1500197"/>
          </a:xfrm>
        </p:spPr>
        <p:txBody>
          <a:bodyPr/>
          <a:lstStyle/>
          <a:p>
            <a:pPr algn="just">
              <a:buNone/>
            </a:pPr>
            <a:r>
              <a:rPr lang="ru-RU" sz="18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 Здесь находится  больница,</a:t>
            </a:r>
            <a:br>
              <a:rPr lang="ru-RU" sz="18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18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Если надо  полечиться</a:t>
            </a:r>
            <a:br>
              <a:rPr lang="ru-RU" sz="18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18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Приходите доктор  ждёт,</a:t>
            </a:r>
            <a:br>
              <a:rPr lang="ru-RU" sz="18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18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Он  сейчас  приём  начнёт.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 flipH="1">
            <a:off x="4860032" y="4221088"/>
            <a:ext cx="3857651" cy="1636816"/>
          </a:xfrm>
        </p:spPr>
        <p:txBody>
          <a:bodyPr/>
          <a:lstStyle/>
          <a:p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Играть  мы   любим  очень:</a:t>
            </a:r>
          </a:p>
          <a:p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Вы  знаете   друзья!</a:t>
            </a:r>
          </a:p>
          <a:p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Без  игр  прожить  ребёнку</a:t>
            </a:r>
          </a:p>
          <a:p>
            <a:r>
              <a:rPr lang="ru-RU" sz="1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Никак,   никак  нельзя!</a:t>
            </a:r>
          </a:p>
        </p:txBody>
      </p:sp>
      <p:pic>
        <p:nvPicPr>
          <p:cNvPr id="1026" name="Picture 2" descr="D:\Мои документы\SAM_23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4876" y="188640"/>
            <a:ext cx="4330124" cy="3311798"/>
          </a:xfrm>
          <a:prstGeom prst="rect">
            <a:avLst/>
          </a:prstGeom>
          <a:noFill/>
        </p:spPr>
      </p:pic>
      <p:pic>
        <p:nvPicPr>
          <p:cNvPr id="3" name="Picture 2" descr="F:\SAM_295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2533021"/>
            <a:ext cx="4321620" cy="37814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0"/>
            <a:ext cx="6572296" cy="857256"/>
          </a:xfrm>
        </p:spPr>
        <p:txBody>
          <a:bodyPr/>
          <a:lstStyle/>
          <a:p>
            <a:pPr algn="ctr">
              <a:buNone/>
            </a:pPr>
            <a:r>
              <a:rPr lang="ru-RU" sz="4000" dirty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«Уголок    уединения»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0034" y="1142984"/>
            <a:ext cx="4215982" cy="1928826"/>
          </a:xfrm>
        </p:spPr>
        <p:txBody>
          <a:bodyPr/>
          <a:lstStyle/>
          <a:p>
            <a:r>
              <a:rPr lang="ru-RU" sz="20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 уголке уединения </a:t>
            </a:r>
          </a:p>
          <a:p>
            <a:r>
              <a:rPr lang="ru-RU" sz="20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Можно в тишине побыть. </a:t>
            </a:r>
          </a:p>
          <a:p>
            <a:r>
              <a:rPr lang="ru-RU" sz="20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Исчезнут все твои волнения, </a:t>
            </a:r>
          </a:p>
          <a:p>
            <a:r>
              <a:rPr lang="ru-RU" sz="20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Ведь можно маме позвонить. </a:t>
            </a:r>
          </a:p>
          <a:p>
            <a:endParaRPr lang="ru-RU" sz="20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026" name="Picture 2" descr="D:\Мои документы\Галина\100PHOTO\SAM_089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016" y="1052736"/>
            <a:ext cx="4355976" cy="3397715"/>
          </a:xfrm>
          <a:prstGeom prst="rect">
            <a:avLst/>
          </a:prstGeom>
          <a:noFill/>
        </p:spPr>
      </p:pic>
      <p:pic>
        <p:nvPicPr>
          <p:cNvPr id="3" name="Picture 2" descr="D:\Мои документы\Галина\100PHOTO\SAM_089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281" y="2991434"/>
            <a:ext cx="4536504" cy="37943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SAM_324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96" y="1500174"/>
            <a:ext cx="4572032" cy="500066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 rot="10800000" flipV="1">
            <a:off x="500034" y="378061"/>
            <a:ext cx="80724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«Центр  социально – эмоционального  развития»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214942" y="1785926"/>
            <a:ext cx="364333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endParaRPr lang="ru-RU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ru-RU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Утром ранним поднимаясь,</a:t>
            </a:r>
          </a:p>
          <a:p>
            <a:pPr>
              <a:buNone/>
            </a:pPr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Собираясь  в  дальний  путь.</a:t>
            </a:r>
          </a:p>
          <a:p>
            <a:pPr>
              <a:buNone/>
            </a:pPr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Умываясь, наряжаясь, </a:t>
            </a:r>
          </a:p>
          <a:p>
            <a:pPr>
              <a:buNone/>
            </a:pPr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 улыбку  не  забудь!</a:t>
            </a:r>
          </a:p>
          <a:p>
            <a:pPr>
              <a:buNone/>
            </a:pPr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Улыбаться  чаще  стоит –</a:t>
            </a:r>
          </a:p>
          <a:p>
            <a:pPr>
              <a:buNone/>
            </a:pPr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Интересней станет  жить.</a:t>
            </a:r>
          </a:p>
          <a:p>
            <a:pPr>
              <a:buNone/>
            </a:pPr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Ведь улыбка  не  позволит</a:t>
            </a:r>
          </a:p>
          <a:p>
            <a:pPr>
              <a:buNone/>
            </a:pPr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  тебе, ни  мне  тужить…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214546" y="2643182"/>
            <a:ext cx="5357850" cy="2871793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3"/>
          </p:nvPr>
        </p:nvSpPr>
        <p:spPr>
          <a:xfrm>
            <a:off x="2428860" y="0"/>
            <a:ext cx="4879444" cy="2000240"/>
          </a:xfrm>
        </p:spPr>
        <p:txBody>
          <a:bodyPr/>
          <a:lstStyle/>
          <a:p>
            <a:pPr algn="just">
              <a:buNone/>
            </a:pPr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Группу всю мы показали, </a:t>
            </a:r>
          </a:p>
          <a:p>
            <a:pPr algn="just">
              <a:buNone/>
            </a:pPr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 себе все рассказали. </a:t>
            </a:r>
          </a:p>
          <a:p>
            <a:pPr algn="just">
              <a:buNone/>
            </a:pPr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Вас в гости снова будем ждать, </a:t>
            </a:r>
          </a:p>
          <a:p>
            <a:pPr algn="just">
              <a:buNone/>
            </a:pPr>
            <a:r>
              <a:rPr lang="ru-RU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Нам есть еще, что показать. </a:t>
            </a:r>
          </a:p>
          <a:p>
            <a:pPr>
              <a:buNone/>
            </a:pPr>
            <a:endParaRPr lang="ru-RU" dirty="0">
              <a:latin typeface="Comic Sans MS" pitchFamily="66" charset="0"/>
            </a:endParaRPr>
          </a:p>
        </p:txBody>
      </p:sp>
      <p:pic>
        <p:nvPicPr>
          <p:cNvPr id="1026" name="Picture 2" descr="D:\Мои документы\SAM_235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728" y="2143116"/>
            <a:ext cx="6715172" cy="4518430"/>
          </a:xfrm>
          <a:prstGeom prst="rect">
            <a:avLst/>
          </a:prstGeom>
          <a:noFill/>
        </p:spPr>
      </p:pic>
      <p:pic>
        <p:nvPicPr>
          <p:cNvPr id="7" name="Picture 26" descr="Веселые картинки для детей. . Обои для рабочего стола с персонажами мультфильмов и детских книг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29484"/>
            <a:ext cx="1224136" cy="2465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0" descr="Плюшевые игрушки в ПНГ на прозрачном фоне.... . Обсуждение на LiveInternet - Российский Сервис Онлайн-Дневников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288" y="260648"/>
            <a:ext cx="1979712" cy="1681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Скачать Матрешка картинки для детей 466x700 px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71934" y="4572008"/>
            <a:ext cx="1282729" cy="1918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Картинки со всего света: буклеты для родителей в детском саду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72330" y="785794"/>
            <a:ext cx="1776412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Конструктор Пиратский корабль CLICS (465 деталей), купить по лучшей цене Конструктор Пиратский корабль CLICS (465 деталей), CLIC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44" y="285728"/>
            <a:ext cx="2341389" cy="2341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buNone/>
            </a:pPr>
            <a:endParaRPr lang="ru-RU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14480" y="714356"/>
            <a:ext cx="621510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endParaRPr lang="ru-RU" sz="48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None/>
            </a:pPr>
            <a:endParaRPr lang="ru-RU" sz="48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None/>
            </a:pPr>
            <a:endParaRPr lang="ru-RU" sz="48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r>
              <a:rPr lang="ru-RU" sz="4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 свидания! </a:t>
            </a:r>
          </a:p>
          <a:p>
            <a:pPr algn="ctr">
              <a:buNone/>
            </a:pPr>
            <a:r>
              <a:rPr lang="ru-RU" sz="4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 новых  встреч!</a:t>
            </a:r>
          </a:p>
        </p:txBody>
      </p:sp>
    </p:spTree>
    <p:extLst>
      <p:ext uri="{BB962C8B-B14F-4D97-AF65-F5344CB8AC3E}">
        <p14:creationId xmlns:p14="http://schemas.microsoft.com/office/powerpoint/2010/main" val="3260190599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987</TotalTime>
  <Words>844</Words>
  <Application>Microsoft Office PowerPoint</Application>
  <PresentationFormat>Экран (4:3)</PresentationFormat>
  <Paragraphs>184</Paragraphs>
  <Slides>27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4" baseType="lpstr">
      <vt:lpstr>Arial</vt:lpstr>
      <vt:lpstr>Calibri</vt:lpstr>
      <vt:lpstr>Comic Sans MS</vt:lpstr>
      <vt:lpstr>Georgia</vt:lpstr>
      <vt:lpstr>Times New Roman</vt:lpstr>
      <vt:lpstr>Trebuchet MS</vt:lpstr>
      <vt:lpstr>Воздушный поток</vt:lpstr>
      <vt:lpstr>Муниципальное  бюджетное  образовательное  учреждение  начальная  школа – детский  сад  №12     Презентация  предметно – развивающей  среды во  второй  младшей  группе  «Ручеёк»                         Выполнила:                                                         Гуляева  Н.И.     </vt:lpstr>
      <vt:lpstr>Презентация PowerPoint</vt:lpstr>
      <vt:lpstr>Презентация PowerPoint</vt:lpstr>
      <vt:lpstr>Презентация PowerPoint</vt:lpstr>
      <vt:lpstr>С вами в группу мы попали,  Вы такого не видали.  В  нашей  группе  мы  дружны, В  неё  мы  ходим  от  души, Учимся  мы  здесь  играть, Игрушки  дружно  убирать. Считать,  читать,  мир  познавать Про  всё  на  свете  желаем  знать</vt:lpstr>
      <vt:lpstr>Презентация PowerPoint</vt:lpstr>
      <vt:lpstr>      В   этом  центре   всё  интересно. Это всем уже известно. В нём  песок  и  воду  изучаем, И, думаем, что  скоро  про  них  всё узнаем</vt:lpstr>
      <vt:lpstr>«Центр  экспериментирования»</vt:lpstr>
      <vt:lpstr>«Физкультурно – оздоровительный  центр»</vt:lpstr>
      <vt:lpstr>«Центр   природы»</vt:lpstr>
      <vt:lpstr>  Есть в группе нашей огород,  Много там всего растет.  Огород мы поливаем,  За рассадой наблюдаем. </vt:lpstr>
      <vt:lpstr>«Центр   книга»</vt:lpstr>
      <vt:lpstr>«Центр   творчества»</vt:lpstr>
      <vt:lpstr>   Здесь полочка  красоты Не  заметить  сложно. Работами  мастеров   Восхититься  можно.</vt:lpstr>
      <vt:lpstr>Мини  музей  посуды</vt:lpstr>
      <vt:lpstr>«Центр   музыки»</vt:lpstr>
      <vt:lpstr>«Центр    театра»</vt:lpstr>
      <vt:lpstr>Презентация PowerPoint</vt:lpstr>
      <vt:lpstr>Презентация PowerPoint</vt:lpstr>
      <vt:lpstr>Презентация PowerPoint</vt:lpstr>
      <vt:lpstr>«Домашняя  зона»</vt:lpstr>
      <vt:lpstr>«Зона   игры»</vt:lpstr>
      <vt:lpstr>  Здесь находится  больница, Если надо  полечиться Приходите доктор  ждёт, Он  сейчас  приём  начнёт.</vt:lpstr>
      <vt:lpstr>«Уголок    уединения»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12</cp:lastModifiedBy>
  <cp:revision>156</cp:revision>
  <dcterms:created xsi:type="dcterms:W3CDTF">2015-04-14T18:25:25Z</dcterms:created>
  <dcterms:modified xsi:type="dcterms:W3CDTF">2016-02-24T13:34:20Z</dcterms:modified>
</cp:coreProperties>
</file>