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0" r:id="rId3"/>
    <p:sldId id="259" r:id="rId4"/>
    <p:sldId id="263" r:id="rId5"/>
    <p:sldId id="264" r:id="rId6"/>
    <p:sldId id="265" r:id="rId7"/>
    <p:sldId id="266" r:id="rId8"/>
    <p:sldId id="267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8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1565" y="230660"/>
            <a:ext cx="7140387" cy="112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48118" y="1546412"/>
            <a:ext cx="7140388" cy="4603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glsecrets.ru/wp-content/uploads/2013/09/english-holidays-1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8107" y="614807"/>
            <a:ext cx="4967785" cy="4287913"/>
          </a:xfrm>
        </p:spPr>
        <p:txBody>
          <a:bodyPr lIns="72000" tIns="324000" bIns="36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Праздники</a:t>
            </a:r>
            <a:b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Великобритании </a:t>
            </a:r>
            <a:b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и США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6155" y="2583243"/>
            <a:ext cx="7140387" cy="1127498"/>
          </a:xfrm>
        </p:spPr>
        <p:txBody>
          <a:bodyPr>
            <a:normAutofit fontScale="90000"/>
          </a:bodyPr>
          <a:lstStyle/>
          <a:p>
            <a: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работы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примере общих праздников показать сходство и различие в культурных традициях и обычаях двух стран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исследования:</a:t>
            </a:r>
            <a:b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изучить роль праздников в культурной жизни страны;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выявить сходства и различия праздников; 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исследовать особенности проведения общих праздников и фестивалей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879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6654" y="513396"/>
            <a:ext cx="7140387" cy="1127498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Этапы работы: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82" name="Group 171"/>
          <p:cNvGrpSpPr>
            <a:grpSpLocks/>
          </p:cNvGrpSpPr>
          <p:nvPr/>
        </p:nvGrpSpPr>
        <p:grpSpPr bwMode="auto">
          <a:xfrm>
            <a:off x="2942248" y="4102499"/>
            <a:ext cx="5334000" cy="528637"/>
            <a:chOff x="1200" y="2739"/>
            <a:chExt cx="3360" cy="333"/>
          </a:xfrm>
        </p:grpSpPr>
        <p:sp>
          <p:nvSpPr>
            <p:cNvPr id="83" name="AutoShape 6"/>
            <p:cNvSpPr>
              <a:spLocks noChangeArrowheads="1"/>
            </p:cNvSpPr>
            <p:nvPr/>
          </p:nvSpPr>
          <p:spPr bwMode="gray">
            <a:xfrm>
              <a:off x="1200" y="2747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0D4F2"/>
                </a:gs>
                <a:gs pos="100000">
                  <a:srgbClr val="80D4F2">
                    <a:gamma/>
                    <a:tint val="6078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4" name="AutoShape 7"/>
            <p:cNvSpPr>
              <a:spLocks noChangeArrowheads="1"/>
            </p:cNvSpPr>
            <p:nvPr/>
          </p:nvSpPr>
          <p:spPr bwMode="gray">
            <a:xfrm>
              <a:off x="1229" y="2984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DE2F5"/>
                </a:gs>
                <a:gs pos="100000">
                  <a:srgbClr val="ADE2F5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AutoShape 8"/>
            <p:cNvSpPr>
              <a:spLocks noChangeArrowheads="1"/>
            </p:cNvSpPr>
            <p:nvPr/>
          </p:nvSpPr>
          <p:spPr bwMode="gray">
            <a:xfrm>
              <a:off x="1229" y="2754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0D4F2">
                    <a:gamma/>
                    <a:tint val="33333"/>
                    <a:invGamma/>
                  </a:srgbClr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" name="Text Box 16"/>
            <p:cNvSpPr txBox="1">
              <a:spLocks noChangeArrowheads="1"/>
            </p:cNvSpPr>
            <p:nvPr/>
          </p:nvSpPr>
          <p:spPr bwMode="gray">
            <a:xfrm>
              <a:off x="1776" y="2785"/>
              <a:ext cx="2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>
                  <a:solidFill>
                    <a:srgbClr val="000000"/>
                  </a:solidFill>
                </a:rPr>
                <a:t>Формулирование выводов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87" name="Group 105"/>
            <p:cNvGrpSpPr>
              <a:grpSpLocks/>
            </p:cNvGrpSpPr>
            <p:nvPr/>
          </p:nvGrpSpPr>
          <p:grpSpPr bwMode="auto">
            <a:xfrm>
              <a:off x="1440" y="2739"/>
              <a:ext cx="336" cy="333"/>
              <a:chOff x="1289" y="582"/>
              <a:chExt cx="668" cy="668"/>
            </a:xfrm>
          </p:grpSpPr>
          <p:sp>
            <p:nvSpPr>
              <p:cNvPr id="89" name="Oval 106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0" name="Oval 107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1" name="Oval 108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" name="Oval 109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3" name="Oval 110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88" name="Text Box 111"/>
            <p:cNvSpPr txBox="1">
              <a:spLocks noChangeArrowheads="1"/>
            </p:cNvSpPr>
            <p:nvPr/>
          </p:nvSpPr>
          <p:spPr bwMode="gray">
            <a:xfrm>
              <a:off x="1488" y="2747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000000"/>
                  </a:solidFill>
                </a:rPr>
                <a:t>4</a:t>
              </a:r>
            </a:p>
          </p:txBody>
        </p:sp>
      </p:grpSp>
      <p:grpSp>
        <p:nvGrpSpPr>
          <p:cNvPr id="106" name="Group 173"/>
          <p:cNvGrpSpPr>
            <a:grpSpLocks/>
          </p:cNvGrpSpPr>
          <p:nvPr/>
        </p:nvGrpSpPr>
        <p:grpSpPr bwMode="auto">
          <a:xfrm>
            <a:off x="2942248" y="2611836"/>
            <a:ext cx="5334000" cy="528638"/>
            <a:chOff x="1200" y="1800"/>
            <a:chExt cx="3360" cy="333"/>
          </a:xfrm>
        </p:grpSpPr>
        <p:grpSp>
          <p:nvGrpSpPr>
            <p:cNvPr id="107" name="Group 129"/>
            <p:cNvGrpSpPr>
              <a:grpSpLocks/>
            </p:cNvGrpSpPr>
            <p:nvPr/>
          </p:nvGrpSpPr>
          <p:grpSpPr bwMode="auto">
            <a:xfrm>
              <a:off x="1440" y="1800"/>
              <a:ext cx="336" cy="333"/>
              <a:chOff x="1289" y="582"/>
              <a:chExt cx="668" cy="668"/>
            </a:xfrm>
          </p:grpSpPr>
          <p:sp>
            <p:nvSpPr>
              <p:cNvPr id="120" name="Oval 130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21" name="Oval 131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22" name="Oval 132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23" name="Oval 133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24" name="Oval 134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08" name="Text Box 135"/>
            <p:cNvSpPr txBox="1">
              <a:spLocks noChangeArrowheads="1"/>
            </p:cNvSpPr>
            <p:nvPr/>
          </p:nvSpPr>
          <p:spPr bwMode="gray">
            <a:xfrm>
              <a:off x="1488" y="180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09" name="AutoShape 137"/>
            <p:cNvSpPr>
              <a:spLocks noChangeArrowheads="1"/>
            </p:cNvSpPr>
            <p:nvPr/>
          </p:nvSpPr>
          <p:spPr bwMode="gray">
            <a:xfrm>
              <a:off x="1200" y="1808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tint val="4862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" name="AutoShape 138"/>
            <p:cNvSpPr>
              <a:spLocks noChangeArrowheads="1"/>
            </p:cNvSpPr>
            <p:nvPr/>
          </p:nvSpPr>
          <p:spPr bwMode="gray">
            <a:xfrm>
              <a:off x="1229" y="204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0AB8C"/>
                </a:gs>
                <a:gs pos="100000">
                  <a:srgbClr val="F0AB8C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" name="AutoShape 139"/>
            <p:cNvSpPr>
              <a:spLocks noChangeArrowheads="1"/>
            </p:cNvSpPr>
            <p:nvPr/>
          </p:nvSpPr>
          <p:spPr bwMode="gray">
            <a:xfrm>
              <a:off x="1229" y="181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17943">
                    <a:gamma/>
                    <a:tint val="33333"/>
                    <a:invGamma/>
                  </a:srgbClr>
                </a:gs>
                <a:gs pos="100000">
                  <a:srgbClr val="F1794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" name="Text Box 140"/>
            <p:cNvSpPr txBox="1">
              <a:spLocks noChangeArrowheads="1"/>
            </p:cNvSpPr>
            <p:nvPr/>
          </p:nvSpPr>
          <p:spPr bwMode="gray">
            <a:xfrm>
              <a:off x="1776" y="1846"/>
              <a:ext cx="2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>
                  <a:solidFill>
                    <a:srgbClr val="000000"/>
                  </a:solidFill>
                </a:rPr>
                <a:t>Экспериментальная часть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113" name="Group 141"/>
            <p:cNvGrpSpPr>
              <a:grpSpLocks/>
            </p:cNvGrpSpPr>
            <p:nvPr/>
          </p:nvGrpSpPr>
          <p:grpSpPr bwMode="auto">
            <a:xfrm>
              <a:off x="1440" y="1800"/>
              <a:ext cx="336" cy="333"/>
              <a:chOff x="1289" y="582"/>
              <a:chExt cx="668" cy="668"/>
            </a:xfrm>
          </p:grpSpPr>
          <p:sp>
            <p:nvSpPr>
              <p:cNvPr id="115" name="Oval 142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16" name="Oval 143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17" name="Oval 144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18" name="Oval 145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19" name="Oval 146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14" name="Text Box 147"/>
            <p:cNvSpPr txBox="1">
              <a:spLocks noChangeArrowheads="1"/>
            </p:cNvSpPr>
            <p:nvPr/>
          </p:nvSpPr>
          <p:spPr bwMode="gray">
            <a:xfrm>
              <a:off x="1488" y="180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000000"/>
                  </a:solidFill>
                </a:rPr>
                <a:t>2</a:t>
              </a:r>
            </a:p>
          </p:txBody>
        </p:sp>
      </p:grpSp>
      <p:grpSp>
        <p:nvGrpSpPr>
          <p:cNvPr id="125" name="Group 168"/>
          <p:cNvGrpSpPr>
            <a:grpSpLocks/>
          </p:cNvGrpSpPr>
          <p:nvPr/>
        </p:nvGrpSpPr>
        <p:grpSpPr bwMode="auto">
          <a:xfrm>
            <a:off x="2942248" y="1887936"/>
            <a:ext cx="5334000" cy="528638"/>
            <a:chOff x="1200" y="1344"/>
            <a:chExt cx="3360" cy="333"/>
          </a:xfrm>
        </p:grpSpPr>
        <p:sp>
          <p:nvSpPr>
            <p:cNvPr id="126" name="AutoShape 113"/>
            <p:cNvSpPr>
              <a:spLocks noChangeArrowheads="1"/>
            </p:cNvSpPr>
            <p:nvPr/>
          </p:nvSpPr>
          <p:spPr bwMode="gray">
            <a:xfrm>
              <a:off x="1200" y="1352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7" name="AutoShape 114"/>
            <p:cNvSpPr>
              <a:spLocks noChangeArrowheads="1"/>
            </p:cNvSpPr>
            <p:nvPr/>
          </p:nvSpPr>
          <p:spPr bwMode="gray">
            <a:xfrm>
              <a:off x="1229" y="1589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8" name="AutoShape 115"/>
            <p:cNvSpPr>
              <a:spLocks noChangeArrowheads="1"/>
            </p:cNvSpPr>
            <p:nvPr/>
          </p:nvSpPr>
          <p:spPr bwMode="gray">
            <a:xfrm>
              <a:off x="1229" y="1359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9" name="Text Box 116"/>
            <p:cNvSpPr txBox="1">
              <a:spLocks noChangeArrowheads="1"/>
            </p:cNvSpPr>
            <p:nvPr/>
          </p:nvSpPr>
          <p:spPr bwMode="gray">
            <a:xfrm>
              <a:off x="1776" y="1390"/>
              <a:ext cx="26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000000"/>
                  </a:solidFill>
                </a:rPr>
                <a:t>Изучение теоретического материала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130" name="Group 152"/>
            <p:cNvGrpSpPr>
              <a:grpSpLocks/>
            </p:cNvGrpSpPr>
            <p:nvPr/>
          </p:nvGrpSpPr>
          <p:grpSpPr bwMode="auto">
            <a:xfrm>
              <a:off x="1440" y="1344"/>
              <a:ext cx="336" cy="333"/>
              <a:chOff x="1289" y="582"/>
              <a:chExt cx="668" cy="668"/>
            </a:xfrm>
          </p:grpSpPr>
          <p:sp>
            <p:nvSpPr>
              <p:cNvPr id="139" name="Oval 153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0" name="Oval 154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1" name="Oval 155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2" name="Oval 156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3" name="Oval 157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31" name="Text Box 158"/>
            <p:cNvSpPr txBox="1">
              <a:spLocks noChangeArrowheads="1"/>
            </p:cNvSpPr>
            <p:nvPr/>
          </p:nvSpPr>
          <p:spPr bwMode="gray">
            <a:xfrm>
              <a:off x="1488" y="135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</a:rPr>
                <a:t>1</a:t>
              </a:r>
            </a:p>
          </p:txBody>
        </p:sp>
        <p:grpSp>
          <p:nvGrpSpPr>
            <p:cNvPr id="132" name="Group 159"/>
            <p:cNvGrpSpPr>
              <a:grpSpLocks/>
            </p:cNvGrpSpPr>
            <p:nvPr/>
          </p:nvGrpSpPr>
          <p:grpSpPr bwMode="auto">
            <a:xfrm>
              <a:off x="1440" y="1344"/>
              <a:ext cx="336" cy="333"/>
              <a:chOff x="1289" y="582"/>
              <a:chExt cx="668" cy="668"/>
            </a:xfrm>
          </p:grpSpPr>
          <p:sp>
            <p:nvSpPr>
              <p:cNvPr id="134" name="Oval 160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35" name="Oval 161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36" name="Oval 162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37" name="Oval 163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38" name="Oval 164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33" name="Text Box 165"/>
            <p:cNvSpPr txBox="1">
              <a:spLocks noChangeArrowheads="1"/>
            </p:cNvSpPr>
            <p:nvPr/>
          </p:nvSpPr>
          <p:spPr bwMode="gray">
            <a:xfrm>
              <a:off x="1488" y="135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000000"/>
                  </a:solidFill>
                </a:rPr>
                <a:t>1</a:t>
              </a:r>
            </a:p>
          </p:txBody>
        </p:sp>
      </p:grpSp>
      <p:grpSp>
        <p:nvGrpSpPr>
          <p:cNvPr id="144" name="Group 174"/>
          <p:cNvGrpSpPr>
            <a:grpSpLocks/>
          </p:cNvGrpSpPr>
          <p:nvPr/>
        </p:nvGrpSpPr>
        <p:grpSpPr bwMode="auto">
          <a:xfrm>
            <a:off x="2956536" y="3373836"/>
            <a:ext cx="5334000" cy="528638"/>
            <a:chOff x="1209" y="2280"/>
            <a:chExt cx="3360" cy="333"/>
          </a:xfrm>
        </p:grpSpPr>
        <p:sp>
          <p:nvSpPr>
            <p:cNvPr id="145" name="AutoShape 94"/>
            <p:cNvSpPr>
              <a:spLocks noChangeArrowheads="1"/>
            </p:cNvSpPr>
            <p:nvPr/>
          </p:nvSpPr>
          <p:spPr bwMode="gray">
            <a:xfrm>
              <a:off x="1209" y="2280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tint val="36471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6" name="AutoShape 95"/>
            <p:cNvSpPr>
              <a:spLocks noChangeArrowheads="1"/>
            </p:cNvSpPr>
            <p:nvPr/>
          </p:nvSpPr>
          <p:spPr bwMode="gray">
            <a:xfrm>
              <a:off x="1238" y="2517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FE9AA"/>
                </a:gs>
                <a:gs pos="100000">
                  <a:srgbClr val="9FE9AA">
                    <a:gamma/>
                    <a:tint val="4235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7" name="AutoShape 96"/>
            <p:cNvSpPr>
              <a:spLocks noChangeArrowheads="1"/>
            </p:cNvSpPr>
            <p:nvPr/>
          </p:nvSpPr>
          <p:spPr bwMode="gray">
            <a:xfrm>
              <a:off x="1238" y="2287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4DC976">
                    <a:gamma/>
                    <a:tint val="33333"/>
                    <a:invGamma/>
                  </a:srgbClr>
                </a:gs>
                <a:gs pos="100000">
                  <a:srgbClr val="4DC97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8" name="Text Box 97"/>
            <p:cNvSpPr txBox="1">
              <a:spLocks noChangeArrowheads="1"/>
            </p:cNvSpPr>
            <p:nvPr/>
          </p:nvSpPr>
          <p:spPr bwMode="gray">
            <a:xfrm>
              <a:off x="1785" y="2318"/>
              <a:ext cx="25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000000"/>
                  </a:solidFill>
                </a:rPr>
                <a:t>Анализ полученных результатов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149" name="Group 98"/>
            <p:cNvGrpSpPr>
              <a:grpSpLocks/>
            </p:cNvGrpSpPr>
            <p:nvPr/>
          </p:nvGrpSpPr>
          <p:grpSpPr bwMode="auto">
            <a:xfrm>
              <a:off x="1449" y="2280"/>
              <a:ext cx="336" cy="333"/>
              <a:chOff x="1289" y="582"/>
              <a:chExt cx="668" cy="668"/>
            </a:xfrm>
          </p:grpSpPr>
          <p:sp>
            <p:nvSpPr>
              <p:cNvPr id="151" name="Oval 99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2" name="Oval 100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3" name="Oval 101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4" name="Oval 102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5" name="Oval 103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0" name="Text Box 104"/>
            <p:cNvSpPr txBox="1">
              <a:spLocks noChangeArrowheads="1"/>
            </p:cNvSpPr>
            <p:nvPr/>
          </p:nvSpPr>
          <p:spPr bwMode="gray">
            <a:xfrm>
              <a:off x="1497" y="228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000000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513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736" y="3897298"/>
            <a:ext cx="7253056" cy="25922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4310" y="70356"/>
            <a:ext cx="700448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4000" b="1" dirty="0">
                <a:solidFill>
                  <a:schemeClr val="bg1"/>
                </a:solidFill>
              </a:rPr>
              <a:t>П</a:t>
            </a:r>
            <a:r>
              <a:rPr lang="ru-RU" sz="4000" b="1" dirty="0" smtClean="0">
                <a:solidFill>
                  <a:schemeClr val="bg1"/>
                </a:solidFill>
              </a:rPr>
              <a:t>раздники в Великобритании</a:t>
            </a:r>
          </a:p>
          <a:p>
            <a:pPr algn="ctr" fontAlgn="base"/>
            <a:endParaRPr lang="ru-RU" sz="2800" dirty="0" smtClean="0">
              <a:solidFill>
                <a:schemeClr val="bg1"/>
              </a:solidFill>
            </a:endParaRPr>
          </a:p>
          <a:p>
            <a:pPr algn="ctr" fontAlgn="base"/>
            <a:r>
              <a:rPr lang="ru-RU" sz="2800" dirty="0" smtClean="0">
                <a:solidFill>
                  <a:schemeClr val="bg1"/>
                </a:solidFill>
              </a:rPr>
              <a:t>В </a:t>
            </a:r>
            <a:r>
              <a:rPr lang="ru-RU" sz="2800" dirty="0">
                <a:solidFill>
                  <a:schemeClr val="bg1"/>
                </a:solidFill>
              </a:rPr>
              <a:t>Великобритании официальные праздники принято называть  bank holidays и эти дни являются выходными для всех работников любых учреждений без исключения. Некоторые из них отмечаются в один и тот же день каждый </a:t>
            </a:r>
            <a:r>
              <a:rPr lang="ru-RU" sz="2800" dirty="0" smtClean="0">
                <a:solidFill>
                  <a:schemeClr val="bg1"/>
                </a:solidFill>
              </a:rPr>
              <a:t>год</a:t>
            </a:r>
            <a:r>
              <a:rPr lang="ru-RU" sz="4000" b="1" dirty="0">
                <a:hlinkClick r:id="rId3"/>
              </a:rPr>
              <a:t/>
            </a:r>
            <a:br>
              <a:rPr lang="ru-RU" sz="4000" b="1" dirty="0">
                <a:hlinkClick r:id="rId3"/>
              </a:rPr>
            </a:b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97" y="2352582"/>
            <a:ext cx="7634642" cy="3648677"/>
          </a:xfrm>
        </p:spPr>
      </p:pic>
      <p:sp>
        <p:nvSpPr>
          <p:cNvPr id="5" name="Прямоугольник 4"/>
          <p:cNvSpPr/>
          <p:nvPr/>
        </p:nvSpPr>
        <p:spPr>
          <a:xfrm>
            <a:off x="2250490" y="513556"/>
            <a:ext cx="58104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Open Sans"/>
              </a:rPr>
              <a:t>Остальные </a:t>
            </a:r>
            <a:r>
              <a:rPr lang="ru-RU" sz="3200" dirty="0" smtClean="0">
                <a:solidFill>
                  <a:schemeClr val="bg1"/>
                </a:solidFill>
                <a:latin typeface="Open Sans"/>
              </a:rPr>
              <a:t>праздники каждый </a:t>
            </a:r>
            <a:r>
              <a:rPr lang="ru-RU" sz="3200" dirty="0">
                <a:solidFill>
                  <a:schemeClr val="bg1"/>
                </a:solidFill>
                <a:latin typeface="Open Sans"/>
              </a:rPr>
              <a:t>год приходятся на разные </a:t>
            </a:r>
            <a:r>
              <a:rPr lang="ru-RU" sz="3200" dirty="0" smtClean="0">
                <a:solidFill>
                  <a:schemeClr val="bg1"/>
                </a:solidFill>
                <a:latin typeface="Open Sans"/>
              </a:rPr>
              <a:t>даты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46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21" y="1432364"/>
            <a:ext cx="7170430" cy="36239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7977" y="314702"/>
            <a:ext cx="5803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Open Sans"/>
              </a:rPr>
              <a:t>В Англии также отмечают: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1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31" y="2246769"/>
            <a:ext cx="7812349" cy="36664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7303" y="170415"/>
            <a:ext cx="4330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600" b="1" dirty="0" smtClean="0">
                <a:solidFill>
                  <a:schemeClr val="bg1"/>
                </a:solidFill>
                <a:latin typeface="Open Sans"/>
              </a:rPr>
              <a:t>Праздники </a:t>
            </a:r>
            <a:r>
              <a:rPr lang="ru-RU" sz="3600" b="1" dirty="0">
                <a:solidFill>
                  <a:schemeClr val="bg1"/>
                </a:solidFill>
                <a:latin typeface="Open Sans"/>
              </a:rPr>
              <a:t>в США</a:t>
            </a:r>
            <a:endParaRPr lang="ru-RU" sz="3600" b="1" i="0" dirty="0">
              <a:solidFill>
                <a:schemeClr val="bg1"/>
              </a:solidFill>
              <a:effectLst/>
              <a:latin typeface="Open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13643" y="1054704"/>
            <a:ext cx="66893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Open Sans"/>
              </a:rPr>
              <a:t>В США официальные праздники принято называть national holidays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830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89" y="2077375"/>
            <a:ext cx="7297537" cy="34534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03592" y="302345"/>
            <a:ext cx="79549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Open Sans"/>
              </a:rPr>
              <a:t>Особо значимые праздники в США 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866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1767" y="3488765"/>
            <a:ext cx="7140387" cy="112749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Новый год (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Year’s Day) –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декабря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Рождество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(Christmas)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25 декабря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День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Святого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Валентина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(St. Valentine’s Day)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14 февраля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День смеха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(Aprils Fool’s Day)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 апреля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Хэллоуин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(Halloween)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-31 октября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Католическая пасха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(Easter)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воскресенье после дня весеннего равноденствия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3311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71</Words>
  <Application>Microsoft Office PowerPoint</Application>
  <PresentationFormat>Экран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Тема Office</vt:lpstr>
      <vt:lpstr>Праздники  Великобритании  и США</vt:lpstr>
      <vt:lpstr>                   Цель работы:  На примере общих праздников показать сходство и различие в культурных традициях и обычаях двух стран            Задачи исследования: -изучить роль праздников в культурной жизни страны; - выявить сходства и различия праздников;  - исследовать особенности проведения общих праздников и фестивалей</vt:lpstr>
      <vt:lpstr>                     Этапы работы: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Новый год (New Year’s Day) – 31 декабря 2. Рождество (Christmas) – 25 декабря 3. День Святого Валентина (St. Valentine’s Day) – 14 февраля 4. День смеха (Aprils Fool’s Day) – 1 апреля 5. Хэллоуин (Halloween) -31 октября 6. Католическая пасха (Easter) – воскресенье после дня весеннего равноденствия  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83</cp:revision>
  <dcterms:created xsi:type="dcterms:W3CDTF">2014-11-21T11:00:06Z</dcterms:created>
  <dcterms:modified xsi:type="dcterms:W3CDTF">2019-03-15T16:31:03Z</dcterms:modified>
</cp:coreProperties>
</file>