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02" r:id="rId4"/>
    <p:sldId id="283" r:id="rId5"/>
    <p:sldId id="304" r:id="rId6"/>
    <p:sldId id="261" r:id="rId7"/>
    <p:sldId id="305" r:id="rId8"/>
    <p:sldId id="271" r:id="rId9"/>
    <p:sldId id="303" r:id="rId10"/>
    <p:sldId id="272" r:id="rId11"/>
    <p:sldId id="306" r:id="rId12"/>
    <p:sldId id="307" r:id="rId13"/>
    <p:sldId id="308" r:id="rId14"/>
    <p:sldId id="309" r:id="rId15"/>
    <p:sldId id="312" r:id="rId16"/>
    <p:sldId id="313" r:id="rId17"/>
    <p:sldId id="314" r:id="rId18"/>
    <p:sldId id="315" r:id="rId19"/>
    <p:sldId id="316" r:id="rId20"/>
    <p:sldId id="310" r:id="rId21"/>
    <p:sldId id="311" r:id="rId22"/>
    <p:sldId id="278" r:id="rId23"/>
    <p:sldId id="287" r:id="rId24"/>
    <p:sldId id="279" r:id="rId25"/>
    <p:sldId id="288" r:id="rId26"/>
    <p:sldId id="273" r:id="rId27"/>
    <p:sldId id="289" r:id="rId28"/>
    <p:sldId id="284" r:id="rId29"/>
    <p:sldId id="290" r:id="rId30"/>
    <p:sldId id="274" r:id="rId31"/>
    <p:sldId id="291" r:id="rId32"/>
    <p:sldId id="259" r:id="rId33"/>
    <p:sldId id="292" r:id="rId34"/>
    <p:sldId id="264" r:id="rId35"/>
    <p:sldId id="293" r:id="rId36"/>
    <p:sldId id="263" r:id="rId37"/>
    <p:sldId id="294" r:id="rId38"/>
    <p:sldId id="285" r:id="rId39"/>
    <p:sldId id="295" r:id="rId40"/>
    <p:sldId id="280" r:id="rId41"/>
    <p:sldId id="296" r:id="rId42"/>
    <p:sldId id="281" r:id="rId43"/>
    <p:sldId id="297" r:id="rId44"/>
    <p:sldId id="286" r:id="rId45"/>
    <p:sldId id="298" r:id="rId46"/>
    <p:sldId id="267" r:id="rId47"/>
    <p:sldId id="299" r:id="rId48"/>
    <p:sldId id="282" r:id="rId49"/>
    <p:sldId id="300" r:id="rId50"/>
    <p:sldId id="269" r:id="rId51"/>
    <p:sldId id="301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3300"/>
    <a:srgbClr val="800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2520280"/>
          </a:xfrm>
        </p:spPr>
        <p:txBody>
          <a:bodyPr>
            <a:noAutofit/>
          </a:bodyPr>
          <a:lstStyle/>
          <a:p>
            <a:r>
              <a:rPr lang="ru-RU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7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7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ологическая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 err="1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</a:t>
            </a:r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7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</a:t>
            </a:r>
            <a:r>
              <a:rPr lang="ru-RU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280831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Своя игра:</a:t>
            </a:r>
          </a:p>
          <a:p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атематика</a:t>
            </a:r>
          </a:p>
          <a:p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нформатика</a:t>
            </a:r>
          </a:p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изика</a:t>
            </a:r>
          </a:p>
          <a:p>
            <a:r>
              <a:rPr lang="ru-RU" b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 10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Двое ели сливы.</a:t>
            </a:r>
          </a:p>
          <a:p>
            <a:pPr>
              <a:buNone/>
            </a:pPr>
            <a:r>
              <a:rPr lang="ru-RU" b="1" dirty="0" smtClean="0"/>
              <a:t>Один сказал другому: «Дай мне свои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сливы</a:t>
            </a:r>
            <a:r>
              <a:rPr lang="ru-RU" b="1" dirty="0" smtClean="0"/>
              <a:t>, тогда будет у нас слив поровну». </a:t>
            </a:r>
          </a:p>
          <a:p>
            <a:pPr>
              <a:buNone/>
            </a:pPr>
            <a:r>
              <a:rPr lang="ru-RU" b="1" dirty="0" smtClean="0"/>
              <a:t>На что другой ответил: «Нет, лучше ты дай мне свои 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 сливы</a:t>
            </a:r>
            <a:r>
              <a:rPr lang="ru-RU" b="1" dirty="0" smtClean="0"/>
              <a:t>, - тогда у меня будет в два раза больше, чем у тебя».</a:t>
            </a:r>
          </a:p>
          <a:p>
            <a:r>
              <a:rPr lang="ru-RU" b="1" dirty="0" smtClean="0"/>
              <a:t>Сколько слив было у каждого?</a:t>
            </a:r>
            <a:endParaRPr lang="ru-RU" b="1" dirty="0"/>
          </a:p>
        </p:txBody>
      </p:sp>
      <p:pic>
        <p:nvPicPr>
          <p:cNvPr id="15364" name="Picture 4" descr="http://www.szkolka-daniel.pl/wp-content/uploads/2018/03/ameixoa-1992429_19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7" y="4395846"/>
            <a:ext cx="2699793" cy="24621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М 10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передачи слив у одного  друга было </a:t>
            </a:r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слив, а у другого было </a:t>
            </a:r>
            <a:r>
              <a:rPr lang="ru-RU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слив.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http://www.szkolka-daniel.pl/wp-content/uploads/2018/03/ameixoa-1992429_19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149080"/>
            <a:ext cx="2699793" cy="24621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 20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Поставь знаки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умножения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вычитания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вместо звездочек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так, чтобы получилось верное равенство.</a:t>
            </a:r>
          </a:p>
          <a:p>
            <a:pPr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* 5 * 8 * 4 * 6 * 21 = 30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М 20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∙</a:t>
            </a: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 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∙</a:t>
            </a: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 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 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 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∙</a:t>
            </a: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21 = 30</a:t>
            </a:r>
          </a:p>
          <a:p>
            <a:pPr algn="ctr">
              <a:buNone/>
            </a:pPr>
            <a:endParaRPr lang="ru-RU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 30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Расшифруй! Замени буквы цифрами!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816" y="2420888"/>
            <a:ext cx="28083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ХА</a:t>
            </a:r>
          </a:p>
          <a:p>
            <a:pPr algn="ctr"/>
            <a:r>
              <a:rPr lang="ru-RU" sz="4400" b="1" dirty="0" smtClean="0"/>
              <a:t>ХА</a:t>
            </a:r>
          </a:p>
          <a:p>
            <a:pPr algn="ctr"/>
            <a:r>
              <a:rPr lang="ru-RU" sz="4400" b="1" dirty="0" smtClean="0"/>
              <a:t>ХА</a:t>
            </a:r>
          </a:p>
          <a:p>
            <a:r>
              <a:rPr lang="ru-RU" sz="4400" b="1" dirty="0" smtClean="0"/>
              <a:t>     УХ</a:t>
            </a:r>
          </a:p>
          <a:p>
            <a:r>
              <a:rPr lang="ru-RU" sz="4400" b="1" dirty="0" smtClean="0"/>
              <a:t>     УРА</a:t>
            </a:r>
            <a:endParaRPr lang="ru-RU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75856" y="285293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203848" y="3789040"/>
            <a:ext cx="2160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203848" y="5157192"/>
            <a:ext cx="2160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75856" y="407707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М 30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652120" y="2060848"/>
            <a:ext cx="28083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31</a:t>
            </a:r>
          </a:p>
          <a:p>
            <a:pPr algn="ctr"/>
            <a:r>
              <a:rPr lang="ru-RU" sz="4400" b="1" dirty="0" smtClean="0"/>
              <a:t>31</a:t>
            </a:r>
          </a:p>
          <a:p>
            <a:pPr algn="ctr"/>
            <a:r>
              <a:rPr lang="ru-RU" sz="4400" b="1" dirty="0" smtClean="0"/>
              <a:t>31</a:t>
            </a:r>
          </a:p>
          <a:p>
            <a:r>
              <a:rPr lang="ru-RU" sz="4400" b="1" dirty="0" smtClean="0"/>
              <a:t>     93</a:t>
            </a:r>
          </a:p>
          <a:p>
            <a:r>
              <a:rPr lang="ru-RU" sz="4400" b="1" dirty="0" smtClean="0"/>
              <a:t>     961</a:t>
            </a:r>
            <a:endParaRPr lang="ru-RU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2132856"/>
            <a:ext cx="28083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ХА</a:t>
            </a:r>
          </a:p>
          <a:p>
            <a:pPr algn="ctr"/>
            <a:r>
              <a:rPr lang="ru-RU" sz="4400" b="1" dirty="0" smtClean="0"/>
              <a:t>ХА</a:t>
            </a:r>
          </a:p>
          <a:p>
            <a:pPr algn="ctr"/>
            <a:r>
              <a:rPr lang="ru-RU" sz="4400" b="1" dirty="0" smtClean="0"/>
              <a:t>ХА</a:t>
            </a:r>
          </a:p>
          <a:p>
            <a:r>
              <a:rPr lang="ru-RU" sz="4400" b="1" dirty="0" smtClean="0"/>
              <a:t>     УХ</a:t>
            </a:r>
          </a:p>
          <a:p>
            <a:r>
              <a:rPr lang="ru-RU" sz="4400" b="1" dirty="0" smtClean="0"/>
              <a:t>     УРА</a:t>
            </a:r>
            <a:endParaRPr lang="ru-RU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03648" y="26369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6176" y="256490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8" y="378904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6176" y="3717032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259632" y="4869160"/>
            <a:ext cx="2160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59632" y="3501008"/>
            <a:ext cx="2160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012160" y="4797152"/>
            <a:ext cx="2160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940152" y="3501008"/>
            <a:ext cx="2160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 40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Руда содержит 40% примесей, а выплавляемый из нее металл содержит 4% примесей. 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металла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получится из 24 тонн руды?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0" name="Picture 2" descr="http://elemash-steel.ru/img/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077072"/>
            <a:ext cx="4354608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М 40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из 24 тонн руды выплавлено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тонн металла.</a:t>
            </a:r>
          </a:p>
          <a:p>
            <a:pPr algn="ctr">
              <a:buNone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0,6 ∙ 24 = 0,96 ∙ </a:t>
            </a:r>
            <a:r>
              <a:rPr lang="ru-RU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= (0,6 ∙ 24 ) : 0,96 = </a:t>
            </a: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тонн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http://elemash-steel.ru/img/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797152"/>
            <a:ext cx="2817687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Прямая соединительная линия 26"/>
          <p:cNvCxnSpPr/>
          <p:nvPr/>
        </p:nvCxnSpPr>
        <p:spPr>
          <a:xfrm flipH="1" flipV="1">
            <a:off x="6876256" y="2420888"/>
            <a:ext cx="1512168" cy="23762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220072" y="4797152"/>
            <a:ext cx="31683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5220072" y="2348880"/>
            <a:ext cx="1656184" cy="24482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 50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значащие цифры разместить к кружочках этого треугольника так, чтобы сумма их на каждой стороне равнялась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6588224" y="2132856"/>
            <a:ext cx="576064" cy="5760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7164288" y="2852936"/>
            <a:ext cx="576064" cy="5760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7596336" y="3717032"/>
            <a:ext cx="576064" cy="5760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8100392" y="4509120"/>
            <a:ext cx="576064" cy="5760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6012160" y="2852936"/>
            <a:ext cx="576064" cy="5760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5436096" y="3645024"/>
            <a:ext cx="576064" cy="5760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4932040" y="4509120"/>
            <a:ext cx="576064" cy="5760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6012160" y="4509120"/>
            <a:ext cx="576064" cy="5760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7092280" y="4509120"/>
            <a:ext cx="576064" cy="57606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>
            <a:off x="1259632" y="5661248"/>
            <a:ext cx="6336704" cy="720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1259632" y="2132856"/>
            <a:ext cx="3168352" cy="35283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4427984" y="2132856"/>
            <a:ext cx="3168352" cy="3600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М 50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995936" y="1772816"/>
            <a:ext cx="8640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059832" y="2780928"/>
            <a:ext cx="8640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051720" y="3933056"/>
            <a:ext cx="8640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27584" y="5229200"/>
            <a:ext cx="8640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860032" y="2780928"/>
            <a:ext cx="8640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012160" y="4005064"/>
            <a:ext cx="8640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092280" y="5301208"/>
            <a:ext cx="8640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788024" y="5301208"/>
            <a:ext cx="8640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843808" y="5301208"/>
            <a:ext cx="8640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995936" y="3789040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7584" y="530120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67944" y="184482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64288" y="537321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32040" y="285293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59832" y="285293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43808" y="537321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60032" y="537321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12160" y="407707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51720" y="400506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И 10</a:t>
            </a:r>
            <a:endParaRPr lang="ru-RU" b="1" dirty="0"/>
          </a:p>
        </p:txBody>
      </p:sp>
      <p:pic>
        <p:nvPicPr>
          <p:cNvPr id="5122" name="Picture 2" descr="https://ds03.infourok.ru/uploads/ex/0269/00029a78-4a7b58e9/6/img11.jpg"/>
          <p:cNvPicPr>
            <a:picLocks noChangeAspect="1" noChangeArrowheads="1"/>
          </p:cNvPicPr>
          <p:nvPr/>
        </p:nvPicPr>
        <p:blipFill>
          <a:blip r:embed="rId2" cstate="print"/>
          <a:srcRect t="27300" b="27551"/>
          <a:stretch>
            <a:fillRect/>
          </a:stretch>
        </p:blipFill>
        <p:spPr bwMode="auto">
          <a:xfrm>
            <a:off x="1763688" y="1700808"/>
            <a:ext cx="5400600" cy="1828753"/>
          </a:xfrm>
          <a:prstGeom prst="rect">
            <a:avLst/>
          </a:prstGeom>
          <a:noFill/>
        </p:spPr>
      </p:pic>
      <p:pic>
        <p:nvPicPr>
          <p:cNvPr id="5128" name="Picture 8" descr="https://ds03.infourok.ru/uploads/ex/0269/00029a78-4a7b58e9/6/img4.jpg"/>
          <p:cNvPicPr>
            <a:picLocks noChangeAspect="1" noChangeArrowheads="1"/>
          </p:cNvPicPr>
          <p:nvPr/>
        </p:nvPicPr>
        <p:blipFill>
          <a:blip r:embed="rId3" cstate="print"/>
          <a:srcRect l="7875" t="19950" r="9439" b="37001"/>
          <a:stretch>
            <a:fillRect/>
          </a:stretch>
        </p:blipFill>
        <p:spPr bwMode="auto">
          <a:xfrm>
            <a:off x="1691679" y="3861048"/>
            <a:ext cx="5532323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И 10</a:t>
            </a:r>
            <a:endParaRPr lang="ru-RU" b="1" dirty="0"/>
          </a:p>
        </p:txBody>
      </p:sp>
      <p:pic>
        <p:nvPicPr>
          <p:cNvPr id="4098" name="Picture 2" descr="https://ds03.infourok.ru/uploads/ex/0269/00029a78-4a7b58e9/6/img11.jpg"/>
          <p:cNvPicPr>
            <a:picLocks noChangeAspect="1" noChangeArrowheads="1"/>
          </p:cNvPicPr>
          <p:nvPr/>
        </p:nvPicPr>
        <p:blipFill>
          <a:blip r:embed="rId2" cstate="print"/>
          <a:srcRect t="23602" b="12673"/>
          <a:stretch>
            <a:fillRect/>
          </a:stretch>
        </p:blipFill>
        <p:spPr bwMode="auto">
          <a:xfrm>
            <a:off x="683568" y="1988840"/>
            <a:ext cx="4067944" cy="1944216"/>
          </a:xfrm>
          <a:prstGeom prst="rect">
            <a:avLst/>
          </a:prstGeom>
          <a:noFill/>
        </p:spPr>
      </p:pic>
      <p:pic>
        <p:nvPicPr>
          <p:cNvPr id="4102" name="Picture 6" descr="https://ds03.infourok.ru/uploads/ex/0269/00029a78-4a7b58e9/6/img4.jpg"/>
          <p:cNvPicPr>
            <a:picLocks noChangeAspect="1" noChangeArrowheads="1"/>
          </p:cNvPicPr>
          <p:nvPr/>
        </p:nvPicPr>
        <p:blipFill>
          <a:blip r:embed="rId3" cstate="print"/>
          <a:srcRect l="8662" t="21000" r="8651" b="18101"/>
          <a:stretch>
            <a:fillRect/>
          </a:stretch>
        </p:blipFill>
        <p:spPr bwMode="auto">
          <a:xfrm>
            <a:off x="4499992" y="4221088"/>
            <a:ext cx="3888432" cy="2147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И 20</a:t>
            </a:r>
            <a:endParaRPr lang="ru-RU" b="1" dirty="0"/>
          </a:p>
        </p:txBody>
      </p:sp>
      <p:pic>
        <p:nvPicPr>
          <p:cNvPr id="3074" name="Picture 2" descr="https://fs00.infourok.ru/images/doc/236/129933/6/640/img4.jpg"/>
          <p:cNvPicPr>
            <a:picLocks noChangeAspect="1" noChangeArrowheads="1"/>
          </p:cNvPicPr>
          <p:nvPr/>
        </p:nvPicPr>
        <p:blipFill>
          <a:blip r:embed="rId2" cstate="print"/>
          <a:srcRect l="8851" t="23625" r="9644" b="54325"/>
          <a:stretch>
            <a:fillRect/>
          </a:stretch>
        </p:blipFill>
        <p:spPr bwMode="auto">
          <a:xfrm>
            <a:off x="683568" y="1988840"/>
            <a:ext cx="7807725" cy="1584176"/>
          </a:xfrm>
          <a:prstGeom prst="rect">
            <a:avLst/>
          </a:prstGeom>
          <a:noFill/>
        </p:spPr>
      </p:pic>
      <p:pic>
        <p:nvPicPr>
          <p:cNvPr id="4" name="Picture 2" descr="https://fs00.infourok.ru/images/doc/236/129933/6/640/img4.jpg"/>
          <p:cNvPicPr>
            <a:picLocks noChangeAspect="1" noChangeArrowheads="1"/>
          </p:cNvPicPr>
          <p:nvPr/>
        </p:nvPicPr>
        <p:blipFill>
          <a:blip r:embed="rId2" cstate="print"/>
          <a:srcRect l="2362" t="70674" r="11407" b="8235"/>
          <a:stretch>
            <a:fillRect/>
          </a:stretch>
        </p:blipFill>
        <p:spPr bwMode="auto">
          <a:xfrm>
            <a:off x="251520" y="3933056"/>
            <a:ext cx="8635817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И 20</a:t>
            </a:r>
            <a:endParaRPr lang="ru-RU" b="1" dirty="0"/>
          </a:p>
        </p:txBody>
      </p:sp>
      <p:pic>
        <p:nvPicPr>
          <p:cNvPr id="60418" name="Picture 2" descr="https://fs00.infourok.ru/images/doc/236/129933/6/640/img4.jpg"/>
          <p:cNvPicPr>
            <a:picLocks noChangeAspect="1" noChangeArrowheads="1"/>
          </p:cNvPicPr>
          <p:nvPr/>
        </p:nvPicPr>
        <p:blipFill>
          <a:blip r:embed="rId2" cstate="print"/>
          <a:srcRect l="2362" t="72449" r="11408"/>
          <a:stretch>
            <a:fillRect/>
          </a:stretch>
        </p:blipFill>
        <p:spPr bwMode="auto">
          <a:xfrm>
            <a:off x="129079" y="2348880"/>
            <a:ext cx="9014921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И 30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b="1" dirty="0" smtClean="0"/>
              <a:t>Что получится при рисовании овала с нажатой клавишей </a:t>
            </a:r>
            <a:r>
              <a:rPr lang="en-US" b="1" dirty="0" smtClean="0"/>
              <a:t>Shift</a:t>
            </a:r>
            <a:r>
              <a:rPr lang="ru-RU" b="1" dirty="0" smtClean="0"/>
              <a:t>?</a:t>
            </a:r>
          </a:p>
          <a:p>
            <a:r>
              <a:rPr lang="ru-RU" b="1" dirty="0" smtClean="0"/>
              <a:t>Как называется ограниченное рамкой пространство экрана?</a:t>
            </a:r>
          </a:p>
          <a:p>
            <a:r>
              <a:rPr lang="ru-RU" b="1" dirty="0" smtClean="0"/>
              <a:t>Чем управляется мышь?</a:t>
            </a:r>
          </a:p>
          <a:p>
            <a:r>
              <a:rPr lang="ru-RU" b="1" dirty="0" smtClean="0"/>
              <a:t>С помощью какой кнопки вызывается Главное меню?</a:t>
            </a:r>
            <a:endParaRPr lang="ru-RU" b="1" dirty="0"/>
          </a:p>
        </p:txBody>
      </p:sp>
      <p:pic>
        <p:nvPicPr>
          <p:cNvPr id="62466" name="Picture 2" descr="http://hekima.ru/images/paper/67/68/9286867.png"/>
          <p:cNvPicPr>
            <a:picLocks noChangeAspect="1" noChangeArrowheads="1"/>
          </p:cNvPicPr>
          <p:nvPr/>
        </p:nvPicPr>
        <p:blipFill>
          <a:blip r:embed="rId2" cstate="print"/>
          <a:srcRect r="60298"/>
          <a:stretch>
            <a:fillRect/>
          </a:stretch>
        </p:blipFill>
        <p:spPr bwMode="auto">
          <a:xfrm>
            <a:off x="251520" y="1844824"/>
            <a:ext cx="3970012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И 30</a:t>
            </a: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95736" y="1988840"/>
          <a:ext cx="4464496" cy="4408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6124"/>
                <a:gridCol w="1116124"/>
                <a:gridCol w="1116124"/>
                <a:gridCol w="1116124"/>
              </a:tblGrid>
              <a:tr h="1102066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</a:t>
                      </a:r>
                      <a:endParaRPr lang="ru-RU" sz="4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1102066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</a:t>
                      </a:r>
                      <a:endParaRPr lang="ru-RU" sz="4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1102066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</a:t>
                      </a:r>
                      <a:endParaRPr lang="ru-RU" sz="4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1102066"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</a:t>
                      </a:r>
                      <a:endParaRPr lang="ru-RU" sz="4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</a:t>
                      </a:r>
                      <a:endParaRPr lang="ru-RU" sz="4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И 40</a:t>
            </a:r>
            <a:endParaRPr lang="ru-RU" b="1" dirty="0"/>
          </a:p>
        </p:txBody>
      </p:sp>
      <p:pic>
        <p:nvPicPr>
          <p:cNvPr id="64516" name="Picture 4" descr="https://ds04.infourok.ru/uploads/ex/069b/000682c2-088abf61/1/hello_html_m41f91c27.jpg"/>
          <p:cNvPicPr>
            <a:picLocks noChangeAspect="1" noChangeArrowheads="1"/>
          </p:cNvPicPr>
          <p:nvPr/>
        </p:nvPicPr>
        <p:blipFill>
          <a:blip r:embed="rId2" cstate="print"/>
          <a:srcRect t="6951" r="44876" b="38450"/>
          <a:stretch>
            <a:fillRect/>
          </a:stretch>
        </p:blipFill>
        <p:spPr bwMode="auto">
          <a:xfrm>
            <a:off x="395536" y="2348880"/>
            <a:ext cx="4320480" cy="3209499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4048" y="2060848"/>
          <a:ext cx="3744420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4442"/>
                <a:gridCol w="374442"/>
                <a:gridCol w="374442"/>
                <a:gridCol w="374442"/>
                <a:gridCol w="374442"/>
                <a:gridCol w="374442"/>
                <a:gridCol w="374442"/>
                <a:gridCol w="374442"/>
                <a:gridCol w="374442"/>
                <a:gridCol w="374442"/>
              </a:tblGrid>
              <a:tr h="32683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Блок-схема: узел 6"/>
          <p:cNvSpPr/>
          <p:nvPr/>
        </p:nvSpPr>
        <p:spPr>
          <a:xfrm>
            <a:off x="7164288" y="3429000"/>
            <a:ext cx="216024" cy="21602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27584" y="191683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Нарисуйте рисунок…</a:t>
            </a:r>
            <a:endParaRPr lang="ru-RU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И 40</a:t>
            </a:r>
            <a:endParaRPr lang="ru-RU" b="1" dirty="0"/>
          </a:p>
        </p:txBody>
      </p:sp>
      <p:pic>
        <p:nvPicPr>
          <p:cNvPr id="63490" name="Picture 2" descr="https://ds04.infourok.ru/uploads/ex/069b/000682c2-088abf61/1/hello_html_m41f91c27.jpg"/>
          <p:cNvPicPr>
            <a:picLocks noChangeAspect="1" noChangeArrowheads="1"/>
          </p:cNvPicPr>
          <p:nvPr/>
        </p:nvPicPr>
        <p:blipFill>
          <a:blip r:embed="rId2" cstate="print"/>
          <a:srcRect l="59849" t="23359" r="3139" b="21251"/>
          <a:stretch>
            <a:fillRect/>
          </a:stretch>
        </p:blipFill>
        <p:spPr bwMode="auto">
          <a:xfrm>
            <a:off x="1979712" y="1556792"/>
            <a:ext cx="4490806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И 50</a:t>
            </a:r>
            <a:endParaRPr lang="ru-RU" dirty="0"/>
          </a:p>
        </p:txBody>
      </p:sp>
      <p:pic>
        <p:nvPicPr>
          <p:cNvPr id="2050" name="Picture 2" descr="https://arhivurokov.ru/multiurok/html/2017/03/27/s_58d8aad364ad7/597239_8.png"/>
          <p:cNvPicPr>
            <a:picLocks noChangeAspect="1" noChangeArrowheads="1"/>
          </p:cNvPicPr>
          <p:nvPr/>
        </p:nvPicPr>
        <p:blipFill>
          <a:blip r:embed="rId2" cstate="print"/>
          <a:srcRect r="50346"/>
          <a:stretch>
            <a:fillRect/>
          </a:stretch>
        </p:blipFill>
        <p:spPr bwMode="auto">
          <a:xfrm>
            <a:off x="1547664" y="2132856"/>
            <a:ext cx="5964397" cy="445758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47664" y="1556792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Найдите все слова, связанные с информатикой…</a:t>
            </a:r>
            <a:endParaRPr lang="ru-RU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</a:t>
            </a:r>
            <a:r>
              <a:rPr lang="ru-RU" b="1" dirty="0" smtClean="0"/>
              <a:t>И 50</a:t>
            </a:r>
            <a:endParaRPr lang="ru-RU" dirty="0"/>
          </a:p>
        </p:txBody>
      </p:sp>
      <p:pic>
        <p:nvPicPr>
          <p:cNvPr id="1026" name="Picture 2" descr="https://arhivurokov.ru/multiurok/html/2017/03/27/s_58d8aad364ad7/597239_8.png"/>
          <p:cNvPicPr>
            <a:picLocks noChangeAspect="1" noChangeArrowheads="1"/>
          </p:cNvPicPr>
          <p:nvPr/>
        </p:nvPicPr>
        <p:blipFill>
          <a:blip r:embed="rId2" cstate="print"/>
          <a:srcRect l="50896"/>
          <a:stretch>
            <a:fillRect/>
          </a:stretch>
        </p:blipFill>
        <p:spPr bwMode="auto">
          <a:xfrm>
            <a:off x="1259632" y="1700808"/>
            <a:ext cx="6633459" cy="5013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Ф 10</a:t>
            </a:r>
            <a:endParaRPr lang="ru-RU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Отгадай, что зашифровано: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214554"/>
            <a:ext cx="3000396" cy="1841152"/>
          </a:xfrm>
          <a:prstGeom prst="rect">
            <a:avLst/>
          </a:prstGeom>
          <a:noFill/>
        </p:spPr>
      </p:pic>
      <p:pic>
        <p:nvPicPr>
          <p:cNvPr id="1031" name="Picture 7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4357694"/>
            <a:ext cx="6715140" cy="2113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Ф 10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/>
              <a:t>Линза</a:t>
            </a:r>
          </a:p>
          <a:p>
            <a:pPr algn="ctr">
              <a:buNone/>
            </a:pPr>
            <a:r>
              <a:rPr lang="ru-RU" sz="4400" b="1" dirty="0" smtClean="0"/>
              <a:t>Близорукость</a:t>
            </a:r>
          </a:p>
          <a:p>
            <a:pPr algn="ctr">
              <a:buNone/>
            </a:pPr>
            <a:endParaRPr lang="ru-RU" sz="4400" b="1" dirty="0"/>
          </a:p>
        </p:txBody>
      </p:sp>
      <p:pic>
        <p:nvPicPr>
          <p:cNvPr id="1026" name="Picture 2" descr="https://o-glazah.ru/wp-content/uploads/2017/06/2-14.jpg"/>
          <p:cNvPicPr>
            <a:picLocks noChangeAspect="1" noChangeArrowheads="1"/>
          </p:cNvPicPr>
          <p:nvPr/>
        </p:nvPicPr>
        <p:blipFill>
          <a:blip r:embed="rId2" cstate="print"/>
          <a:srcRect l="16531" t="44944" r="5035" b="3635"/>
          <a:stretch>
            <a:fillRect/>
          </a:stretch>
        </p:blipFill>
        <p:spPr bwMode="auto">
          <a:xfrm>
            <a:off x="2051720" y="3501008"/>
            <a:ext cx="4896544" cy="26323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Ф 20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Упорядоченное движение заряженных частиц.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Частица, входящая в состав ядра атома.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Древнегреческое название янтаря.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Небольшое морское судно.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</p:nvPr>
        </p:nvGraphicFramePr>
        <p:xfrm>
          <a:off x="4071934" y="1785926"/>
          <a:ext cx="4895860" cy="3214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86"/>
                <a:gridCol w="489586"/>
                <a:gridCol w="489586"/>
                <a:gridCol w="489586"/>
                <a:gridCol w="489586"/>
                <a:gridCol w="489586"/>
                <a:gridCol w="489586"/>
                <a:gridCol w="489586"/>
                <a:gridCol w="489586"/>
                <a:gridCol w="489586"/>
              </a:tblGrid>
              <a:tr h="459244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9244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9244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9244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9244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9244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9244"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Ф 20</a:t>
            </a:r>
            <a:endParaRPr lang="ru-RU" dirty="0"/>
          </a:p>
        </p:txBody>
      </p:sp>
      <p:graphicFrame>
        <p:nvGraphicFramePr>
          <p:cNvPr id="6" name="Содержимое 9"/>
          <p:cNvGraphicFramePr>
            <a:graphicFrameLocks/>
          </p:cNvGraphicFramePr>
          <p:nvPr/>
        </p:nvGraphicFramePr>
        <p:xfrm>
          <a:off x="755580" y="1700808"/>
          <a:ext cx="7632160" cy="4752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216"/>
                <a:gridCol w="763216"/>
                <a:gridCol w="763216"/>
                <a:gridCol w="763216"/>
                <a:gridCol w="763216"/>
                <a:gridCol w="763216"/>
                <a:gridCol w="763216"/>
                <a:gridCol w="763216"/>
                <a:gridCol w="763216"/>
                <a:gridCol w="763216"/>
              </a:tblGrid>
              <a:tr h="678933">
                <a:tc>
                  <a:txBody>
                    <a:bodyPr/>
                    <a:lstStyle/>
                    <a:p>
                      <a:r>
                        <a:rPr lang="ru-RU" sz="3600" b="1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ru-RU" sz="3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</a:t>
                      </a:r>
                      <a:endParaRPr lang="ru-RU" sz="36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ru-RU" sz="3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</a:t>
                      </a:r>
                      <a:endParaRPr lang="ru-RU" sz="36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ru-RU" sz="3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</a:t>
                      </a:r>
                      <a:endParaRPr lang="ru-RU" sz="36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8933"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8933"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Й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8933"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1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r>
                        <a:rPr lang="ru-RU" sz="3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</a:t>
                      </a:r>
                      <a:endParaRPr lang="ru-RU" sz="36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Е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8933"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8933"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8933">
                <a:tc>
                  <a:txBody>
                    <a:bodyPr/>
                    <a:lstStyle/>
                    <a:p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</a:t>
                      </a:r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30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Электропоезд длиной 180 м проезжает мимо километрового столба за 9 с.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времени ему понадобиться, чтобы проехать мост длиной 360 м?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698" name="Picture 2" descr="https://www.nastol.com.ua/pic/201708/1680x1050/nastol.com.ua-242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005064"/>
            <a:ext cx="3974841" cy="2484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Ф 30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= S : t = 180 : 9 = 20 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м/с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скорость поезда</a:t>
            </a:r>
          </a:p>
          <a:p>
            <a:pPr algn="ctr"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= L : V</a:t>
            </a:r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360 : 20 = </a:t>
            </a:r>
            <a:r>
              <a:rPr lang="en-US" sz="60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40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Второй мировой войны около Филиппинских островов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раковине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огромного моллюска массой 500 кг была найдена гигантская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жемчужина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Она имела массу более 6 кг.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Чему равен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раковины с жемчужиной?</a:t>
            </a:r>
          </a:p>
          <a:p>
            <a:pPr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w-dog.ru/wallpapers/14/0/384848442816540.jpg"/>
          <p:cNvPicPr>
            <a:picLocks noChangeAspect="1" noChangeArrowheads="1"/>
          </p:cNvPicPr>
          <p:nvPr/>
        </p:nvPicPr>
        <p:blipFill>
          <a:blip r:embed="rId2" cstate="print"/>
          <a:srcRect l="17741" t="7405" r="14378" b="11138"/>
          <a:stretch>
            <a:fillRect/>
          </a:stretch>
        </p:blipFill>
        <p:spPr bwMode="auto">
          <a:xfrm>
            <a:off x="3203848" y="4797152"/>
            <a:ext cx="2400267" cy="18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Ф 40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это </a:t>
            </a:r>
            <a:r>
              <a:rPr lang="ru-RU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которая деформирует опору или растягивает подвес вследствие притяжения Земли.</a:t>
            </a:r>
          </a:p>
          <a:p>
            <a:pPr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 =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∙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(500 +6)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∙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=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5060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s://w-dog.ru/wallpapers/14/0/384848442816540.jpg"/>
          <p:cNvPicPr>
            <a:picLocks noChangeAspect="1" noChangeArrowheads="1"/>
          </p:cNvPicPr>
          <p:nvPr/>
        </p:nvPicPr>
        <p:blipFill>
          <a:blip r:embed="rId2" cstate="print"/>
          <a:srcRect l="17741" t="7405" r="14378" b="11138"/>
          <a:stretch>
            <a:fillRect/>
          </a:stretch>
        </p:blipFill>
        <p:spPr bwMode="auto">
          <a:xfrm>
            <a:off x="1691680" y="3429000"/>
            <a:ext cx="1152128" cy="864096"/>
          </a:xfrm>
          <a:prstGeom prst="rect">
            <a:avLst/>
          </a:prstGeom>
          <a:noFill/>
        </p:spPr>
      </p:pic>
      <p:pic>
        <p:nvPicPr>
          <p:cNvPr id="5" name="Picture 2" descr="https://w-dog.ru/wallpapers/14/0/384848442816540.jpg"/>
          <p:cNvPicPr>
            <a:picLocks noChangeAspect="1" noChangeArrowheads="1"/>
          </p:cNvPicPr>
          <p:nvPr/>
        </p:nvPicPr>
        <p:blipFill>
          <a:blip r:embed="rId2" cstate="print"/>
          <a:srcRect l="17741" t="7405" r="14378" b="11138"/>
          <a:stretch>
            <a:fillRect/>
          </a:stretch>
        </p:blipFill>
        <p:spPr bwMode="auto">
          <a:xfrm>
            <a:off x="6372200" y="3501008"/>
            <a:ext cx="1152128" cy="86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50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472122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Старик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Хоттабыч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когда находился в обществе своего спасителя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Вольки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имел плотность организма 980 кг/м</a:t>
            </a:r>
            <a:r>
              <a:rPr lang="ru-RU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объем, равный 0,08 м</a:t>
            </a:r>
            <a:r>
              <a:rPr lang="ru-RU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Какова была плотность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Хоттабыча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когда он на протяжении двух тысяч лет в полном одиночестве сидел в кувшине объемом 2 литра?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 descr="ÐÐ°ÑÑÐ¸Ð½ÐºÐ¸ Ð¿Ð¾ Ð·Ð°Ð¿ÑÐ¾ÑÑ Ð¡ÑÐ°ÑÐ¸Ðº Ð¥Ð¾ÑÑÐ°Ð±ÑÑ"/>
          <p:cNvPicPr>
            <a:picLocks noChangeAspect="1" noChangeArrowheads="1"/>
          </p:cNvPicPr>
          <p:nvPr/>
        </p:nvPicPr>
        <p:blipFill>
          <a:blip r:embed="rId2" cstate="print"/>
          <a:srcRect l="7022" t="5357" r="7303" b="4642"/>
          <a:stretch>
            <a:fillRect/>
          </a:stretch>
        </p:blipFill>
        <p:spPr bwMode="auto">
          <a:xfrm>
            <a:off x="6000760" y="1857364"/>
            <a:ext cx="2905145" cy="400052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43636" y="5929330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Помни: </a:t>
            </a:r>
          </a:p>
          <a:p>
            <a:pPr algn="ctr"/>
            <a:r>
              <a:rPr lang="ru-RU" b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литр = 0,001 м</a:t>
            </a:r>
            <a:r>
              <a:rPr lang="ru-RU" b="1" baseline="30000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b="1" baseline="30000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Ответ: Ф 50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2832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Плотность</a:t>
            </a:r>
          </a:p>
          <a:p>
            <a:pPr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l-G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ρ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(980 ∙ 0,08) : 0,002 =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39200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кг/м</a:t>
            </a:r>
            <a:r>
              <a:rPr lang="ru-RU" sz="4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  <a:p>
            <a:pPr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ÐÐ°ÑÑÐ¸Ð½ÐºÐ¸ Ð¿Ð¾ Ð·Ð°Ð¿ÑÐ¾ÑÑ Ð¡ÑÐ°ÑÐ¸Ðº Ð¥Ð¾ÑÑÐ°Ð±ÑÑ"/>
          <p:cNvPicPr>
            <a:picLocks noChangeAspect="1" noChangeArrowheads="1"/>
          </p:cNvPicPr>
          <p:nvPr/>
        </p:nvPicPr>
        <p:blipFill>
          <a:blip r:embed="rId2" cstate="print"/>
          <a:srcRect l="7022" t="5357" r="7303" b="4642"/>
          <a:stretch>
            <a:fillRect/>
          </a:stretch>
        </p:blipFill>
        <p:spPr bwMode="auto">
          <a:xfrm>
            <a:off x="5508104" y="1916832"/>
            <a:ext cx="2905145" cy="4000528"/>
          </a:xfrm>
          <a:prstGeom prst="rect">
            <a:avLst/>
          </a:prstGeom>
          <a:noFill/>
        </p:spPr>
      </p:pic>
      <p:pic>
        <p:nvPicPr>
          <p:cNvPr id="35842" name="Picture 2" descr="http://rudocs.exdat.com/pars_docs/tw_refs/43/42220/42220_html_m1b5309a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484784"/>
            <a:ext cx="1944216" cy="11348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10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плохо вытирает мокрый стол сальная тряпка?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http://images.easyfreeclipart.com/301/-from-korea-to-wipe-dust-dark-household-appliances-or-furniture-301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212976"/>
            <a:ext cx="4762500" cy="2638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ПОЧЕМУ 10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Явление 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НЕСМАЧИВАНИЯ</a:t>
            </a:r>
            <a:r>
              <a:rPr lang="ru-RU" b="1" dirty="0" smtClean="0"/>
              <a:t>: вода не смачивает жирные поверхности.</a:t>
            </a:r>
          </a:p>
          <a:p>
            <a:pPr algn="ctr">
              <a:buNone/>
            </a:pPr>
            <a:r>
              <a:rPr lang="ru-RU" b="1" dirty="0" smtClean="0"/>
              <a:t>Тряпка не впитывает воду.</a:t>
            </a:r>
            <a:endParaRPr lang="ru-RU" b="1" dirty="0"/>
          </a:p>
        </p:txBody>
      </p:sp>
      <p:pic>
        <p:nvPicPr>
          <p:cNvPr id="4" name="Picture 2" descr="http://images.easyfreeclipart.com/301/-from-korea-to-wipe-dust-dark-household-appliances-or-furniture-301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717032"/>
            <a:ext cx="4762500" cy="2638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20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 мешке с солью и веревка соленая»</a:t>
            </a:r>
          </a:p>
          <a:p>
            <a:pPr algn="r">
              <a:buNone/>
            </a:pP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Корейская пословица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веревка становится соленой?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6" name="AutoShape 2" descr="ÐÐ°ÑÑÐ¸Ð½ÐºÐ¸ Ð¿Ð¾ Ð·Ð°Ð¿ÑÐ¾ÑÑ Ð¼ÐµÑÐ¾Ðº Ñ ÑÐ¾Ð»ÑÑ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ÐÐ°ÑÑÐ¸Ð½ÐºÐ¸ Ð¿Ð¾ Ð·Ð°Ð¿ÑÐ¾ÑÑ Ð¼ÐµÑÐ¾Ðº Ñ ÑÐ¾Ð»ÑÑ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ÐÐ°ÑÑÐ¸Ð½ÐºÐ¸ Ð¿Ð¾ Ð·Ð°Ð¿ÑÐ¾ÑÑ Ð¼ÐµÑÐ¾Ðº Ñ ÑÐ¾Ð»ÑÑ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ÐÐ°ÑÑÐ¸Ð½ÐºÐ¸ Ð¿Ð¾ Ð·Ð°Ð¿ÑÐ¾ÑÑ Ð¼ÐµÑÐ¾Ðº Ñ ÑÐ¾Ð»ÑÑ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429000"/>
            <a:ext cx="2289352" cy="3429000"/>
          </a:xfrm>
          <a:prstGeom prst="rect">
            <a:avLst/>
          </a:prstGeom>
          <a:noFill/>
        </p:spPr>
      </p:pic>
      <p:pic>
        <p:nvPicPr>
          <p:cNvPr id="8" name="Picture 8" descr="ÐÐ°ÑÑÐ¸Ð½ÐºÐ¸ Ð¿Ð¾ Ð·Ð°Ð¿ÑÐ¾ÑÑ Ð¼ÐµÑÐ¾Ðº Ñ ÑÐ¾Ð»ÑÑ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356992"/>
            <a:ext cx="2160240" cy="3235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ПОЧЕМУ 20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Явление 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ДИФФУЗИЯ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проникновение одного вещества в другое.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8" descr="ÐÐ°ÑÑÐ¸Ð½ÐºÐ¸ Ð¿Ð¾ Ð·Ð°Ð¿ÑÐ¾ÑÑ Ð¼ÐµÑÐ¾Ðº Ñ ÑÐ¾Ð»ÑÑ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356992"/>
            <a:ext cx="2160240" cy="3235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30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Как-то раз спросили розу: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чаруя око, ты колючими шипами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 царапаешь жестко?»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 descr="http://naukoclub.ru/wp-content/uploads/2014/05/1600x1200_298393_www.ArtFile.ru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401616"/>
            <a:ext cx="4608512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ПОЧЕМУ 30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меньше площадь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 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давление больше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постоянной силе.</a:t>
            </a:r>
          </a:p>
        </p:txBody>
      </p:sp>
      <p:pic>
        <p:nvPicPr>
          <p:cNvPr id="4" name="Picture 2" descr="http://naukoclub.ru/wp-content/uploads/2014/05/1600x1200_298393_www.ArtFile.ru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068960"/>
            <a:ext cx="4608512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40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«Пес космат – ему тепло, мужик богат – ему добро?»</a:t>
            </a:r>
          </a:p>
          <a:p>
            <a:pPr algn="r">
              <a:buNone/>
            </a:pPr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Русская пословица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тепло косматому  псу?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https://i.ytimg.com/vi/hmqFksNBnPA/maxresdefault.jpg"/>
          <p:cNvPicPr>
            <a:picLocks noChangeAspect="1" noChangeArrowheads="1"/>
          </p:cNvPicPr>
          <p:nvPr/>
        </p:nvPicPr>
        <p:blipFill>
          <a:blip r:embed="rId2" cstate="print"/>
          <a:srcRect l="30121" r="29717"/>
          <a:stretch>
            <a:fillRect/>
          </a:stretch>
        </p:blipFill>
        <p:spPr bwMode="auto">
          <a:xfrm>
            <a:off x="6444208" y="3573016"/>
            <a:ext cx="2119199" cy="2968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ПОЧЕМУ 40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 ворсинок содержится воздух.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Воздух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b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хороший теплоизолятор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т.е. 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плохой проводник тепла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https://i.ytimg.com/vi/hmqFksNBnPA/maxresdefault.jpg"/>
          <p:cNvPicPr>
            <a:picLocks noChangeAspect="1" noChangeArrowheads="1"/>
          </p:cNvPicPr>
          <p:nvPr/>
        </p:nvPicPr>
        <p:blipFill>
          <a:blip r:embed="rId2" cstate="print"/>
          <a:srcRect l="30121" r="29717"/>
          <a:stretch>
            <a:fillRect/>
          </a:stretch>
        </p:blipFill>
        <p:spPr bwMode="auto">
          <a:xfrm>
            <a:off x="3563888" y="3645024"/>
            <a:ext cx="2119199" cy="2968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50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чайник имеет шарообразную форму, а кастрюля нет?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0" name="Picture 2" descr="http://static-cdn1.ustream.tv/i/channel/picture/9/8/3/4/9834256/9834256_774283587271565625_1322383569,640x360,b: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852936"/>
            <a:ext cx="6096000" cy="3371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ПОЧЕМУ 50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Чайник предназначен для согревание воды.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поверхность нагрева, тем быстрее закипает.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меньше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отверстие сверху, тем охлаждение медленнее.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поэтому чайник шарообразный.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static-cdn1.ustream.tv/i/channel/picture/9/8/3/4/9834256/9834256_774283587271565625_1322383569,640x360,b: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5157192"/>
            <a:ext cx="2520280" cy="13940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10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ое самое большое число можете вы написать четырьмя единицами?</a:t>
            </a:r>
          </a:p>
          <a:p>
            <a:pPr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		1		1		1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КАК 10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ru-RU" sz="96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sz="9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20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626968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спичек можно составить фигуру креста, площадь которой равна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«спичечным» квадратам.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изменить расположение спичек так, чтобы контур фигуры охватывал площадь, равную только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«спичечным» квадратам.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s://forexdengi.com/attachment.php?attachmentid=23650&amp;d=1287879325"/>
          <p:cNvPicPr>
            <a:picLocks noChangeAspect="1" noChangeArrowheads="1"/>
          </p:cNvPicPr>
          <p:nvPr/>
        </p:nvPicPr>
        <p:blipFill>
          <a:blip r:embed="rId2" cstate="print"/>
          <a:srcRect l="50851"/>
          <a:stretch>
            <a:fillRect/>
          </a:stretch>
        </p:blipFill>
        <p:spPr bwMode="auto">
          <a:xfrm>
            <a:off x="6161294" y="2204864"/>
            <a:ext cx="2764085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Прямая соединительная линия 34"/>
          <p:cNvCxnSpPr/>
          <p:nvPr/>
        </p:nvCxnSpPr>
        <p:spPr>
          <a:xfrm>
            <a:off x="1619672" y="5517232"/>
            <a:ext cx="2664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619672" y="1844824"/>
            <a:ext cx="0" cy="3672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КАК 20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9672" y="1844824"/>
            <a:ext cx="0" cy="8640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19672" y="2780928"/>
            <a:ext cx="0" cy="8640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691680" y="3645024"/>
            <a:ext cx="86409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555776" y="4653136"/>
            <a:ext cx="0" cy="8640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555776" y="3717032"/>
            <a:ext cx="0" cy="86409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491880" y="5517232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627784" y="5517232"/>
            <a:ext cx="79208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619672" y="1844824"/>
            <a:ext cx="2664296" cy="3672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619672" y="1844824"/>
            <a:ext cx="504056" cy="7200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195736" y="2636912"/>
            <a:ext cx="504056" cy="7200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771800" y="3429000"/>
            <a:ext cx="504056" cy="72008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347864" y="4221088"/>
            <a:ext cx="432048" cy="6480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3851920" y="4941168"/>
            <a:ext cx="432048" cy="5760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" name="Picture 2" descr="https://forexdengi.com/attachment.php?attachmentid=23650&amp;d=1287879325"/>
          <p:cNvPicPr>
            <a:picLocks noChangeAspect="1" noChangeArrowheads="1"/>
          </p:cNvPicPr>
          <p:nvPr/>
        </p:nvPicPr>
        <p:blipFill>
          <a:blip r:embed="rId2" cstate="print"/>
          <a:srcRect l="50851"/>
          <a:stretch>
            <a:fillRect/>
          </a:stretch>
        </p:blipFill>
        <p:spPr bwMode="auto">
          <a:xfrm>
            <a:off x="4932040" y="2924944"/>
            <a:ext cx="2764085" cy="2736304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2411760" y="1772816"/>
            <a:ext cx="6408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треугольника = 0,5 ∙ а ∙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0,5 ∙ 4 ∙ 3 = 6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фигуры =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треугольника – 2 = </a:t>
            </a: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 </a:t>
            </a:r>
            <a:endParaRPr lang="ru-RU" sz="28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30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разменять 59 копеек пятнадцатью монетами по 3 и 5 копеек?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cdn.monetnik.ru/storage/market-lot/52/87/2552/7432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573016"/>
            <a:ext cx="2400070" cy="2376264"/>
          </a:xfrm>
          <a:prstGeom prst="rect">
            <a:avLst/>
          </a:prstGeom>
          <a:noFill/>
        </p:spPr>
      </p:pic>
      <p:pic>
        <p:nvPicPr>
          <p:cNvPr id="1028" name="Picture 4" descr="https://cdn.monetnik.ru/storage/market-lot/66/63/766/16217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140968"/>
            <a:ext cx="2858666" cy="2879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КАК 30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∙ 5 коп + 8 ∙ 3 коп = 59 копеек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s://cdn.monetnik.ru/storage/market-lot/52/87/2552/7432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645024"/>
            <a:ext cx="1163670" cy="1152128"/>
          </a:xfrm>
          <a:prstGeom prst="rect">
            <a:avLst/>
          </a:prstGeom>
          <a:noFill/>
        </p:spPr>
      </p:pic>
      <p:pic>
        <p:nvPicPr>
          <p:cNvPr id="5" name="Picture 4" descr="https://cdn.monetnik.ru/storage/market-lot/66/63/766/16217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501008"/>
            <a:ext cx="1786279" cy="17991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40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Решили однажды звери измерить длину удава. Получилось, что его длина равняется 4 слонам, или 9 обезьянам, или 38 попугаям.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в попугаях длиннее!» - сказал удав после измерения.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 ли это на самом деле?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ова длина слона в попугаях?</a:t>
            </a:r>
          </a:p>
          <a:p>
            <a:pPr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4357694"/>
            <a:ext cx="2514593" cy="2010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КАК 40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Длина удава остается постоянной.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слон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38 : 4 = </a:t>
            </a:r>
            <a:r>
              <a:rPr lang="ru-RU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9,5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попугаев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356992"/>
            <a:ext cx="3960440" cy="3166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50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Строительный кирпич имеет массу 4 кг.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ова масса игрушечного кирпичика из того же материала, все размеры которого в 4 раза меньше?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all-brick.ru/assets/images/tovar/kirpich-stroitelnyj/mstera/1-1.4nf-mstera-polnotelyy.jpg"/>
          <p:cNvPicPr>
            <a:picLocks noChangeAspect="1" noChangeArrowheads="1"/>
          </p:cNvPicPr>
          <p:nvPr/>
        </p:nvPicPr>
        <p:blipFill>
          <a:blip r:embed="rId2" cstate="print"/>
          <a:srcRect t="17280" b="16841"/>
          <a:stretch>
            <a:fillRect/>
          </a:stretch>
        </p:blipFill>
        <p:spPr bwMode="auto">
          <a:xfrm>
            <a:off x="2411760" y="3789040"/>
            <a:ext cx="4296098" cy="2830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Ответ: КАК 50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Кирпич это параллелепипед, все его размеры (длины, ширину, высоту) уменьшили в 4 раза.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buNone/>
            </a:pP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кг = 4000 г</a:t>
            </a:r>
          </a:p>
          <a:p>
            <a:pPr algn="ctr">
              <a:buNone/>
            </a:pP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4000 : 64 = 62,5 г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s://all-brick.ru/assets/images/tovar/kirpich-stroitelnyj/mstera/1-1.4nf-mstera-polnotelyy.jpg"/>
          <p:cNvPicPr>
            <a:picLocks noChangeAspect="1" noChangeArrowheads="1"/>
          </p:cNvPicPr>
          <p:nvPr/>
        </p:nvPicPr>
        <p:blipFill>
          <a:blip r:embed="rId2" cstate="print"/>
          <a:srcRect t="17280" b="16841"/>
          <a:stretch>
            <a:fillRect/>
          </a:stretch>
        </p:blipFill>
        <p:spPr bwMode="auto">
          <a:xfrm>
            <a:off x="3419872" y="4941168"/>
            <a:ext cx="2495898" cy="1644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1048</Words>
  <Application>Microsoft Office PowerPoint</Application>
  <PresentationFormat>Экран (4:3)</PresentationFormat>
  <Paragraphs>232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МИФологическая ПОЧЕМУЧКАк</vt:lpstr>
      <vt:lpstr>М 10</vt:lpstr>
      <vt:lpstr>Ответ: М 10</vt:lpstr>
      <vt:lpstr>М 20</vt:lpstr>
      <vt:lpstr>Ответ: М 20</vt:lpstr>
      <vt:lpstr>М 30</vt:lpstr>
      <vt:lpstr>Ответ: М 30</vt:lpstr>
      <vt:lpstr>М 40</vt:lpstr>
      <vt:lpstr>Ответ: М 40</vt:lpstr>
      <vt:lpstr>М 50</vt:lpstr>
      <vt:lpstr>Ответ: М 50</vt:lpstr>
      <vt:lpstr>И 10</vt:lpstr>
      <vt:lpstr>Ответ: И 10</vt:lpstr>
      <vt:lpstr>И 20</vt:lpstr>
      <vt:lpstr>Ответ: И 20</vt:lpstr>
      <vt:lpstr>И 30</vt:lpstr>
      <vt:lpstr>Ответ: И 30</vt:lpstr>
      <vt:lpstr>И 40</vt:lpstr>
      <vt:lpstr>Ответ: И 40</vt:lpstr>
      <vt:lpstr>И 50</vt:lpstr>
      <vt:lpstr>Ответ: И 50</vt:lpstr>
      <vt:lpstr>Ф 10</vt:lpstr>
      <vt:lpstr>Ответ: Ф 10</vt:lpstr>
      <vt:lpstr>Ф 20</vt:lpstr>
      <vt:lpstr>Ответ: Ф 20</vt:lpstr>
      <vt:lpstr>Ф 30</vt:lpstr>
      <vt:lpstr>Ответ: Ф 30</vt:lpstr>
      <vt:lpstr>Ф 40</vt:lpstr>
      <vt:lpstr>Ответ: Ф 40</vt:lpstr>
      <vt:lpstr>Ф 50</vt:lpstr>
      <vt:lpstr>Ответ: Ф 50</vt:lpstr>
      <vt:lpstr>ПОЧЕМУ 10</vt:lpstr>
      <vt:lpstr>Ответ: ПОЧЕМУ 10</vt:lpstr>
      <vt:lpstr>ПОЧЕМУ 20</vt:lpstr>
      <vt:lpstr>Ответ: ПОЧЕМУ 20</vt:lpstr>
      <vt:lpstr>ПОЧЕМУ 30</vt:lpstr>
      <vt:lpstr>Ответ: ПОЧЕМУ 30</vt:lpstr>
      <vt:lpstr>ПОЧЕМУ 40</vt:lpstr>
      <vt:lpstr>Ответ: ПОЧЕМУ 40</vt:lpstr>
      <vt:lpstr>ПОЧЕМУ 50</vt:lpstr>
      <vt:lpstr>Ответ: ПОЧЕМУ 50</vt:lpstr>
      <vt:lpstr>КАК 10</vt:lpstr>
      <vt:lpstr>Ответ: КАК 10</vt:lpstr>
      <vt:lpstr>КАК 20</vt:lpstr>
      <vt:lpstr>Ответ: КАК 20</vt:lpstr>
      <vt:lpstr>КАК 30</vt:lpstr>
      <vt:lpstr>Ответ: КАК 30</vt:lpstr>
      <vt:lpstr>КАК 40</vt:lpstr>
      <vt:lpstr>Ответ: КАК 40</vt:lpstr>
      <vt:lpstr>КАК 50</vt:lpstr>
      <vt:lpstr>Ответ: КАК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макс</dc:creator>
  <cp:lastModifiedBy>макс</cp:lastModifiedBy>
  <cp:revision>105</cp:revision>
  <dcterms:created xsi:type="dcterms:W3CDTF">2018-12-18T14:27:15Z</dcterms:created>
  <dcterms:modified xsi:type="dcterms:W3CDTF">2019-03-16T13:24:11Z</dcterms:modified>
</cp:coreProperties>
</file>