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58" r:id="rId5"/>
    <p:sldId id="261" r:id="rId6"/>
    <p:sldId id="262" r:id="rId7"/>
    <p:sldId id="264" r:id="rId8"/>
    <p:sldId id="269" r:id="rId9"/>
    <p:sldId id="265" r:id="rId10"/>
    <p:sldId id="267" r:id="rId11"/>
    <p:sldId id="270" r:id="rId12"/>
    <p:sldId id="271" r:id="rId13"/>
    <p:sldId id="268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469" autoAdjust="0"/>
    <p:restoredTop sz="94660"/>
  </p:normalViewPr>
  <p:slideViewPr>
    <p:cSldViewPr>
      <p:cViewPr varScale="1">
        <p:scale>
          <a:sx n="67" d="100"/>
          <a:sy n="67" d="100"/>
        </p:scale>
        <p:origin x="-14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933056"/>
            <a:ext cx="83058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556792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sz="2200" b="1" i="1" dirty="0" smtClean="0">
                <a:solidFill>
                  <a:schemeClr val="tx2">
                    <a:lumMod val="90000"/>
                  </a:schemeClr>
                </a:solidFill>
                <a:effectLst/>
              </a:rPr>
              <a:t>Государственное</a:t>
            </a:r>
            <a:r>
              <a:rPr lang="ru-RU" sz="2200" b="1" i="1" dirty="0" smtClean="0">
                <a:solidFill>
                  <a:schemeClr val="tx2">
                    <a:lumMod val="90000"/>
                  </a:schemeClr>
                </a:solidFill>
              </a:rPr>
              <a:t> бюджетное профессиональное  учреждение Свердловской обл.</a:t>
            </a:r>
            <a:br>
              <a:rPr lang="ru-RU" sz="2200" b="1" i="1" dirty="0" smtClean="0">
                <a:solidFill>
                  <a:schemeClr val="tx2">
                    <a:lumMod val="90000"/>
                  </a:schemeClr>
                </a:solidFill>
              </a:rPr>
            </a:br>
            <a:r>
              <a:rPr lang="en-US" sz="2200" b="1" i="1" dirty="0" smtClean="0">
                <a:solidFill>
                  <a:schemeClr val="tx2">
                    <a:lumMod val="90000"/>
                  </a:schemeClr>
                </a:solidFill>
              </a:rPr>
              <a:t>"</a:t>
            </a:r>
            <a:r>
              <a:rPr lang="ru-RU" sz="2200" b="1" i="1" dirty="0" smtClean="0">
                <a:solidFill>
                  <a:schemeClr val="tx2">
                    <a:lumMod val="90000"/>
                  </a:schemeClr>
                </a:solidFill>
              </a:rPr>
              <a:t>Екатеринбургский политехникум</a:t>
            </a:r>
            <a:r>
              <a:rPr lang="en-US" sz="2200" b="1" i="1" dirty="0" smtClean="0">
                <a:solidFill>
                  <a:schemeClr val="tx2">
                    <a:lumMod val="90000"/>
                  </a:schemeClr>
                </a:solidFill>
              </a:rPr>
              <a:t>"</a:t>
            </a:r>
            <a:br>
              <a:rPr lang="en-US" sz="2200" b="1" i="1" dirty="0" smtClean="0">
                <a:solidFill>
                  <a:schemeClr val="tx2">
                    <a:lumMod val="90000"/>
                  </a:schemeClr>
                </a:solidFill>
              </a:rPr>
            </a:br>
            <a:r>
              <a:rPr lang="en-US" sz="2200" b="1" i="1" dirty="0" smtClean="0">
                <a:solidFill>
                  <a:schemeClr val="tx2">
                    <a:lumMod val="90000"/>
                  </a:schemeClr>
                </a:solidFill>
              </a:rPr>
              <a:t>(</a:t>
            </a:r>
            <a:r>
              <a:rPr lang="ru-RU" sz="2200" b="1" i="1" dirty="0" smtClean="0">
                <a:solidFill>
                  <a:schemeClr val="tx2">
                    <a:lumMod val="90000"/>
                  </a:schemeClr>
                </a:solidFill>
              </a:rPr>
              <a:t>ГБПУ СО </a:t>
            </a:r>
            <a:r>
              <a:rPr lang="en-US" sz="2200" b="1" i="1" dirty="0" smtClean="0">
                <a:solidFill>
                  <a:schemeClr val="tx2">
                    <a:lumMod val="90000"/>
                  </a:schemeClr>
                </a:solidFill>
              </a:rPr>
              <a:t>"</a:t>
            </a:r>
            <a:r>
              <a:rPr lang="ru-RU" sz="2200" b="1" i="1" dirty="0" smtClean="0">
                <a:solidFill>
                  <a:schemeClr val="tx2">
                    <a:lumMod val="90000"/>
                  </a:schemeClr>
                </a:solidFill>
              </a:rPr>
              <a:t>ЕПТ</a:t>
            </a:r>
            <a:r>
              <a:rPr lang="en-US" sz="2200" b="1" i="1" dirty="0" smtClean="0">
                <a:solidFill>
                  <a:schemeClr val="tx2">
                    <a:lumMod val="90000"/>
                  </a:schemeClr>
                </a:solidFill>
              </a:rPr>
              <a:t>")</a:t>
            </a:r>
            <a:r>
              <a:rPr lang="ru-RU" sz="2200" b="1" i="1" dirty="0" smtClean="0">
                <a:solidFill>
                  <a:schemeClr val="tx2">
                    <a:lumMod val="90000"/>
                  </a:schemeClr>
                </a:solidFill>
              </a:rPr>
              <a:t/>
            </a:r>
            <a:br>
              <a:rPr lang="ru-RU" sz="2200" b="1" i="1" dirty="0" smtClean="0">
                <a:solidFill>
                  <a:schemeClr val="tx2">
                    <a:lumMod val="90000"/>
                  </a:schemeClr>
                </a:solidFill>
              </a:rPr>
            </a:br>
            <a:r>
              <a:rPr lang="ru-RU" sz="2200" b="1" i="1" dirty="0" smtClean="0">
                <a:solidFill>
                  <a:schemeClr val="tx2">
                    <a:lumMod val="90000"/>
                  </a:schemeClr>
                </a:solidFill>
              </a:rPr>
              <a:t>Отделение ЕХМТ.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2780928"/>
            <a:ext cx="8280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Афганская война. Ввод советских войск. 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004048" y="5445224"/>
            <a:ext cx="3312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tx2">
                    <a:lumMod val="90000"/>
                  </a:schemeClr>
                </a:solidFill>
              </a:rPr>
              <a:t>Преподаватель : </a:t>
            </a:r>
            <a:br>
              <a:rPr lang="ru-RU" sz="2000" dirty="0" smtClean="0">
                <a:solidFill>
                  <a:schemeClr val="tx2">
                    <a:lumMod val="90000"/>
                  </a:schemeClr>
                </a:solidFill>
              </a:rPr>
            </a:br>
            <a:r>
              <a:rPr lang="ru-RU" sz="2000" dirty="0" err="1" smtClean="0">
                <a:solidFill>
                  <a:schemeClr val="tx2">
                    <a:lumMod val="90000"/>
                  </a:schemeClr>
                </a:solidFill>
              </a:rPr>
              <a:t>Биц</a:t>
            </a:r>
            <a:r>
              <a:rPr lang="ru-RU" sz="2000" dirty="0" smtClean="0">
                <a:solidFill>
                  <a:schemeClr val="tx2">
                    <a:lumMod val="90000"/>
                  </a:schemeClr>
                </a:solidFill>
              </a:rPr>
              <a:t> Н. А.</a:t>
            </a:r>
            <a:endParaRPr lang="ru-RU" sz="2000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7091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     Вооружённый конфликт между афганскими правительственными и союзными советскими войсками, стремившимися сохранить в Афганистане прокоммунистический режим, с одной стороны, и мусульманским афганским сопротивлением — с другой.</a:t>
            </a:r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Афганская война 1979–1989 гг.</a:t>
            </a:r>
            <a:endParaRPr lang="ru-RU" dirty="0">
              <a:solidFill>
                <a:schemeClr val="tx2">
                  <a:lumMod val="90000"/>
                </a:schemeClr>
              </a:solidFill>
            </a:endParaRPr>
          </a:p>
        </p:txBody>
      </p:sp>
      <p:pic>
        <p:nvPicPr>
          <p:cNvPr id="4" name="Рисунок 3" descr="300px-RIAN_archive_21225_On_watc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3501008"/>
            <a:ext cx="4464496" cy="321443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Республика Дауда.</a:t>
            </a:r>
            <a:endParaRPr lang="ru-RU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28800"/>
            <a:ext cx="4038600" cy="4525963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 1973 году, во время визита короля Афганистана </a:t>
            </a:r>
            <a:r>
              <a:rPr lang="ru-RU" sz="2000" dirty="0" err="1" smtClean="0"/>
              <a:t>Захир-Шаха</a:t>
            </a:r>
            <a:r>
              <a:rPr lang="ru-RU" sz="2000" dirty="0" smtClean="0"/>
              <a:t> в Италию, в стране произошёл государственный переворот. Власть была захвачена родственником </a:t>
            </a:r>
            <a:r>
              <a:rPr lang="ru-RU" sz="2000" dirty="0" err="1" smtClean="0"/>
              <a:t>Захир-Шаха</a:t>
            </a:r>
            <a:r>
              <a:rPr lang="ru-RU" sz="2000" dirty="0" smtClean="0"/>
              <a:t> Мухаммедом Даудом, провозгласившим первую республику в Афганистане.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Содержимое 4" descr="62f0a2a9b28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27984" y="1628800"/>
            <a:ext cx="4536504" cy="4176464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7091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     Главной причиной войны стало иностранное вмешательство в афганский внутриполитический кризис, который был следствием борьбы за власть между местными традиционалистами и </a:t>
            </a:r>
            <a:r>
              <a:rPr lang="ru-RU" sz="2400" dirty="0" err="1" smtClean="0"/>
              <a:t>лево-радикальными</a:t>
            </a:r>
            <a:r>
              <a:rPr lang="ru-RU" sz="2400" dirty="0" smtClean="0"/>
              <a:t> модернистами.</a:t>
            </a:r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Причины войны.</a:t>
            </a:r>
            <a:endParaRPr lang="ru-RU" dirty="0">
              <a:solidFill>
                <a:schemeClr val="tx2">
                  <a:lumMod val="90000"/>
                </a:schemeClr>
              </a:solidFill>
            </a:endParaRPr>
          </a:p>
        </p:txBody>
      </p:sp>
      <p:pic>
        <p:nvPicPr>
          <p:cNvPr id="4" name="Рисунок 3" descr="12221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3284984"/>
            <a:ext cx="4848539" cy="33123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70916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27 апреля 1978 года в Афганистане началась Апрельская (</a:t>
            </a:r>
            <a:r>
              <a:rPr lang="ru-RU" sz="2400" dirty="0" err="1" smtClean="0"/>
              <a:t>Саурская</a:t>
            </a:r>
            <a:r>
              <a:rPr lang="ru-RU" sz="2400" dirty="0" smtClean="0"/>
              <a:t>) революция, в результате чего к власти пришла Народно-демократическая партия Афганистана (НДПА), провозгласившая страну Демократической Республикой Афганистан (ДРА).</a:t>
            </a:r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chemeClr val="tx2">
                    <a:lumMod val="90000"/>
                  </a:schemeClr>
                </a:solidFill>
              </a:rPr>
              <a:t>Саурская</a:t>
            </a: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 революция.</a:t>
            </a:r>
            <a:endParaRPr lang="ru-RU" dirty="0">
              <a:solidFill>
                <a:schemeClr val="tx2">
                  <a:lumMod val="90000"/>
                </a:schemeClr>
              </a:solidFill>
            </a:endParaRPr>
          </a:p>
        </p:txBody>
      </p:sp>
      <p:pic>
        <p:nvPicPr>
          <p:cNvPr id="4" name="Рисунок 3" descr="p41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35896" y="3429000"/>
            <a:ext cx="4824536" cy="307175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47091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К концу 1979 года обстановка в стране резко осложнилась, нависла угроза свержения правящего режима. В связи с этим правительство Демократической Республики Афганистан (ДРА) неоднократно обращалось к СССР с просьбой направить в страну воинские части.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Ввод советских войск.</a:t>
            </a:r>
            <a:endParaRPr lang="ru-RU" dirty="0">
              <a:solidFill>
                <a:schemeClr val="tx2">
                  <a:lumMod val="90000"/>
                </a:schemeClr>
              </a:solidFill>
            </a:endParaRPr>
          </a:p>
        </p:txBody>
      </p:sp>
      <p:pic>
        <p:nvPicPr>
          <p:cNvPr id="4" name="Рисунок 3" descr="91161_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2564904"/>
            <a:ext cx="5904656" cy="25922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1600" y="5103674"/>
            <a:ext cx="7776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16 декабря 1979 года было отдано распоряжение о выделении из управления Туркестанского военного округа (</a:t>
            </a:r>
            <a:r>
              <a:rPr lang="ru-RU" dirty="0" err="1" smtClean="0"/>
              <a:t>ТуркВО</a:t>
            </a:r>
            <a:r>
              <a:rPr lang="ru-RU" dirty="0" smtClean="0"/>
              <a:t>) полевого управления 40-й армии полной его мобилизации. Командующим армией был назначен первый заместитель командующего войсками </a:t>
            </a:r>
            <a:r>
              <a:rPr lang="ru-RU" dirty="0" err="1" smtClean="0"/>
              <a:t>ТурВО</a:t>
            </a:r>
            <a:r>
              <a:rPr lang="ru-RU" dirty="0" smtClean="0"/>
              <a:t> генерал-лейтенант Юрий </a:t>
            </a:r>
            <a:r>
              <a:rPr lang="ru-RU" dirty="0" err="1" smtClean="0"/>
              <a:t>Тухаринов</a:t>
            </a:r>
            <a:r>
              <a:rPr lang="ru-RU" dirty="0" smtClean="0"/>
              <a:t>. Соединения и части 40-й армии были полностью мобилизованы за 10-12 дней до ввода.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50px-Тухаринов_Юрий_Владимирович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87824" y="332656"/>
            <a:ext cx="3169442" cy="452596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085184"/>
            <a:ext cx="8229600" cy="115212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Юрий Владимирович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</a:rPr>
              <a:t>Тухаринов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 (3 мая 1927 — 20 декабря 1998)  — советский военачальник, генерал-полковник.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В Советской Армии с 1946 года. Окончил Саратовское пехотное училище в 1949 году. С октября 1949 года служил в Белорусском военном округе командиром пулемётного взвода мотострелкового полка. С января 1954 года служил в Группе советских войск в Германии, командовал стрелковой ротой, был заместителем командира батальона (с июня 1958 года) и начальником полковой школы сержантов.</a:t>
            </a:r>
          </a:p>
          <a:p>
            <a:r>
              <a:rPr lang="ru-RU" dirty="0" smtClean="0"/>
              <a:t>В 1963 году окончил Военную академию имени М. В. Фрунзе, направлен в Киевский военный округ заместителем командира мотострелкового полка. С ноября 1965 года — командир 426-го гвардейского мотострелкового полка 25-й гвардейской мотострелковой дивизии в том же округе. В 1972 году окончил Военную академию Генерального штаба.</a:t>
            </a:r>
          </a:p>
          <a:p>
            <a:r>
              <a:rPr lang="ru-RU" dirty="0" smtClean="0"/>
              <a:t>С марта 1972 года служил в Забайкальском военном округе, начальник оперативного управления штаба округа, командир 150-й мотострелковой дивизии в городе Борзя Читинской области, с апреля 1974 года — первый заместитель командующего 29-й общевойсковой армией в Улан-Удэ, с января 1976 года — командующий 29-й армией.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Военная служба.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4435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Пребывание советских войск в Афганистане и их боевая деятельность условно разделяются на четыре этапа.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0" y="1268760"/>
            <a:ext cx="4536504" cy="54006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sz="1600" dirty="0" smtClean="0"/>
              <a:t>1-й этап: декабрь 1979 года — февраль 1980 года. Ввод советских войск в Афганистан, размещение их по гарнизонам, организация охраны пунктов дислокации и различных объектов.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/>
              <a:t>2-й этап: март 1980 года — апрель 1985 года. Ведение активных боевых действий, в том числе широкомасштабных, совместно с афганскими соединениями и частями. Работа по реорганизации и укреплению вооруженных сил ДРА.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/>
              <a:t>3-й этап: май 1985 года — декабрь 1986 года. Переход от активных боевых действий преимущественно к поддержке действий афганских войск советской авиацией, артиллерией и саперными подразделениями. Подразделения </a:t>
            </a:r>
            <a:r>
              <a:rPr lang="ru-RU" sz="1600" dirty="0" err="1" smtClean="0"/>
              <a:t>спецназначения</a:t>
            </a:r>
            <a:r>
              <a:rPr lang="ru-RU" sz="1600" dirty="0" smtClean="0"/>
              <a:t> вели борьбу по пресечению доставки оружия и боеприпасов из-за рубежа. Состоялся вывод на родину шести советских полков.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/>
              <a:t>4-й этап: январь 1987 года — февраль 1989 года. Участие советских войск в проведении афганским руководством политики национального примирения. Продолжение поддержки боевой деятельности афганских войск. Подготовка советских войск к возвращению на родину и осуществление полного их вывода.</a:t>
            </a:r>
          </a:p>
          <a:p>
            <a:endParaRPr lang="ru-RU" sz="1600" dirty="0"/>
          </a:p>
        </p:txBody>
      </p:sp>
      <p:pic>
        <p:nvPicPr>
          <p:cNvPr id="6" name="Содержимое 5" descr="52c317df09abc65d19cb02966dac1796312157d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27984" y="1340768"/>
            <a:ext cx="4344820" cy="2448272"/>
          </a:xfrm>
        </p:spPr>
      </p:pic>
      <p:pic>
        <p:nvPicPr>
          <p:cNvPr id="7" name="Рисунок 6" descr="m72996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3861048"/>
            <a:ext cx="4320480" cy="274038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Вывод советских войн из Афганистана.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28800"/>
            <a:ext cx="4244280" cy="499715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dirty="0" smtClean="0"/>
              <a:t>       14 апреля 1988 года в Женеве (Швейцария) представителями Афганистана, Пакистана, СССР и США были подписаны пять основополагающих документов по вопросам урегулирования политической обстановки вокруг Афганистана. Эти соглашения регламентировали процесс вывода советских войск и декларировали международные гарантии невмешательства во внутренние дела республики, обязательства по которым приняли на себя СССР и США. Были установлены крайние сроки вывода советских войск: половина ограниченного контингента выводилась к 15 августа 1988 года, остальные подразделения — ещё через шесть месяцев.</a:t>
            </a:r>
            <a:endParaRPr lang="ru-RU" sz="16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600" dirty="0" smtClean="0"/>
              <a:t>C 15 </a:t>
            </a:r>
            <a:r>
              <a:rPr lang="ru-RU" sz="1600" dirty="0" smtClean="0"/>
              <a:t>мая 1988 года начался вывод ОКСВ, который завершился 15 февраля 1989 года.</a:t>
            </a:r>
          </a:p>
          <a:p>
            <a:pPr>
              <a:buNone/>
            </a:pPr>
            <a:r>
              <a:rPr lang="ru-RU" sz="1600" dirty="0" smtClean="0"/>
              <a:t>Выводом войск руководил последний командующий  40-й армией генерал-лейтенант Борис Громов. </a:t>
            </a:r>
            <a:endParaRPr lang="ru-RU" sz="1600" dirty="0"/>
          </a:p>
        </p:txBody>
      </p:sp>
      <p:pic>
        <p:nvPicPr>
          <p:cNvPr id="5" name="Рисунок 4" descr="5656350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3356992"/>
            <a:ext cx="4561685" cy="28083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229200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Генерал-лейтенант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Борис Николаевич Громов 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— командующий 40-й армией. Родился: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 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10 декабря 1977 г.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Рисунок 2" descr="Evstafiev-general-gromo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332656"/>
            <a:ext cx="3185504" cy="465717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Окончил Ленинградское общевойсковое командное училище им. С. М. Кирова, где учился в 1962—1965 годах.  После окончания был направлен в Прибалтийский военный округ (город Калининград). Службу начал командиром взвода, а затем стал командиром роты мотострелковой дивизии.</a:t>
            </a:r>
          </a:p>
          <a:p>
            <a:r>
              <a:rPr lang="ru-RU" sz="1800" dirty="0" smtClean="0"/>
              <a:t>Через четыре года, в 1969 году, был направлен на учёбу в Москву в Военную академию имени Фрунзе. Окончил её с отличием в 1972 году.</a:t>
            </a:r>
          </a:p>
          <a:p>
            <a:r>
              <a:rPr lang="ru-RU" sz="1800" dirty="0" smtClean="0"/>
              <a:t>Во время войны в Афганистане трижды проходил службу в частях Ограниченного контингента Советских войск (с февраля 1980 по август 1982 года, с марта 1985 по апрель 1986 года, 1987—1989). В общей сложности, более пяти лет принимал участие в боевых действиях. С декабря 1980 по август 1982 года командовал 5-й гвардейской мотострелковой дивизией в составе 40-й армии.</a:t>
            </a:r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Карьера в армии.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70916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После вывода Советской армии с территории Афганистана просоветский режим </a:t>
            </a:r>
            <a:r>
              <a:rPr lang="ru-RU" sz="2000" dirty="0" err="1" smtClean="0"/>
              <a:t>Наджибуллы</a:t>
            </a:r>
            <a:r>
              <a:rPr lang="ru-RU" sz="2000" dirty="0" smtClean="0"/>
              <a:t> (1986–1992) просуществовал еще 3 года и, лишившись поддержки России, был свергнут в апреле 1992 года коалицией полевых командиров-моджахедов. В годы войны в Афганистане появилась террористическая организация Аль-Каида и окрепли группы исламских радикалов.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Последствия войны.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Рисунок 3" descr="timthum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3501008"/>
            <a:ext cx="5688632" cy="319715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Итоги.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484784"/>
            <a:ext cx="4038600" cy="5069160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ru-RU" sz="1800" dirty="0" smtClean="0"/>
              <a:t>Военную службу  в Афганистане прошло около 620 тыс. военнослужащих,  в том числе в составе ОКСВ- 525,2 тыс. чел.</a:t>
            </a:r>
          </a:p>
          <a:p>
            <a:pPr>
              <a:buFont typeface="+mj-lt"/>
              <a:buAutoNum type="arabicPeriod"/>
            </a:pPr>
            <a:r>
              <a:rPr lang="ru-RU" sz="1800" dirty="0" smtClean="0"/>
              <a:t>Потери военнослужащих 40-й армии: 13 833 убитых и умерших, в том числе 1979 офицеров и генералов, 49 985 раненых. В ходе боевых действий на территории Афганистана погибло 572 военнослужащих органов </a:t>
            </a:r>
            <a:r>
              <a:rPr lang="ru-RU" sz="1800" dirty="0" err="1" smtClean="0"/>
              <a:t>гос</a:t>
            </a:r>
            <a:r>
              <a:rPr lang="ru-RU" sz="1800" dirty="0" smtClean="0"/>
              <a:t>. Безопасности, 28 сотрудников министерства внутренних дел  СССР, а также 190 военных советников и 145 офицеров.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Инвалидами стали  6669 афганцев.</a:t>
            </a:r>
            <a:endParaRPr lang="ru-RU" sz="20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/>
              <a:t>4.    В апреле 1992 года Демократическая Республика Афганистан была окончательно ликвидирована исламистами. В стране начался полноценный хаос. Ее разделили многочисленные группировки.</a:t>
            </a:r>
            <a:endParaRPr lang="ru-RU" sz="1800" dirty="0"/>
          </a:p>
        </p:txBody>
      </p:sp>
      <p:pic>
        <p:nvPicPr>
          <p:cNvPr id="5" name="Рисунок 4" descr="Warsaw-Upris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3717032"/>
            <a:ext cx="4539342" cy="2780928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314</TotalTime>
  <Words>713</Words>
  <Application>Microsoft Office PowerPoint</Application>
  <PresentationFormat>Экран (4:3)</PresentationFormat>
  <Paragraphs>40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Бумажная</vt:lpstr>
      <vt:lpstr>Государственное бюджетное профессиональное  учреждение Свердловской обл. "Екатеринбургский политехникум" (ГБПУ СО "ЕПТ") Отделение ЕХМТ. </vt:lpstr>
      <vt:lpstr>Афганская война 1979–1989 гг.</vt:lpstr>
      <vt:lpstr>Республика Дауда.</vt:lpstr>
      <vt:lpstr>Причины войны.</vt:lpstr>
      <vt:lpstr>Саурская революция.</vt:lpstr>
      <vt:lpstr>Ввод советских войск.</vt:lpstr>
      <vt:lpstr>Юрий Владимирович Тухаринов (3 мая 1927 — 20 декабря 1998)  — советский военачальник, генерал-полковник.</vt:lpstr>
      <vt:lpstr>Военная служба. </vt:lpstr>
      <vt:lpstr>Пребывание советских войск в Афганистане и их боевая деятельность условно разделяются на четыре этапа.</vt:lpstr>
      <vt:lpstr>Вывод советских войн из Афганистана.</vt:lpstr>
      <vt:lpstr>Генерал-лейтенант Борис Николаевич Громов — командующий 40-й армией. Родился: 10 декабря 1977 г.</vt:lpstr>
      <vt:lpstr>Карьера в армии. </vt:lpstr>
      <vt:lpstr>Последствия войны.</vt:lpstr>
      <vt:lpstr>Итоги.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Вася</dc:creator>
  <cp:lastModifiedBy>EXMT</cp:lastModifiedBy>
  <cp:revision>41</cp:revision>
  <dcterms:created xsi:type="dcterms:W3CDTF">2017-09-22T10:08:18Z</dcterms:created>
  <dcterms:modified xsi:type="dcterms:W3CDTF">2019-03-20T04:00:19Z</dcterms:modified>
</cp:coreProperties>
</file>