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6" r:id="rId9"/>
    <p:sldId id="265" r:id="rId10"/>
    <p:sldId id="267" r:id="rId11"/>
    <p:sldId id="268" r:id="rId12"/>
    <p:sldId id="259" r:id="rId13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E3E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10" y="9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5FC59-8E4D-4108-A3F9-14CAFD604397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AE59C-393A-489A-81D8-E96A51AFF3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081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FB5AC91-2E3B-40BD-80F2-86E68936D6BC}" type="slidenum">
              <a:rPr lang="ru-RU" altLang="ru-RU"/>
              <a:pPr eaLnBrk="1" hangingPunct="1"/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52850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lt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600200"/>
            <a:ext cx="9144000" cy="1470025"/>
          </a:xfrm>
          <a:solidFill>
            <a:schemeClr val="bg1">
              <a:alpha val="48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pt-B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9850" y="3573463"/>
            <a:ext cx="6400800" cy="1655762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pt-BR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192838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192838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192838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52266B4-7319-4F47-A00D-E4194CABE72A}" type="slidenum">
              <a:rPr lang="pt-BR"/>
              <a:pPr/>
              <a:t>‹#›</a:t>
            </a:fld>
            <a:endParaRPr lang="pt-BR"/>
          </a:p>
        </p:txBody>
      </p:sp>
      <p:pic>
        <p:nvPicPr>
          <p:cNvPr id="7" name="Picture 6" descr="ballonSZ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438400" y="-1371600"/>
            <a:ext cx="2438400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 -0.39213 C 0.0276 -0.36644 0.03663 -0.27037 0.03923 -0.2382 C 0.04184 -0.20579 0.01632 -0.41134 0.04045 -0.19838 C 0.06458 0.01458 0.1408 1.00254 0.18402 1.03935 C 0.22708 1.07616 0.26007 0.02592 0.29878 0.02222 C 0.33732 0.01875 0.37777 1.01805 0.41666 1.01736 C 0.45555 1.01666 0.48871 0.01389 0.53194 0.01759 C 0.57517 0.02176 0.63628 1.03912 0.67586 1.03935 C 0.7151 1.03958 0.73264 0.01944 0.76892 0.01944 C 0.80538 0.01944 0.86128 1.0412 0.89357 1.03935 C 0.92569 1.0375 0.9309 0.01041 0.96198 0.0081 C 0.99305 0.00532 1.05052 1.06528 1.08038 1.02477 C 1.10989 0.98426 1.12795 0.02754 1.14027 -0.23496 " pathEditMode="relative" rAng="0" ptsTypes="aaaaaaaaaaaaa">
                                      <p:cBhvr>
                                        <p:cTn id="6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300" y="7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build="p">
        <p:tmplLst>
          <p:tmpl lvl="1">
            <p:tnLst>
              <p:par>
                <p:cTn presetID="26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80">
                          <p:stCondLst>
                            <p:cond delay="0"/>
                          </p:stCondLst>
                        </p:cTn>
                        <p:tgtEl>
                          <p:spTgt spid="3075"/>
                        </p:tgtEl>
                      </p:cBhvr>
                    </p:animEffect>
                    <p:anim calcmode="lin" valueType="num">
                      <p:cBhvr>
                        <p:cTn dur="1822" tmFilter="0,0; 0.14,0.36; 0.43,0.73; 0.71,0.91; 1.0,1.0">
                          <p:stCondLst>
                            <p:cond delay="0"/>
                          </p:stCondLst>
                        </p:cTn>
                        <p:tgtEl>
                          <p:spTgt spid="307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0.2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664" tmFilter="0.0,0.0; 0.25,0.07; 0.50,0.2; 0.75,0.467; 1.0,1.0">
                          <p:stCondLst>
                            <p:cond delay="0"/>
                          </p:stCondLst>
                        </p:cTn>
                        <p:tgtEl>
                          <p:spTgt spid="30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 fmla="#ppt_y-sin(pi*$)/3">
                          <p:val>
                            <p:fltVal val="0.5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664" tmFilter="0, 0; 0.125,0.2665; 0.25,0.4; 0.375,0.465; 0.5,0.5;  0.625,0.535; 0.75,0.6; 0.875,0.7335; 1,1">
                          <p:stCondLst>
                            <p:cond delay="664"/>
                          </p:stCondLst>
                        </p:cTn>
                        <p:tgtEl>
                          <p:spTgt spid="30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 fmla="#ppt_y-sin(pi*$)/9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332" tmFilter="0, 0; 0.125,0.2665; 0.25,0.4; 0.375,0.465; 0.5,0.5;  0.625,0.535; 0.75,0.6; 0.875,0.7335; 1,1">
                          <p:stCondLst>
                            <p:cond delay="1324"/>
                          </p:stCondLst>
                        </p:cTn>
                        <p:tgtEl>
                          <p:spTgt spid="30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 fmla="#ppt_y-sin(pi*$)/27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64" tmFilter="0, 0; 0.125,0.2665; 0.25,0.4; 0.375,0.465; 0.5,0.5;  0.625,0.535; 0.75,0.6; 0.875,0.7335; 1,1">
                          <p:stCondLst>
                            <p:cond delay="1656"/>
                          </p:stCondLst>
                        </p:cTn>
                        <p:tgtEl>
                          <p:spTgt spid="30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 fmla="#ppt_y-sin(pi*$)/81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Scale>
                      <p:cBhvr>
                        <p:cTn dur="26">
                          <p:stCondLst>
                            <p:cond delay="650"/>
                          </p:stCondLst>
                        </p:cTn>
                        <p:tgtEl>
                          <p:spTgt spid="3075"/>
                        </p:tgtEl>
                      </p:cBhvr>
                      <p:to x="100000" y="60000"/>
                    </p:animScale>
                    <p:animScale>
                      <p:cBhvr>
                        <p:cTn dur="166" decel="50000">
                          <p:stCondLst>
                            <p:cond delay="676"/>
                          </p:stCondLst>
                        </p:cTn>
                        <p:tgtEl>
                          <p:spTgt spid="3075"/>
                        </p:tgtEl>
                      </p:cBhvr>
                      <p:to x="100000" y="100000"/>
                    </p:animScale>
                    <p:animScale>
                      <p:cBhvr>
                        <p:cTn dur="26">
                          <p:stCondLst>
                            <p:cond delay="1312"/>
                          </p:stCondLst>
                        </p:cTn>
                        <p:tgtEl>
                          <p:spTgt spid="3075"/>
                        </p:tgtEl>
                      </p:cBhvr>
                      <p:to x="100000" y="80000"/>
                    </p:animScale>
                    <p:animScale>
                      <p:cBhvr>
                        <p:cTn dur="166" decel="50000">
                          <p:stCondLst>
                            <p:cond delay="1338"/>
                          </p:stCondLst>
                        </p:cTn>
                        <p:tgtEl>
                          <p:spTgt spid="3075"/>
                        </p:tgtEl>
                      </p:cBhvr>
                      <p:to x="100000" y="100000"/>
                    </p:animScale>
                    <p:animScale>
                      <p:cBhvr>
                        <p:cTn dur="26">
                          <p:stCondLst>
                            <p:cond delay="1642"/>
                          </p:stCondLst>
                        </p:cTn>
                        <p:tgtEl>
                          <p:spTgt spid="3075"/>
                        </p:tgtEl>
                      </p:cBhvr>
                      <p:to x="100000" y="90000"/>
                    </p:animScale>
                    <p:animScale>
                      <p:cBhvr>
                        <p:cTn dur="166" decel="50000">
                          <p:stCondLst>
                            <p:cond delay="1668"/>
                          </p:stCondLst>
                        </p:cTn>
                        <p:tgtEl>
                          <p:spTgt spid="3075"/>
                        </p:tgtEl>
                      </p:cBhvr>
                      <p:to x="100000" y="100000"/>
                    </p:animScale>
                    <p:animScale>
                      <p:cBhvr>
                        <p:cTn dur="26">
                          <p:stCondLst>
                            <p:cond delay="1808"/>
                          </p:stCondLst>
                        </p:cTn>
                        <p:tgtEl>
                          <p:spTgt spid="3075"/>
                        </p:tgtEl>
                      </p:cBhvr>
                      <p:to x="100000" y="95000"/>
                    </p:animScale>
                    <p:animScale>
                      <p:cBhvr>
                        <p:cTn dur="166" decel="50000">
                          <p:stCondLst>
                            <p:cond delay="1834"/>
                          </p:stCondLst>
                        </p:cTn>
                        <p:tgtEl>
                          <p:spTgt spid="3075"/>
                        </p:tgtEl>
                      </p:cBhvr>
                      <p:to x="100000" y="100000"/>
                    </p:animScale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926543-934E-4FB2-A264-95F9781650CA}" type="slidenum">
              <a:rPr lang="pt-BR"/>
              <a:pPr/>
              <a:t>‹#›</a:t>
            </a:fld>
            <a:endParaRPr lang="pt-BR"/>
          </a:p>
        </p:txBody>
      </p:sp>
      <p:pic>
        <p:nvPicPr>
          <p:cNvPr id="7" name="Picture 6" descr="ballonSZ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67600" y="152400"/>
            <a:ext cx="1676400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2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right)" prLst="gradientSize: 0.1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9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right)" prLst="gradientSize: 0.1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9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right)" prLst="gradientSize: 0.1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9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right)" prLst="gradientSize: 0.1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9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right)" prLst="gradientSize: 0.1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860EC6-CE4B-41C6-8EC2-BB50B38C6BA8}" type="slidenum">
              <a:rPr lang="pt-BR"/>
              <a:pPr/>
              <a:t>‹#›</a:t>
            </a:fld>
            <a:endParaRPr lang="pt-BR"/>
          </a:p>
        </p:txBody>
      </p:sp>
      <p:pic>
        <p:nvPicPr>
          <p:cNvPr id="7" name="Picture 6" descr="ballonSZ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67600" y="152400"/>
            <a:ext cx="1676400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825" y="1628775"/>
            <a:ext cx="4244975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28775"/>
            <a:ext cx="4244975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28D6F3-2281-463C-8CF5-888BA9F5F01F}" type="slidenum">
              <a:rPr lang="pt-BR"/>
              <a:pPr/>
              <a:t>‹#›</a:t>
            </a:fld>
            <a:endParaRPr lang="pt-BR"/>
          </a:p>
        </p:txBody>
      </p:sp>
      <p:pic>
        <p:nvPicPr>
          <p:cNvPr id="8" name="Picture 7" descr="ballonSZ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67600" y="152400"/>
            <a:ext cx="1676400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7756AB-41E4-49BF-B158-BF4EC56C1A9B}" type="slidenum">
              <a:rPr lang="pt-BR"/>
              <a:pPr/>
              <a:t>‹#›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551E89-DBCD-4EBF-9785-84C0A6FEC964}" type="slidenum">
              <a:rPr lang="pt-BR"/>
              <a:pPr/>
              <a:t>‹#›</a:t>
            </a:fld>
            <a:endParaRPr lang="pt-BR"/>
          </a:p>
        </p:txBody>
      </p:sp>
      <p:pic>
        <p:nvPicPr>
          <p:cNvPr id="6" name="Picture 5" descr="ballonSZ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67600" y="152400"/>
            <a:ext cx="1676400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81D091-C8A7-4472-A6E5-ABCE1E1FE066}" type="slidenum">
              <a:rPr lang="pt-BR"/>
              <a:pPr/>
              <a:t>‹#›</a:t>
            </a:fld>
            <a:endParaRPr lang="pt-BR"/>
          </a:p>
        </p:txBody>
      </p:sp>
      <p:pic>
        <p:nvPicPr>
          <p:cNvPr id="5" name="Picture 4" descr="ballonSZ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67600" y="152400"/>
            <a:ext cx="1676400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67C584-B189-4AEA-A7B8-4B9EA994D1CE}" type="slidenum">
              <a:rPr lang="pt-BR"/>
              <a:pPr/>
              <a:t>‹#›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29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right)" prLst="gradientSize: 0.1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9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right)" prLst="gradientSize: 0.1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9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right)" prLst="gradientSize: 0.1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9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right)" prLst="gradientSize: 0.1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9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right)" prLst="gradientSize: 0.1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2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right)" prLst="gradientSize: 0.1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Stored Data 8"/>
          <p:cNvSpPr/>
          <p:nvPr userDrawn="1"/>
        </p:nvSpPr>
        <p:spPr>
          <a:xfrm>
            <a:off x="762000" y="1524000"/>
            <a:ext cx="5410200" cy="4800600"/>
          </a:xfrm>
          <a:prstGeom prst="flowChartOnlineStorag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5486400" cy="7620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2000" y="1524000"/>
            <a:ext cx="5410200" cy="4800600"/>
          </a:xfrm>
          <a:prstGeom prst="flowChartOnlineStorag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none"/>
        </p:style>
        <p:txBody>
          <a:bodyPr/>
          <a:lstStyle>
            <a:lvl1pPr marL="0" indent="0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67400" y="2362200"/>
            <a:ext cx="304800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18DA59-AB1E-4FC9-B047-E06F62A5A93B}" type="slidenum">
              <a:rPr lang="pt-BR"/>
              <a:pPr/>
              <a:t>‹#›</a:t>
            </a:fld>
            <a:endParaRPr lang="pt-BR"/>
          </a:p>
        </p:txBody>
      </p:sp>
      <p:pic>
        <p:nvPicPr>
          <p:cNvPr id="8" name="Picture 7" descr="ballonSZ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67600" y="152400"/>
            <a:ext cx="1676400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build="p">
        <p:tmplLst>
          <p:tmpl lvl="1">
            <p:tnLst>
              <p:par>
                <p:cTn presetID="2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right)" prLst="gradientSize: 0.1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4CB038-A328-4EEA-9286-2F4C51971389}" type="slidenum">
              <a:rPr lang="pt-BR"/>
              <a:pPr/>
              <a:t>‹#›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2588" y="0"/>
            <a:ext cx="2160587" cy="6381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0825" y="0"/>
            <a:ext cx="6329363" cy="6381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C40A7C-7D61-4505-9FC7-DAE4ADEF3D3F}" type="slidenum">
              <a:rPr lang="pt-BR"/>
              <a:pPr/>
              <a:t>‹#›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096000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pt-BR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752600"/>
            <a:ext cx="8642350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3188"/>
            <a:ext cx="21336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53188"/>
            <a:ext cx="28956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53188"/>
            <a:ext cx="21336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7F42892-5094-4419-8388-480486C8947E}" type="slidenum">
              <a:rPr lang="pt-BR"/>
              <a:pPr/>
              <a:t>‹#›</a:t>
            </a:fld>
            <a:endParaRPr lang="pt-B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opperplate Gothic Light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Қош келдіңіздер!</a:t>
            </a: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400" b="86600" l="0" r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034" r="3587" b="14400"/>
          <a:stretch>
            <a:fillRect/>
          </a:stretch>
        </p:blipFill>
        <p:spPr bwMode="auto">
          <a:xfrm>
            <a:off x="5146675" y="1371600"/>
            <a:ext cx="3997325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134938" y="1503363"/>
            <a:ext cx="1439862" cy="1412875"/>
            <a:chOff x="295" y="164"/>
            <a:chExt cx="1134" cy="1089"/>
          </a:xfrm>
        </p:grpSpPr>
        <p:pic>
          <p:nvPicPr>
            <p:cNvPr id="6" name="Picture 35" descr="j043388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64"/>
              <a:ext cx="1089" cy="1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36"/>
            <p:cNvSpPr txBox="1">
              <a:spLocks noChangeArrowheads="1"/>
            </p:cNvSpPr>
            <p:nvPr/>
          </p:nvSpPr>
          <p:spPr bwMode="auto">
            <a:xfrm>
              <a:off x="703" y="482"/>
              <a:ext cx="726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Group 34"/>
          <p:cNvGrpSpPr>
            <a:grpSpLocks/>
          </p:cNvGrpSpPr>
          <p:nvPr/>
        </p:nvGrpSpPr>
        <p:grpSpPr bwMode="auto">
          <a:xfrm>
            <a:off x="-33338" y="2786063"/>
            <a:ext cx="1439863" cy="1412875"/>
            <a:chOff x="295" y="164"/>
            <a:chExt cx="1134" cy="1089"/>
          </a:xfrm>
        </p:grpSpPr>
        <p:pic>
          <p:nvPicPr>
            <p:cNvPr id="9" name="Picture 35" descr="j043388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64"/>
              <a:ext cx="1089" cy="1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 Box 36"/>
            <p:cNvSpPr txBox="1">
              <a:spLocks noChangeArrowheads="1"/>
            </p:cNvSpPr>
            <p:nvPr/>
          </p:nvSpPr>
          <p:spPr bwMode="auto">
            <a:xfrm>
              <a:off x="703" y="482"/>
              <a:ext cx="726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Group 34"/>
          <p:cNvGrpSpPr>
            <a:grpSpLocks/>
          </p:cNvGrpSpPr>
          <p:nvPr/>
        </p:nvGrpSpPr>
        <p:grpSpPr bwMode="auto">
          <a:xfrm>
            <a:off x="-19050" y="4302125"/>
            <a:ext cx="1439863" cy="1412875"/>
            <a:chOff x="295" y="164"/>
            <a:chExt cx="1134" cy="1089"/>
          </a:xfrm>
        </p:grpSpPr>
        <p:pic>
          <p:nvPicPr>
            <p:cNvPr id="12" name="Picture 35" descr="j043388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64"/>
              <a:ext cx="1089" cy="1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 Box 36"/>
            <p:cNvSpPr txBox="1">
              <a:spLocks noChangeArrowheads="1"/>
            </p:cNvSpPr>
            <p:nvPr/>
          </p:nvSpPr>
          <p:spPr bwMode="auto">
            <a:xfrm>
              <a:off x="703" y="482"/>
              <a:ext cx="726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Group 34"/>
          <p:cNvGrpSpPr>
            <a:grpSpLocks/>
          </p:cNvGrpSpPr>
          <p:nvPr/>
        </p:nvGrpSpPr>
        <p:grpSpPr bwMode="auto">
          <a:xfrm>
            <a:off x="2487613" y="2740025"/>
            <a:ext cx="1439862" cy="1412875"/>
            <a:chOff x="295" y="164"/>
            <a:chExt cx="1134" cy="1089"/>
          </a:xfrm>
        </p:grpSpPr>
        <p:pic>
          <p:nvPicPr>
            <p:cNvPr id="15" name="Picture 35" descr="j043388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64"/>
              <a:ext cx="1089" cy="1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 Box 36"/>
            <p:cNvSpPr txBox="1">
              <a:spLocks noChangeArrowheads="1"/>
            </p:cNvSpPr>
            <p:nvPr/>
          </p:nvSpPr>
          <p:spPr bwMode="auto">
            <a:xfrm>
              <a:off x="703" y="482"/>
              <a:ext cx="726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Group 34"/>
          <p:cNvGrpSpPr>
            <a:grpSpLocks/>
          </p:cNvGrpSpPr>
          <p:nvPr/>
        </p:nvGrpSpPr>
        <p:grpSpPr bwMode="auto">
          <a:xfrm>
            <a:off x="1171575" y="3768725"/>
            <a:ext cx="1439863" cy="1412875"/>
            <a:chOff x="295" y="164"/>
            <a:chExt cx="1134" cy="1089"/>
          </a:xfrm>
        </p:grpSpPr>
        <p:pic>
          <p:nvPicPr>
            <p:cNvPr id="18" name="Picture 35" descr="j043388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64"/>
              <a:ext cx="1089" cy="1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 Box 36"/>
            <p:cNvSpPr txBox="1">
              <a:spLocks noChangeArrowheads="1"/>
            </p:cNvSpPr>
            <p:nvPr/>
          </p:nvSpPr>
          <p:spPr bwMode="auto">
            <a:xfrm>
              <a:off x="703" y="482"/>
              <a:ext cx="726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AutoShape 24"/>
          <p:cNvSpPr>
            <a:spLocks noChangeArrowheads="1"/>
          </p:cNvSpPr>
          <p:nvPr/>
        </p:nvSpPr>
        <p:spPr bwMode="auto">
          <a:xfrm>
            <a:off x="827088" y="220662"/>
            <a:ext cx="2332037" cy="1254125"/>
          </a:xfrm>
          <a:prstGeom prst="wedgeEllipseCallout">
            <a:avLst>
              <a:gd name="adj1" fmla="val -55556"/>
              <a:gd name="adj2" fmla="val 100523"/>
            </a:avLst>
          </a:prstGeom>
          <a:solidFill>
            <a:srgbClr val="FFFF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Paint  редакторын қалай іске қосамыз?</a:t>
            </a:r>
            <a:endParaRPr lang="ru-RU" alt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AutoShape 27"/>
          <p:cNvSpPr>
            <a:spLocks noChangeArrowheads="1"/>
          </p:cNvSpPr>
          <p:nvPr/>
        </p:nvSpPr>
        <p:spPr bwMode="auto">
          <a:xfrm>
            <a:off x="3551238" y="482600"/>
            <a:ext cx="2303461" cy="1339849"/>
          </a:xfrm>
          <a:prstGeom prst="wedgeEllipseCallout">
            <a:avLst>
              <a:gd name="adj1" fmla="val -65625"/>
              <a:gd name="adj2" fmla="val 137981"/>
            </a:avLst>
          </a:prstGeom>
          <a:solidFill>
            <a:srgbClr val="FFFF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14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Суретті қалай ашамыз?</a:t>
            </a:r>
            <a:endParaRPr lang="ru-RU" altLang="ru-RU" sz="14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AutoShape 28"/>
          <p:cNvSpPr>
            <a:spLocks noChangeArrowheads="1"/>
          </p:cNvSpPr>
          <p:nvPr/>
        </p:nvSpPr>
        <p:spPr bwMode="auto">
          <a:xfrm>
            <a:off x="742950" y="2971800"/>
            <a:ext cx="2590800" cy="1066800"/>
          </a:xfrm>
          <a:prstGeom prst="wedgeEllipseCallout">
            <a:avLst>
              <a:gd name="adj1" fmla="val -65014"/>
              <a:gd name="adj2" fmla="val 130505"/>
            </a:avLst>
          </a:prstGeom>
          <a:solidFill>
            <a:srgbClr val="FFFF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Суретт</a:t>
            </a:r>
            <a:r>
              <a:rPr lang="kk-KZ" altLang="ru-RU" sz="14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қалай сақтаймыз?</a:t>
            </a:r>
            <a:endParaRPr lang="ru-RU" altLang="ru-RU" sz="14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AutoShape 29"/>
          <p:cNvSpPr>
            <a:spLocks noChangeArrowheads="1"/>
          </p:cNvSpPr>
          <p:nvPr/>
        </p:nvSpPr>
        <p:spPr bwMode="auto">
          <a:xfrm>
            <a:off x="2085975" y="2492375"/>
            <a:ext cx="2362200" cy="1219200"/>
          </a:xfrm>
          <a:prstGeom prst="wedgeEllipseCallout">
            <a:avLst>
              <a:gd name="adj1" fmla="val -55106"/>
              <a:gd name="adj2" fmla="val 100912"/>
            </a:avLst>
          </a:prstGeom>
          <a:solidFill>
            <a:srgbClr val="FFFF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tabLst>
                <a:tab pos="457200" algn="l"/>
                <a:tab pos="2219325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457200" algn="l"/>
                <a:tab pos="2219325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457200" algn="l"/>
                <a:tab pos="22193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457200" algn="l"/>
                <a:tab pos="22193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457200" algn="l"/>
                <a:tab pos="22193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22193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22193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22193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l"/>
                <a:tab pos="22193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kk-KZ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Paint редакторының терезесі нелерден тұрады?</a:t>
            </a:r>
            <a:endParaRPr lang="ru-RU" altLang="ko-KR" sz="14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" name="Group 34"/>
          <p:cNvGrpSpPr>
            <a:grpSpLocks/>
          </p:cNvGrpSpPr>
          <p:nvPr/>
        </p:nvGrpSpPr>
        <p:grpSpPr bwMode="auto">
          <a:xfrm>
            <a:off x="1373188" y="1697038"/>
            <a:ext cx="1439862" cy="1412875"/>
            <a:chOff x="295" y="164"/>
            <a:chExt cx="1134" cy="1089"/>
          </a:xfrm>
        </p:grpSpPr>
        <p:pic>
          <p:nvPicPr>
            <p:cNvPr id="25" name="Picture 35" descr="j043388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64"/>
              <a:ext cx="1089" cy="1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Text Box 36"/>
            <p:cNvSpPr txBox="1">
              <a:spLocks noChangeArrowheads="1"/>
            </p:cNvSpPr>
            <p:nvPr/>
          </p:nvSpPr>
          <p:spPr bwMode="auto">
            <a:xfrm>
              <a:off x="703" y="482"/>
              <a:ext cx="726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7" name="AutoShape 33"/>
          <p:cNvSpPr>
            <a:spLocks noChangeArrowheads="1"/>
          </p:cNvSpPr>
          <p:nvPr/>
        </p:nvSpPr>
        <p:spPr bwMode="auto">
          <a:xfrm>
            <a:off x="500063" y="1795463"/>
            <a:ext cx="2514600" cy="1143000"/>
          </a:xfrm>
          <a:prstGeom prst="wedgeEllipseCallout">
            <a:avLst>
              <a:gd name="adj1" fmla="val -53972"/>
              <a:gd name="adj2" fmla="val 95000"/>
            </a:avLst>
          </a:prstGeom>
          <a:solidFill>
            <a:srgbClr val="FFFF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Paint  графикалық редакторы неге арналған?</a:t>
            </a:r>
            <a:endParaRPr lang="ru-RU" altLang="ru-RU" sz="14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AutoShape 34"/>
          <p:cNvSpPr>
            <a:spLocks noChangeArrowheads="1"/>
          </p:cNvSpPr>
          <p:nvPr/>
        </p:nvSpPr>
        <p:spPr bwMode="auto">
          <a:xfrm>
            <a:off x="2135188" y="23813"/>
            <a:ext cx="2895600" cy="1520825"/>
          </a:xfrm>
          <a:prstGeom prst="wedgeEllipseCallout">
            <a:avLst>
              <a:gd name="adj1" fmla="val -40699"/>
              <a:gd name="adj2" fmla="val 96944"/>
            </a:avLst>
          </a:prstGeom>
          <a:solidFill>
            <a:srgbClr val="FFFF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Графикалық редактордың  құрал-жабдықтары жайлы не білесің және не жасауға болады  ? </a:t>
            </a:r>
            <a:endParaRPr lang="ru-RU" altLang="ru-RU" sz="140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5507378" y="120979"/>
            <a:ext cx="31012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kk-KZ" altLang="ru-RU" sz="2800" b="1" i="1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“Футбол” ойыны:</a:t>
            </a:r>
            <a:endParaRPr lang="kk-KZ" altLang="ru-RU" sz="28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0" name="Group 34"/>
          <p:cNvGrpSpPr>
            <a:grpSpLocks/>
          </p:cNvGrpSpPr>
          <p:nvPr/>
        </p:nvGrpSpPr>
        <p:grpSpPr bwMode="auto">
          <a:xfrm>
            <a:off x="315913" y="5715000"/>
            <a:ext cx="1258887" cy="1217613"/>
            <a:chOff x="295" y="189"/>
            <a:chExt cx="1134" cy="1039"/>
          </a:xfrm>
        </p:grpSpPr>
        <p:pic>
          <p:nvPicPr>
            <p:cNvPr id="31" name="Picture 3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89"/>
              <a:ext cx="108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Text Box 36"/>
            <p:cNvSpPr txBox="1">
              <a:spLocks noChangeArrowheads="1"/>
            </p:cNvSpPr>
            <p:nvPr/>
          </p:nvSpPr>
          <p:spPr bwMode="auto">
            <a:xfrm>
              <a:off x="703" y="482"/>
              <a:ext cx="726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AutoShape 24"/>
          <p:cNvSpPr>
            <a:spLocks noChangeArrowheads="1"/>
          </p:cNvSpPr>
          <p:nvPr/>
        </p:nvSpPr>
        <p:spPr bwMode="auto">
          <a:xfrm>
            <a:off x="768350" y="4317531"/>
            <a:ext cx="2407989" cy="1427631"/>
          </a:xfrm>
          <a:prstGeom prst="wedgeEllipseCallout">
            <a:avLst>
              <a:gd name="adj1" fmla="val -55556"/>
              <a:gd name="adj2" fmla="val 100523"/>
            </a:avLst>
          </a:prstGeom>
          <a:solidFill>
            <a:srgbClr val="FFFF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Paint   программасындағы қарапайым фигуралар</a:t>
            </a:r>
            <a:endParaRPr lang="ru-RU" alt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4" name="Group 34"/>
          <p:cNvGrpSpPr>
            <a:grpSpLocks/>
          </p:cNvGrpSpPr>
          <p:nvPr/>
        </p:nvGrpSpPr>
        <p:grpSpPr bwMode="auto">
          <a:xfrm>
            <a:off x="2813050" y="4105275"/>
            <a:ext cx="1258888" cy="1217613"/>
            <a:chOff x="295" y="189"/>
            <a:chExt cx="1134" cy="1039"/>
          </a:xfrm>
        </p:grpSpPr>
        <p:pic>
          <p:nvPicPr>
            <p:cNvPr id="35" name="Picture 3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89"/>
              <a:ext cx="108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 Box 36"/>
            <p:cNvSpPr txBox="1">
              <a:spLocks noChangeArrowheads="1"/>
            </p:cNvSpPr>
            <p:nvPr/>
          </p:nvSpPr>
          <p:spPr bwMode="auto">
            <a:xfrm>
              <a:off x="703" y="482"/>
              <a:ext cx="726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7" name="AutoShape 24"/>
          <p:cNvSpPr>
            <a:spLocks noChangeArrowheads="1"/>
          </p:cNvSpPr>
          <p:nvPr/>
        </p:nvSpPr>
        <p:spPr bwMode="auto">
          <a:xfrm>
            <a:off x="3267075" y="2671638"/>
            <a:ext cx="2735275" cy="1463799"/>
          </a:xfrm>
          <a:prstGeom prst="wedgeEllipseCallout">
            <a:avLst>
              <a:gd name="adj1" fmla="val -55556"/>
              <a:gd name="adj2" fmla="val 100523"/>
            </a:avLst>
          </a:prstGeom>
          <a:solidFill>
            <a:srgbClr val="FFFF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Жаңадан сурет салу үшін қандай команданы орындаймыз?</a:t>
            </a:r>
            <a:endParaRPr lang="ru-RU" altLang="ru-RU" sz="14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8" name="Group 34"/>
          <p:cNvGrpSpPr>
            <a:grpSpLocks/>
          </p:cNvGrpSpPr>
          <p:nvPr/>
        </p:nvGrpSpPr>
        <p:grpSpPr bwMode="auto">
          <a:xfrm>
            <a:off x="1900238" y="5656263"/>
            <a:ext cx="1258887" cy="1217612"/>
            <a:chOff x="295" y="189"/>
            <a:chExt cx="1134" cy="1039"/>
          </a:xfrm>
        </p:grpSpPr>
        <p:pic>
          <p:nvPicPr>
            <p:cNvPr id="39" name="Picture 3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89"/>
              <a:ext cx="108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Text Box 36"/>
            <p:cNvSpPr txBox="1">
              <a:spLocks noChangeArrowheads="1"/>
            </p:cNvSpPr>
            <p:nvPr/>
          </p:nvSpPr>
          <p:spPr bwMode="auto">
            <a:xfrm>
              <a:off x="703" y="482"/>
              <a:ext cx="726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352675" y="4448644"/>
            <a:ext cx="2186730" cy="1237781"/>
          </a:xfrm>
          <a:prstGeom prst="wedgeEllipseCallout">
            <a:avLst>
              <a:gd name="adj1" fmla="val -55556"/>
              <a:gd name="adj2" fmla="val 100523"/>
            </a:avLst>
          </a:prstGeom>
          <a:solidFill>
            <a:srgbClr val="FFFF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Фигураның стилін орнату ....</a:t>
            </a:r>
            <a:endParaRPr lang="ru-RU" altLang="ru-RU" sz="14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2" name="Group 34"/>
          <p:cNvGrpSpPr>
            <a:grpSpLocks/>
          </p:cNvGrpSpPr>
          <p:nvPr/>
        </p:nvGrpSpPr>
        <p:grpSpPr bwMode="auto">
          <a:xfrm>
            <a:off x="3392488" y="5681663"/>
            <a:ext cx="1258887" cy="1217612"/>
            <a:chOff x="295" y="189"/>
            <a:chExt cx="1134" cy="1039"/>
          </a:xfrm>
        </p:grpSpPr>
        <p:pic>
          <p:nvPicPr>
            <p:cNvPr id="43" name="Picture 3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89"/>
              <a:ext cx="108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Text Box 36"/>
            <p:cNvSpPr txBox="1">
              <a:spLocks noChangeArrowheads="1"/>
            </p:cNvSpPr>
            <p:nvPr/>
          </p:nvSpPr>
          <p:spPr bwMode="auto">
            <a:xfrm>
              <a:off x="703" y="482"/>
              <a:ext cx="726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5" name="AutoShape 24"/>
          <p:cNvSpPr>
            <a:spLocks noChangeArrowheads="1"/>
          </p:cNvSpPr>
          <p:nvPr/>
        </p:nvSpPr>
        <p:spPr bwMode="auto">
          <a:xfrm>
            <a:off x="3846514" y="4494213"/>
            <a:ext cx="2316162" cy="1217612"/>
          </a:xfrm>
          <a:prstGeom prst="wedgeEllipseCallout">
            <a:avLst>
              <a:gd name="adj1" fmla="val -55556"/>
              <a:gd name="adj2" fmla="val 100523"/>
            </a:avLst>
          </a:prstGeom>
          <a:solidFill>
            <a:srgbClr val="FFFF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Контурдың өлшемін өзгерту ....</a:t>
            </a:r>
            <a:endParaRPr lang="ru-RU" altLang="ru-RU" sz="14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6" name="Group 34"/>
          <p:cNvGrpSpPr>
            <a:grpSpLocks/>
          </p:cNvGrpSpPr>
          <p:nvPr/>
        </p:nvGrpSpPr>
        <p:grpSpPr bwMode="auto">
          <a:xfrm>
            <a:off x="3870325" y="4572000"/>
            <a:ext cx="1258888" cy="1219200"/>
            <a:chOff x="295" y="189"/>
            <a:chExt cx="1134" cy="1039"/>
          </a:xfrm>
        </p:grpSpPr>
        <p:pic>
          <p:nvPicPr>
            <p:cNvPr id="47" name="Picture 3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89"/>
              <a:ext cx="108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" name="Text Box 36"/>
            <p:cNvSpPr txBox="1">
              <a:spLocks noChangeArrowheads="1"/>
            </p:cNvSpPr>
            <p:nvPr/>
          </p:nvSpPr>
          <p:spPr bwMode="auto">
            <a:xfrm>
              <a:off x="703" y="482"/>
              <a:ext cx="726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9" name="AutoShape 24"/>
          <p:cNvSpPr>
            <a:spLocks noChangeArrowheads="1"/>
          </p:cNvSpPr>
          <p:nvPr/>
        </p:nvSpPr>
        <p:spPr bwMode="auto">
          <a:xfrm>
            <a:off x="4322764" y="3645024"/>
            <a:ext cx="1454994" cy="958726"/>
          </a:xfrm>
          <a:prstGeom prst="wedgeEllipseCallout">
            <a:avLst>
              <a:gd name="adj1" fmla="val -55556"/>
              <a:gd name="adj2" fmla="val 100523"/>
            </a:avLst>
          </a:prstGeom>
          <a:solidFill>
            <a:srgbClr val="FFFF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kk-KZ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 1 -  Түс 2 -</a:t>
            </a:r>
            <a:endParaRPr lang="ru-RU" altLang="ru-RU" sz="14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" name="Group 34"/>
          <p:cNvGrpSpPr>
            <a:grpSpLocks/>
          </p:cNvGrpSpPr>
          <p:nvPr/>
        </p:nvGrpSpPr>
        <p:grpSpPr bwMode="auto">
          <a:xfrm>
            <a:off x="4864100" y="5686425"/>
            <a:ext cx="1258888" cy="1217613"/>
            <a:chOff x="295" y="189"/>
            <a:chExt cx="1134" cy="1039"/>
          </a:xfrm>
        </p:grpSpPr>
        <p:pic>
          <p:nvPicPr>
            <p:cNvPr id="51" name="Picture 3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89"/>
              <a:ext cx="108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Text Box 36"/>
            <p:cNvSpPr txBox="1">
              <a:spLocks noChangeArrowheads="1"/>
            </p:cNvSpPr>
            <p:nvPr/>
          </p:nvSpPr>
          <p:spPr bwMode="auto">
            <a:xfrm>
              <a:off x="703" y="482"/>
              <a:ext cx="726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3" name="AutoShape 24"/>
          <p:cNvSpPr>
            <a:spLocks noChangeArrowheads="1"/>
          </p:cNvSpPr>
          <p:nvPr/>
        </p:nvSpPr>
        <p:spPr bwMode="auto">
          <a:xfrm>
            <a:off x="5316539" y="4168774"/>
            <a:ext cx="2495822" cy="1547813"/>
          </a:xfrm>
          <a:prstGeom prst="wedgeEllipseCallout">
            <a:avLst>
              <a:gd name="adj1" fmla="val -55556"/>
              <a:gd name="adj2" fmla="val 100523"/>
            </a:avLst>
          </a:prstGeom>
          <a:solidFill>
            <a:srgbClr val="FFFF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Симетриялы ассиметриялы заттарға мысалдар келтір. ....</a:t>
            </a:r>
            <a:endParaRPr lang="ru-RU" alt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4" name="Group 34"/>
          <p:cNvGrpSpPr>
            <a:grpSpLocks/>
          </p:cNvGrpSpPr>
          <p:nvPr/>
        </p:nvGrpSpPr>
        <p:grpSpPr bwMode="auto">
          <a:xfrm>
            <a:off x="6218238" y="5614988"/>
            <a:ext cx="1258887" cy="1217612"/>
            <a:chOff x="295" y="189"/>
            <a:chExt cx="1134" cy="1039"/>
          </a:xfrm>
        </p:grpSpPr>
        <p:pic>
          <p:nvPicPr>
            <p:cNvPr id="55" name="Picture 3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89"/>
              <a:ext cx="108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" name="Text Box 36"/>
            <p:cNvSpPr txBox="1">
              <a:spLocks noChangeArrowheads="1"/>
            </p:cNvSpPr>
            <p:nvPr/>
          </p:nvSpPr>
          <p:spPr bwMode="auto">
            <a:xfrm>
              <a:off x="703" y="482"/>
              <a:ext cx="726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7" name="AutoShape 24"/>
          <p:cNvSpPr>
            <a:spLocks noChangeArrowheads="1"/>
          </p:cNvSpPr>
          <p:nvPr/>
        </p:nvSpPr>
        <p:spPr bwMode="auto">
          <a:xfrm>
            <a:off x="6670675" y="4105275"/>
            <a:ext cx="2473325" cy="1539875"/>
          </a:xfrm>
          <a:prstGeom prst="wedgeEllipseCallout">
            <a:avLst>
              <a:gd name="adj1" fmla="val -55556"/>
              <a:gd name="adj2" fmla="val 100523"/>
            </a:avLst>
          </a:prstGeom>
          <a:solidFill>
            <a:srgbClr val="FFFF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Paint   программасындағы ерекше фигуралар</a:t>
            </a:r>
            <a:endParaRPr lang="ru-RU" altLang="ru-RU" sz="14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78261E-6 L 0.57968 0.019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76" y="9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2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7.40741E-7 L 0.45 0.07778 " pathEditMode="relative" ptsTypes="AA">
                                      <p:cBhvr>
                                        <p:cTn id="3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7.03704E-6 L 0.625 -0.2111 " pathEditMode="relative" ptsTypes="AA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5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7037E-6 L 0.39098 -0.19144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9" y="-9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7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6 L 0.52136 -0.35856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59" y="-17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7037E-6 L 0.5599 -0.33033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86" y="-16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7.40741E-7 L 0.7717 -0.54421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576" y="-2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33333E-6 L 0.31372 -0.39653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77" y="-19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33333E-6 L 0.31372 -0.39653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77" y="-19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7037E-7 L 0.37691 -0.46157 " pathEditMode="relative" rAng="0" ptsTypes="AA">
                                      <p:cBhvr>
                                        <p:cTn id="151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37" y="-2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33333E-6 L 0.31372 -0.39653 " pathEditMode="relative" rAng="0" ptsTypes="AA">
                                      <p:cBhvr>
                                        <p:cTn id="16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77" y="-19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07407E-6 L 0.24931 -0.46226 " pathEditMode="relative" rAng="0" ptsTypes="AA">
                                      <p:cBhvr>
                                        <p:cTn id="181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65" y="-2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59259E-6 L 0.0882 -0.45394 " pathEditMode="relative" rAng="0" ptsTypes="AA">
                                      <p:cBhvr>
                                        <p:cTn id="19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10" y="-2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7" grpId="0" animBg="1"/>
      <p:bldP spid="27" grpId="1" animBg="1"/>
      <p:bldP spid="28" grpId="0" animBg="1"/>
      <p:bldP spid="28" grpId="1" animBg="1"/>
      <p:bldP spid="33" grpId="0" animBg="1"/>
      <p:bldP spid="33" grpId="1" animBg="1"/>
      <p:bldP spid="37" grpId="0" animBg="1"/>
      <p:bldP spid="37" grpId="1" animBg="1"/>
      <p:bldP spid="41" grpId="0" animBg="1"/>
      <p:bldP spid="41" grpId="1" animBg="1"/>
      <p:bldP spid="45" grpId="0" animBg="1"/>
      <p:bldP spid="45" grpId="1" animBg="1"/>
      <p:bldP spid="49" grpId="0" animBg="1"/>
      <p:bldP spid="49" grpId="1" animBg="1"/>
      <p:bldP spid="53" grpId="0" animBg="1"/>
      <p:bldP spid="53" grpId="1" animBg="1"/>
      <p:bldP spid="57" grpId="0" animBg="1"/>
      <p:bldP spid="5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2" descr="ÐÐ°ÑÑÐ¸Ð½ÐºÐ¸ Ð¿Ð¾ Ð·Ð°Ð¿ÑÐ¾ÑÑ ÑÒ¯ÑÑÐµÑ Ð¿Ð°Ð»Ð¸ÑÑÐ°Ñ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Box 3"/>
          <p:cNvSpPr txBox="1">
            <a:spLocks noChangeArrowheads="1"/>
          </p:cNvSpPr>
          <p:nvPr/>
        </p:nvSpPr>
        <p:spPr bwMode="auto">
          <a:xfrm>
            <a:off x="914400" y="4117975"/>
            <a:ext cx="78057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Палитрада негізгі 20 түс орналасқан. Түстердерді өзгерту үшін </a:t>
            </a:r>
            <a:r>
              <a:rPr lang="kk-KZ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Түстерді өзгерту </a:t>
            </a:r>
            <a:r>
              <a:rPr lang="kk-KZ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батырмасын шертіп, басқа түсті таңдауға болады.</a:t>
            </a: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07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1691680" y="2132856"/>
            <a:ext cx="6275040" cy="1143000"/>
          </a:xfrm>
        </p:spPr>
        <p:txBody>
          <a:bodyPr/>
          <a:lstStyle/>
          <a:p>
            <a:r>
              <a:rPr lang="kk-KZ" altLang="ru-RU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Графикалық редакторда мәтін енгізуге бола ма?</a:t>
            </a:r>
            <a:endParaRPr lang="ru-RU" altLang="ru-RU" dirty="0" smtClean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59" t="11803" r="78506" b="85349"/>
          <a:stretch>
            <a:fillRect/>
          </a:stretch>
        </p:blipFill>
        <p:spPr bwMode="auto">
          <a:xfrm>
            <a:off x="3779912" y="3789040"/>
            <a:ext cx="1382713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1105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115616" y="764704"/>
            <a:ext cx="6096000" cy="1341438"/>
          </a:xfrm>
        </p:spPr>
        <p:txBody>
          <a:bodyPr/>
          <a:lstStyle/>
          <a:p>
            <a:r>
              <a:rPr lang="kk-KZ" altLang="ru-RU" sz="6000" b="0" dirty="0" smtClean="0">
                <a:ln w="0"/>
                <a:solidFill>
                  <a:srgbClr val="FFFF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Топпен жұмыс</a:t>
            </a:r>
            <a:endParaRPr lang="ru-RU" altLang="ru-RU" sz="6000" b="0" dirty="0" smtClean="0">
              <a:ln w="0"/>
              <a:solidFill>
                <a:srgbClr val="FFFF00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1" name="TextBox 2"/>
          <p:cNvSpPr txBox="1">
            <a:spLocks noChangeArrowheads="1"/>
          </p:cNvSpPr>
          <p:nvPr/>
        </p:nvSpPr>
        <p:spPr bwMode="auto">
          <a:xfrm>
            <a:off x="1115616" y="3068960"/>
            <a:ext cx="585606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3600" dirty="0">
                <a:ln w="0"/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Қағаз қиындылары, оюлар арқылы құрақ көрпе құрастыру</a:t>
            </a:r>
            <a:endParaRPr lang="ru-RU" altLang="ru-RU" sz="3600" dirty="0">
              <a:ln w="0"/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10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1636367" y="764704"/>
            <a:ext cx="6096000" cy="1341438"/>
          </a:xfrm>
        </p:spPr>
        <p:txBody>
          <a:bodyPr/>
          <a:lstStyle/>
          <a:p>
            <a:r>
              <a:rPr lang="kk-KZ" altLang="ru-RU" sz="4800" dirty="0" smtClean="0">
                <a:solidFill>
                  <a:srgbClr val="FFFF00"/>
                </a:solidFill>
                <a:effectLst>
                  <a:glow rad="101600">
                    <a:srgbClr val="00B0F0">
                      <a:alpha val="60000"/>
                    </a:srgb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Сергіту сәті</a:t>
            </a:r>
            <a:endParaRPr lang="ru-RU" altLang="ru-RU" sz="4800" dirty="0" smtClean="0">
              <a:solidFill>
                <a:srgbClr val="FFFF00"/>
              </a:solidFill>
              <a:effectLst>
                <a:glow rad="101600">
                  <a:srgbClr val="00B0F0">
                    <a:alpha val="60000"/>
                  </a:srgb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5" name="Рисунок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" t="19946" r="36229" b="21758"/>
          <a:stretch>
            <a:fillRect/>
          </a:stretch>
        </p:blipFill>
        <p:spPr bwMode="auto">
          <a:xfrm>
            <a:off x="1475656" y="2086779"/>
            <a:ext cx="6120680" cy="3611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394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096515"/>
              </p:ext>
            </p:extLst>
          </p:nvPr>
        </p:nvGraphicFramePr>
        <p:xfrm>
          <a:off x="1043608" y="692696"/>
          <a:ext cx="6249888" cy="670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49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6992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4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Компьютермен жұмыс</a:t>
                      </a:r>
                      <a:endParaRPr lang="ru-RU" sz="4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412776"/>
            <a:ext cx="4197508" cy="47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20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72816"/>
            <a:ext cx="8056665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09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Үйге тапсырма</a:t>
            </a: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838200" y="1676400"/>
            <a:ext cx="746760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69 бет үйде орындайық тапсырмасы</a:t>
            </a:r>
          </a:p>
          <a:p>
            <a:pPr algn="ctr" eaLnBrk="1" hangingPunct="1"/>
            <a:endParaRPr lang="kk-KZ" alt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kk-KZ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Ақпараттарды пайдаланып, кестені дәптерге толтырыңдар</a:t>
            </a:r>
          </a:p>
          <a:p>
            <a:pPr algn="ctr" eaLnBrk="1" hangingPunct="1"/>
            <a:endParaRPr lang="kk-KZ" alt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alt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8615132"/>
              </p:ext>
            </p:extLst>
          </p:nvPr>
        </p:nvGraphicFramePr>
        <p:xfrm>
          <a:off x="381000" y="5335588"/>
          <a:ext cx="8382000" cy="914400"/>
        </p:xfrm>
        <a:graphic>
          <a:graphicData uri="http://schemas.openxmlformats.org/drawingml/2006/table">
            <a:tbl>
              <a:tblPr firstRow="1" bandRow="1"/>
              <a:tblGrid>
                <a:gridCol w="236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Меруерт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Шұғыла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Нұрғалым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Уақыты(минут)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140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 descr="Картинки по запросу кубок"/>
          <p:cNvSpPr>
            <a:spLocks noChangeAspect="1" noChangeArrowheads="1"/>
          </p:cNvSpPr>
          <p:nvPr/>
        </p:nvSpPr>
        <p:spPr bwMode="auto">
          <a:xfrm>
            <a:off x="155575" y="-1608138"/>
            <a:ext cx="3362325" cy="3362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267" name="AutoShape 4" descr="Картинки по запросу кубок серебро"/>
          <p:cNvSpPr>
            <a:spLocks noChangeAspect="1" noChangeArrowheads="1"/>
          </p:cNvSpPr>
          <p:nvPr/>
        </p:nvSpPr>
        <p:spPr bwMode="auto">
          <a:xfrm>
            <a:off x="155575" y="-1608138"/>
            <a:ext cx="2228850" cy="3362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268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altLang="ru-RU" smtClean="0"/>
              <a:t>Бағалау</a:t>
            </a:r>
            <a:endParaRPr lang="ru-RU" altLang="ru-RU" smtClean="0"/>
          </a:p>
        </p:txBody>
      </p:sp>
      <p:pic>
        <p:nvPicPr>
          <p:cNvPr id="11269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308" y="981869"/>
            <a:ext cx="3162300" cy="393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6" t="25885"/>
          <a:stretch/>
        </p:blipFill>
        <p:spPr bwMode="auto">
          <a:xfrm>
            <a:off x="5652120" y="3284984"/>
            <a:ext cx="3680714" cy="38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Рисунок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00" b="98600" l="1511" r="975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432" y="2060848"/>
            <a:ext cx="2579688" cy="389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793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65992" y="32238"/>
            <a:ext cx="8229600" cy="1143000"/>
          </a:xfrm>
        </p:spPr>
        <p:txBody>
          <a:bodyPr/>
          <a:lstStyle/>
          <a:p>
            <a:r>
              <a:rPr lang="kk-KZ" altLang="ru-RU" dirty="0" smtClean="0"/>
              <a:t>Кері байланыс</a:t>
            </a:r>
            <a:endParaRPr lang="ru-RU" altLang="ru-RU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2471" r="8729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903" r="12903"/>
          <a:stretch/>
        </p:blipFill>
        <p:spPr>
          <a:xfrm>
            <a:off x="615180" y="1340768"/>
            <a:ext cx="7931224" cy="534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178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nim-9_football">
  <a:themeElements>
    <a:clrScheme name="Futebol e Copa do Mundo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Futebol e Copa do Mun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utebol e Copa do Mun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utebol e Copa do Mun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utebol e Copa do Mun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utebol e Copa do Mun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utebol e Copa do Mun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utebol e Copa do Mun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utebol e Copa do Mun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utebol e Copa do Mun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utebol e Copa do Mun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utebol e Copa do Mun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utebol e Copa do Mun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utebol e Copa do Mun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Anim-9_football</Template>
  <TotalTime>87</TotalTime>
  <Words>146</Words>
  <Application>Microsoft Office PowerPoint</Application>
  <PresentationFormat>Экран (4:3)</PresentationFormat>
  <Paragraphs>33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Copperplate Gothic Light</vt:lpstr>
      <vt:lpstr>Times New Roman</vt:lpstr>
      <vt:lpstr>Anim-9_football</vt:lpstr>
      <vt:lpstr>Қош келдіңіздер!</vt:lpstr>
      <vt:lpstr>Презентация PowerPoint</vt:lpstr>
      <vt:lpstr>Презентация PowerPoint</vt:lpstr>
      <vt:lpstr>Графикалық редакторда мәтін енгізуге бола ма?</vt:lpstr>
      <vt:lpstr>Топпен жұмыс</vt:lpstr>
      <vt:lpstr>Сергіту сәті</vt:lpstr>
      <vt:lpstr>Презентация PowerPoint</vt:lpstr>
      <vt:lpstr>Қорытынды</vt:lpstr>
      <vt:lpstr>Үйге тапсырма</vt:lpstr>
      <vt:lpstr>Бағалау</vt:lpstr>
      <vt:lpstr>Кері байланыс</vt:lpstr>
      <vt:lpstr>Презентация PowerPoint</vt:lpstr>
    </vt:vector>
  </TitlesOfParts>
  <Company>DNA Project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DNA7 X86</dc:creator>
  <cp:lastModifiedBy>пк</cp:lastModifiedBy>
  <cp:revision>6</cp:revision>
  <dcterms:created xsi:type="dcterms:W3CDTF">2014-06-01T15:02:14Z</dcterms:created>
  <dcterms:modified xsi:type="dcterms:W3CDTF">2019-01-23T04:06:46Z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TC101083911033</vt:lpwstr>
  </property>
</Properties>
</file>